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9" r:id="rId4"/>
    <p:sldId id="264" r:id="rId5"/>
    <p:sldId id="265" r:id="rId6"/>
    <p:sldId id="304" r:id="rId7"/>
    <p:sldId id="266" r:id="rId8"/>
    <p:sldId id="267" r:id="rId9"/>
    <p:sldId id="268" r:id="rId10"/>
    <p:sldId id="269" r:id="rId11"/>
    <p:sldId id="270" r:id="rId12"/>
    <p:sldId id="271" r:id="rId13"/>
    <p:sldId id="274" r:id="rId14"/>
    <p:sldId id="260" r:id="rId15"/>
    <p:sldId id="275" r:id="rId16"/>
    <p:sldId id="277" r:id="rId17"/>
    <p:sldId id="276" r:id="rId18"/>
    <p:sldId id="262" r:id="rId19"/>
    <p:sldId id="278" r:id="rId20"/>
    <p:sldId id="279" r:id="rId21"/>
    <p:sldId id="282" r:id="rId22"/>
    <p:sldId id="280" r:id="rId23"/>
    <p:sldId id="281" r:id="rId24"/>
    <p:sldId id="283" r:id="rId25"/>
    <p:sldId id="284" r:id="rId26"/>
    <p:sldId id="285" r:id="rId27"/>
    <p:sldId id="286" r:id="rId28"/>
    <p:sldId id="311" r:id="rId29"/>
    <p:sldId id="288" r:id="rId30"/>
    <p:sldId id="261" r:id="rId31"/>
    <p:sldId id="289" r:id="rId32"/>
    <p:sldId id="290" r:id="rId33"/>
    <p:sldId id="291" r:id="rId34"/>
    <p:sldId id="293" r:id="rId35"/>
    <p:sldId id="294" r:id="rId36"/>
    <p:sldId id="307" r:id="rId37"/>
    <p:sldId id="292" r:id="rId38"/>
    <p:sldId id="295" r:id="rId39"/>
    <p:sldId id="309" r:id="rId40"/>
    <p:sldId id="310" r:id="rId41"/>
    <p:sldId id="263" r:id="rId42"/>
    <p:sldId id="297" r:id="rId43"/>
    <p:sldId id="298" r:id="rId44"/>
    <p:sldId id="300" r:id="rId45"/>
    <p:sldId id="299" r:id="rId46"/>
    <p:sldId id="301" r:id="rId47"/>
    <p:sldId id="302"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87" d="100"/>
          <a:sy n="87" d="100"/>
        </p:scale>
        <p:origin x="15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5156B-0F9D-44E3-8F4E-932435191B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FC740ACC-8E8D-4476-BB35-1C43154C7887}">
      <dgm:prSet phldrT="[テキスト]"/>
      <dgm:spPr>
        <a:solidFill>
          <a:schemeClr val="accent6">
            <a:lumMod val="40000"/>
            <a:lumOff val="60000"/>
          </a:schemeClr>
        </a:solidFill>
      </dgm:spPr>
      <dgm:t>
        <a:bodyPr/>
        <a:lstStyle/>
        <a:p>
          <a:r>
            <a:rPr kumimoji="1" lang="ja-JP" altLang="en-US" dirty="0" smtClean="0">
              <a:solidFill>
                <a:schemeClr val="tx1"/>
              </a:solidFill>
            </a:rPr>
            <a:t>分析</a:t>
          </a:r>
          <a:endParaRPr kumimoji="1" lang="ja-JP" altLang="en-US" dirty="0">
            <a:solidFill>
              <a:schemeClr val="tx1"/>
            </a:solidFill>
          </a:endParaRPr>
        </a:p>
      </dgm:t>
    </dgm:pt>
    <dgm:pt modelId="{529D6C11-3AD0-45F0-8891-5F4A14C188DF}" type="parTrans" cxnId="{9922CFA4-82BD-42C7-A4E5-B6BC9868AD0E}">
      <dgm:prSet/>
      <dgm:spPr/>
      <dgm:t>
        <a:bodyPr/>
        <a:lstStyle/>
        <a:p>
          <a:endParaRPr kumimoji="1" lang="ja-JP" altLang="en-US"/>
        </a:p>
      </dgm:t>
    </dgm:pt>
    <dgm:pt modelId="{DEBEDE66-5003-4695-B8A8-329F174F3B0B}" type="sibTrans" cxnId="{9922CFA4-82BD-42C7-A4E5-B6BC9868AD0E}">
      <dgm:prSet/>
      <dgm:spPr/>
      <dgm:t>
        <a:bodyPr/>
        <a:lstStyle/>
        <a:p>
          <a:endParaRPr kumimoji="1" lang="ja-JP" altLang="en-US"/>
        </a:p>
      </dgm:t>
    </dgm:pt>
    <dgm:pt modelId="{FF05A89B-D4BF-4234-8084-98723363B8E9}">
      <dgm:prSet phldrT="[テキスト]"/>
      <dgm:spPr>
        <a:solidFill>
          <a:schemeClr val="accent6">
            <a:lumMod val="40000"/>
            <a:lumOff val="60000"/>
          </a:schemeClr>
        </a:solidFill>
      </dgm:spPr>
      <dgm:t>
        <a:bodyPr/>
        <a:lstStyle/>
        <a:p>
          <a:r>
            <a:rPr kumimoji="1" lang="ja-JP" altLang="en-US" dirty="0" smtClean="0">
              <a:solidFill>
                <a:schemeClr val="tx1"/>
              </a:solidFill>
            </a:rPr>
            <a:t>政策提言</a:t>
          </a:r>
          <a:endParaRPr kumimoji="1" lang="ja-JP" altLang="en-US" dirty="0">
            <a:solidFill>
              <a:schemeClr val="tx1"/>
            </a:solidFill>
          </a:endParaRPr>
        </a:p>
      </dgm:t>
    </dgm:pt>
    <dgm:pt modelId="{7921D7FD-1338-49B6-8BAF-9A45D2BB557D}" type="parTrans" cxnId="{2847CA81-964E-4362-96EE-2DAF0D25DEAE}">
      <dgm:prSet/>
      <dgm:spPr/>
      <dgm:t>
        <a:bodyPr/>
        <a:lstStyle/>
        <a:p>
          <a:endParaRPr kumimoji="1" lang="ja-JP" altLang="en-US"/>
        </a:p>
      </dgm:t>
    </dgm:pt>
    <dgm:pt modelId="{C77E1F14-DDAE-4162-BF2B-6E954054CF04}" type="sibTrans" cxnId="{2847CA81-964E-4362-96EE-2DAF0D25DEAE}">
      <dgm:prSet/>
      <dgm:spPr/>
      <dgm:t>
        <a:bodyPr/>
        <a:lstStyle/>
        <a:p>
          <a:endParaRPr kumimoji="1" lang="ja-JP" altLang="en-US"/>
        </a:p>
      </dgm:t>
    </dgm:pt>
    <dgm:pt modelId="{55B4A875-143A-44BD-98D4-A3F9EC268BBF}">
      <dgm:prSet phldrT="[テキスト]"/>
      <dgm:spPr>
        <a:solidFill>
          <a:schemeClr val="accent6">
            <a:lumMod val="40000"/>
            <a:lumOff val="60000"/>
          </a:schemeClr>
        </a:solidFill>
      </dgm:spPr>
      <dgm:t>
        <a:bodyPr/>
        <a:lstStyle/>
        <a:p>
          <a:r>
            <a:rPr kumimoji="1" lang="ja-JP" altLang="en-US" dirty="0" smtClean="0">
              <a:solidFill>
                <a:schemeClr val="tx1"/>
              </a:solidFill>
            </a:rPr>
            <a:t>先行論文・参考文献・データ出典</a:t>
          </a:r>
          <a:endParaRPr kumimoji="1" lang="ja-JP" altLang="en-US" dirty="0">
            <a:solidFill>
              <a:schemeClr val="tx1"/>
            </a:solidFill>
          </a:endParaRPr>
        </a:p>
      </dgm:t>
    </dgm:pt>
    <dgm:pt modelId="{8730098D-B9B1-4C6A-881A-205FBDEBA584}" type="parTrans" cxnId="{93467FBF-4D74-47B8-A50D-CF3A8E52BC90}">
      <dgm:prSet/>
      <dgm:spPr/>
      <dgm:t>
        <a:bodyPr/>
        <a:lstStyle/>
        <a:p>
          <a:endParaRPr kumimoji="1" lang="ja-JP" altLang="en-US"/>
        </a:p>
      </dgm:t>
    </dgm:pt>
    <dgm:pt modelId="{16F60A7D-BB67-4A71-AA25-216B58D5FC28}" type="sibTrans" cxnId="{93467FBF-4D74-47B8-A50D-CF3A8E52BC90}">
      <dgm:prSet/>
      <dgm:spPr/>
      <dgm:t>
        <a:bodyPr/>
        <a:lstStyle/>
        <a:p>
          <a:endParaRPr kumimoji="1" lang="ja-JP" altLang="en-US"/>
        </a:p>
      </dgm:t>
    </dgm:pt>
    <dgm:pt modelId="{56BDAC7D-ADE8-4F54-B155-884512B85003}">
      <dgm:prSet/>
      <dgm:spPr>
        <a:solidFill>
          <a:schemeClr val="accent6">
            <a:lumMod val="40000"/>
            <a:lumOff val="60000"/>
          </a:schemeClr>
        </a:solidFill>
      </dgm:spPr>
      <dgm:t>
        <a:bodyPr/>
        <a:lstStyle/>
        <a:p>
          <a:r>
            <a:rPr kumimoji="1" lang="ja-JP" altLang="en-US" dirty="0" smtClean="0">
              <a:solidFill>
                <a:schemeClr val="tx1"/>
              </a:solidFill>
            </a:rPr>
            <a:t>先行研究及び本稿の位置づけ</a:t>
          </a:r>
          <a:endParaRPr kumimoji="1" lang="ja-JP" altLang="en-US" dirty="0">
            <a:solidFill>
              <a:schemeClr val="tx1"/>
            </a:solidFill>
          </a:endParaRPr>
        </a:p>
      </dgm:t>
    </dgm:pt>
    <dgm:pt modelId="{D4D1C2C3-D06C-4AE3-8C27-E4BF34B58AC5}" type="parTrans" cxnId="{8F630FF2-D6D5-4DDF-A07A-2096ACDD7C01}">
      <dgm:prSet/>
      <dgm:spPr/>
      <dgm:t>
        <a:bodyPr/>
        <a:lstStyle/>
        <a:p>
          <a:endParaRPr kumimoji="1" lang="ja-JP" altLang="en-US"/>
        </a:p>
      </dgm:t>
    </dgm:pt>
    <dgm:pt modelId="{A4AD9D3F-7BA6-4237-BD5E-8110E24C10D6}" type="sibTrans" cxnId="{8F630FF2-D6D5-4DDF-A07A-2096ACDD7C01}">
      <dgm:prSet/>
      <dgm:spPr/>
      <dgm:t>
        <a:bodyPr/>
        <a:lstStyle/>
        <a:p>
          <a:endParaRPr kumimoji="1" lang="ja-JP" altLang="en-US"/>
        </a:p>
      </dgm:t>
    </dgm:pt>
    <dgm:pt modelId="{DC7009A2-3B76-4463-A968-106C89C390A4}">
      <dgm:prSet/>
      <dgm:spPr>
        <a:solidFill>
          <a:schemeClr val="accent6">
            <a:lumMod val="40000"/>
            <a:lumOff val="60000"/>
          </a:schemeClr>
        </a:solidFill>
      </dgm:spPr>
      <dgm:t>
        <a:bodyPr/>
        <a:lstStyle/>
        <a:p>
          <a:r>
            <a:rPr kumimoji="1" lang="ja-JP" altLang="en-US" dirty="0" smtClean="0">
              <a:solidFill>
                <a:schemeClr val="tx1"/>
              </a:solidFill>
            </a:rPr>
            <a:t>現状分析・問題意識</a:t>
          </a:r>
          <a:endParaRPr kumimoji="1" lang="ja-JP" altLang="en-US" dirty="0">
            <a:solidFill>
              <a:schemeClr val="tx1"/>
            </a:solidFill>
          </a:endParaRPr>
        </a:p>
      </dgm:t>
    </dgm:pt>
    <dgm:pt modelId="{BA0AAE44-131D-466E-B23E-1AEAF6C02B09}" type="parTrans" cxnId="{06B08B71-1C82-4C5C-A250-64DC6B7B4BDD}">
      <dgm:prSet/>
      <dgm:spPr/>
      <dgm:t>
        <a:bodyPr/>
        <a:lstStyle/>
        <a:p>
          <a:endParaRPr kumimoji="1" lang="ja-JP" altLang="en-US"/>
        </a:p>
      </dgm:t>
    </dgm:pt>
    <dgm:pt modelId="{CD7139BF-C815-452E-BDCF-B5D2BD413B1F}" type="sibTrans" cxnId="{06B08B71-1C82-4C5C-A250-64DC6B7B4BDD}">
      <dgm:prSet/>
      <dgm:spPr/>
      <dgm:t>
        <a:bodyPr/>
        <a:lstStyle/>
        <a:p>
          <a:endParaRPr kumimoji="1" lang="ja-JP" altLang="en-US"/>
        </a:p>
      </dgm:t>
    </dgm:pt>
    <dgm:pt modelId="{E2D83FDE-1FC4-4CCE-B743-460F90D55AE4}" type="pres">
      <dgm:prSet presAssocID="{0C95156B-0F9D-44E3-8F4E-932435191B7D}" presName="Name0" presStyleCnt="0">
        <dgm:presLayoutVars>
          <dgm:chMax val="7"/>
          <dgm:chPref val="7"/>
          <dgm:dir/>
        </dgm:presLayoutVars>
      </dgm:prSet>
      <dgm:spPr/>
      <dgm:t>
        <a:bodyPr/>
        <a:lstStyle/>
        <a:p>
          <a:endParaRPr kumimoji="1" lang="ja-JP" altLang="en-US"/>
        </a:p>
      </dgm:t>
    </dgm:pt>
    <dgm:pt modelId="{AF02A13D-3467-497E-9D4B-2D7FC87C1563}" type="pres">
      <dgm:prSet presAssocID="{0C95156B-0F9D-44E3-8F4E-932435191B7D}" presName="Name1" presStyleCnt="0"/>
      <dgm:spPr/>
    </dgm:pt>
    <dgm:pt modelId="{5B87A102-6B56-4D8B-A3DE-2F35A409D122}" type="pres">
      <dgm:prSet presAssocID="{0C95156B-0F9D-44E3-8F4E-932435191B7D}" presName="cycle" presStyleCnt="0"/>
      <dgm:spPr/>
    </dgm:pt>
    <dgm:pt modelId="{E4C383EE-AB1F-4661-92A3-4DD875BA0978}" type="pres">
      <dgm:prSet presAssocID="{0C95156B-0F9D-44E3-8F4E-932435191B7D}" presName="srcNode" presStyleLbl="node1" presStyleIdx="0" presStyleCnt="5"/>
      <dgm:spPr/>
    </dgm:pt>
    <dgm:pt modelId="{A03FA325-A433-4DF1-8B30-F86661D664EC}" type="pres">
      <dgm:prSet presAssocID="{0C95156B-0F9D-44E3-8F4E-932435191B7D}" presName="conn" presStyleLbl="parChTrans1D2" presStyleIdx="0" presStyleCnt="1"/>
      <dgm:spPr/>
      <dgm:t>
        <a:bodyPr/>
        <a:lstStyle/>
        <a:p>
          <a:endParaRPr kumimoji="1" lang="ja-JP" altLang="en-US"/>
        </a:p>
      </dgm:t>
    </dgm:pt>
    <dgm:pt modelId="{3AD00583-118C-4811-A655-5FD229884DFE}" type="pres">
      <dgm:prSet presAssocID="{0C95156B-0F9D-44E3-8F4E-932435191B7D}" presName="extraNode" presStyleLbl="node1" presStyleIdx="0" presStyleCnt="5"/>
      <dgm:spPr/>
    </dgm:pt>
    <dgm:pt modelId="{19B8E6F4-1A8D-4112-925C-9BC5E3947561}" type="pres">
      <dgm:prSet presAssocID="{0C95156B-0F9D-44E3-8F4E-932435191B7D}" presName="dstNode" presStyleLbl="node1" presStyleIdx="0" presStyleCnt="5"/>
      <dgm:spPr/>
    </dgm:pt>
    <dgm:pt modelId="{2CF2070A-82AD-4D04-9C6D-B36A64FC1E2A}" type="pres">
      <dgm:prSet presAssocID="{DC7009A2-3B76-4463-A968-106C89C390A4}" presName="text_1" presStyleLbl="node1" presStyleIdx="0" presStyleCnt="5">
        <dgm:presLayoutVars>
          <dgm:bulletEnabled val="1"/>
        </dgm:presLayoutVars>
      </dgm:prSet>
      <dgm:spPr/>
      <dgm:t>
        <a:bodyPr/>
        <a:lstStyle/>
        <a:p>
          <a:endParaRPr kumimoji="1" lang="ja-JP" altLang="en-US"/>
        </a:p>
      </dgm:t>
    </dgm:pt>
    <dgm:pt modelId="{245D403D-D400-41A0-AEF0-9BFB351FC128}" type="pres">
      <dgm:prSet presAssocID="{DC7009A2-3B76-4463-A968-106C89C390A4}" presName="accent_1" presStyleCnt="0"/>
      <dgm:spPr/>
    </dgm:pt>
    <dgm:pt modelId="{BC50DA89-71B5-4094-84AA-FFBE1CF9FF92}" type="pres">
      <dgm:prSet presAssocID="{DC7009A2-3B76-4463-A968-106C89C390A4}" presName="accentRepeatNode" presStyleLbl="solidFgAcc1" presStyleIdx="0" presStyleCnt="5"/>
      <dgm:spPr/>
    </dgm:pt>
    <dgm:pt modelId="{970A6BCC-E2C5-4095-AB4A-EC5E0888DDCC}" type="pres">
      <dgm:prSet presAssocID="{56BDAC7D-ADE8-4F54-B155-884512B85003}" presName="text_2" presStyleLbl="node1" presStyleIdx="1" presStyleCnt="5">
        <dgm:presLayoutVars>
          <dgm:bulletEnabled val="1"/>
        </dgm:presLayoutVars>
      </dgm:prSet>
      <dgm:spPr/>
      <dgm:t>
        <a:bodyPr/>
        <a:lstStyle/>
        <a:p>
          <a:endParaRPr kumimoji="1" lang="ja-JP" altLang="en-US"/>
        </a:p>
      </dgm:t>
    </dgm:pt>
    <dgm:pt modelId="{74CB8555-7682-4FCF-96D0-CE6BBDED4BFA}" type="pres">
      <dgm:prSet presAssocID="{56BDAC7D-ADE8-4F54-B155-884512B85003}" presName="accent_2" presStyleCnt="0"/>
      <dgm:spPr/>
    </dgm:pt>
    <dgm:pt modelId="{9B3B8BB2-1947-4F19-8048-692ECC1C7679}" type="pres">
      <dgm:prSet presAssocID="{56BDAC7D-ADE8-4F54-B155-884512B85003}" presName="accentRepeatNode" presStyleLbl="solidFgAcc1" presStyleIdx="1" presStyleCnt="5"/>
      <dgm:spPr/>
    </dgm:pt>
    <dgm:pt modelId="{32C3FE12-FC9E-4642-88C1-0B98B3D5585E}" type="pres">
      <dgm:prSet presAssocID="{FC740ACC-8E8D-4476-BB35-1C43154C7887}" presName="text_3" presStyleLbl="node1" presStyleIdx="2" presStyleCnt="5">
        <dgm:presLayoutVars>
          <dgm:bulletEnabled val="1"/>
        </dgm:presLayoutVars>
      </dgm:prSet>
      <dgm:spPr/>
      <dgm:t>
        <a:bodyPr/>
        <a:lstStyle/>
        <a:p>
          <a:endParaRPr kumimoji="1" lang="ja-JP" altLang="en-US"/>
        </a:p>
      </dgm:t>
    </dgm:pt>
    <dgm:pt modelId="{600E950A-34A6-4C53-93D2-00AE6DDA300B}" type="pres">
      <dgm:prSet presAssocID="{FC740ACC-8E8D-4476-BB35-1C43154C7887}" presName="accent_3" presStyleCnt="0"/>
      <dgm:spPr/>
    </dgm:pt>
    <dgm:pt modelId="{69E783B8-7E1E-4E3A-A5D1-B327D6AF4E08}" type="pres">
      <dgm:prSet presAssocID="{FC740ACC-8E8D-4476-BB35-1C43154C7887}" presName="accentRepeatNode" presStyleLbl="solidFgAcc1" presStyleIdx="2" presStyleCnt="5"/>
      <dgm:spPr/>
    </dgm:pt>
    <dgm:pt modelId="{1359D940-D79C-4E99-B638-763734ADA2CB}" type="pres">
      <dgm:prSet presAssocID="{FF05A89B-D4BF-4234-8084-98723363B8E9}" presName="text_4" presStyleLbl="node1" presStyleIdx="3" presStyleCnt="5">
        <dgm:presLayoutVars>
          <dgm:bulletEnabled val="1"/>
        </dgm:presLayoutVars>
      </dgm:prSet>
      <dgm:spPr/>
      <dgm:t>
        <a:bodyPr/>
        <a:lstStyle/>
        <a:p>
          <a:endParaRPr kumimoji="1" lang="ja-JP" altLang="en-US"/>
        </a:p>
      </dgm:t>
    </dgm:pt>
    <dgm:pt modelId="{3372E98B-408D-4BFE-894D-F9DA6016EC19}" type="pres">
      <dgm:prSet presAssocID="{FF05A89B-D4BF-4234-8084-98723363B8E9}" presName="accent_4" presStyleCnt="0"/>
      <dgm:spPr/>
    </dgm:pt>
    <dgm:pt modelId="{53CEB6B1-D431-47E8-A179-7089C3DA3CE0}" type="pres">
      <dgm:prSet presAssocID="{FF05A89B-D4BF-4234-8084-98723363B8E9}" presName="accentRepeatNode" presStyleLbl="solidFgAcc1" presStyleIdx="3" presStyleCnt="5"/>
      <dgm:spPr/>
    </dgm:pt>
    <dgm:pt modelId="{FF4B941E-0BE4-4EE1-8604-487DFFCF3A88}" type="pres">
      <dgm:prSet presAssocID="{55B4A875-143A-44BD-98D4-A3F9EC268BBF}" presName="text_5" presStyleLbl="node1" presStyleIdx="4" presStyleCnt="5">
        <dgm:presLayoutVars>
          <dgm:bulletEnabled val="1"/>
        </dgm:presLayoutVars>
      </dgm:prSet>
      <dgm:spPr/>
      <dgm:t>
        <a:bodyPr/>
        <a:lstStyle/>
        <a:p>
          <a:endParaRPr kumimoji="1" lang="ja-JP" altLang="en-US"/>
        </a:p>
      </dgm:t>
    </dgm:pt>
    <dgm:pt modelId="{469B9A7A-0494-44FD-812C-4F26A42FA69C}" type="pres">
      <dgm:prSet presAssocID="{55B4A875-143A-44BD-98D4-A3F9EC268BBF}" presName="accent_5" presStyleCnt="0"/>
      <dgm:spPr/>
    </dgm:pt>
    <dgm:pt modelId="{661676A8-C5A0-4B63-975B-57AF1DE02070}" type="pres">
      <dgm:prSet presAssocID="{55B4A875-143A-44BD-98D4-A3F9EC268BBF}" presName="accentRepeatNode" presStyleLbl="solidFgAcc1" presStyleIdx="4" presStyleCnt="5"/>
      <dgm:spPr/>
    </dgm:pt>
  </dgm:ptLst>
  <dgm:cxnLst>
    <dgm:cxn modelId="{93467FBF-4D74-47B8-A50D-CF3A8E52BC90}" srcId="{0C95156B-0F9D-44E3-8F4E-932435191B7D}" destId="{55B4A875-143A-44BD-98D4-A3F9EC268BBF}" srcOrd="4" destOrd="0" parTransId="{8730098D-B9B1-4C6A-881A-205FBDEBA584}" sibTransId="{16F60A7D-BB67-4A71-AA25-216B58D5FC28}"/>
    <dgm:cxn modelId="{D5869C53-C75A-4B43-BE50-2D339952AD58}" type="presOf" srcId="{CD7139BF-C815-452E-BDCF-B5D2BD413B1F}" destId="{A03FA325-A433-4DF1-8B30-F86661D664EC}" srcOrd="0" destOrd="0" presId="urn:microsoft.com/office/officeart/2008/layout/VerticalCurvedList"/>
    <dgm:cxn modelId="{04FE52D2-B19E-40F9-8250-21A8F7BD9D63}" type="presOf" srcId="{FF05A89B-D4BF-4234-8084-98723363B8E9}" destId="{1359D940-D79C-4E99-B638-763734ADA2CB}" srcOrd="0" destOrd="0" presId="urn:microsoft.com/office/officeart/2008/layout/VerticalCurvedList"/>
    <dgm:cxn modelId="{93B4CD65-753E-43DF-9292-0C5FA2E01DD6}" type="presOf" srcId="{0C95156B-0F9D-44E3-8F4E-932435191B7D}" destId="{E2D83FDE-1FC4-4CCE-B743-460F90D55AE4}" srcOrd="0" destOrd="0" presId="urn:microsoft.com/office/officeart/2008/layout/VerticalCurvedList"/>
    <dgm:cxn modelId="{41DD8256-3D1F-4278-9DA5-A7975DE9A1D4}" type="presOf" srcId="{DC7009A2-3B76-4463-A968-106C89C390A4}" destId="{2CF2070A-82AD-4D04-9C6D-B36A64FC1E2A}" srcOrd="0" destOrd="0" presId="urn:microsoft.com/office/officeart/2008/layout/VerticalCurvedList"/>
    <dgm:cxn modelId="{5849D159-2AFB-431B-AC19-910396C02E22}" type="presOf" srcId="{55B4A875-143A-44BD-98D4-A3F9EC268BBF}" destId="{FF4B941E-0BE4-4EE1-8604-487DFFCF3A88}" srcOrd="0" destOrd="0" presId="urn:microsoft.com/office/officeart/2008/layout/VerticalCurvedList"/>
    <dgm:cxn modelId="{8F630FF2-D6D5-4DDF-A07A-2096ACDD7C01}" srcId="{0C95156B-0F9D-44E3-8F4E-932435191B7D}" destId="{56BDAC7D-ADE8-4F54-B155-884512B85003}" srcOrd="1" destOrd="0" parTransId="{D4D1C2C3-D06C-4AE3-8C27-E4BF34B58AC5}" sibTransId="{A4AD9D3F-7BA6-4237-BD5E-8110E24C10D6}"/>
    <dgm:cxn modelId="{9922CFA4-82BD-42C7-A4E5-B6BC9868AD0E}" srcId="{0C95156B-0F9D-44E3-8F4E-932435191B7D}" destId="{FC740ACC-8E8D-4476-BB35-1C43154C7887}" srcOrd="2" destOrd="0" parTransId="{529D6C11-3AD0-45F0-8891-5F4A14C188DF}" sibTransId="{DEBEDE66-5003-4695-B8A8-329F174F3B0B}"/>
    <dgm:cxn modelId="{2847CA81-964E-4362-96EE-2DAF0D25DEAE}" srcId="{0C95156B-0F9D-44E3-8F4E-932435191B7D}" destId="{FF05A89B-D4BF-4234-8084-98723363B8E9}" srcOrd="3" destOrd="0" parTransId="{7921D7FD-1338-49B6-8BAF-9A45D2BB557D}" sibTransId="{C77E1F14-DDAE-4162-BF2B-6E954054CF04}"/>
    <dgm:cxn modelId="{854A66D9-D8BF-4B2A-870F-5E982C5E3845}" type="presOf" srcId="{FC740ACC-8E8D-4476-BB35-1C43154C7887}" destId="{32C3FE12-FC9E-4642-88C1-0B98B3D5585E}" srcOrd="0" destOrd="0" presId="urn:microsoft.com/office/officeart/2008/layout/VerticalCurvedList"/>
    <dgm:cxn modelId="{6920BDB0-AF07-4F9D-8CFC-5FB6EC5CD57C}" type="presOf" srcId="{56BDAC7D-ADE8-4F54-B155-884512B85003}" destId="{970A6BCC-E2C5-4095-AB4A-EC5E0888DDCC}" srcOrd="0" destOrd="0" presId="urn:microsoft.com/office/officeart/2008/layout/VerticalCurvedList"/>
    <dgm:cxn modelId="{06B08B71-1C82-4C5C-A250-64DC6B7B4BDD}" srcId="{0C95156B-0F9D-44E3-8F4E-932435191B7D}" destId="{DC7009A2-3B76-4463-A968-106C89C390A4}" srcOrd="0" destOrd="0" parTransId="{BA0AAE44-131D-466E-B23E-1AEAF6C02B09}" sibTransId="{CD7139BF-C815-452E-BDCF-B5D2BD413B1F}"/>
    <dgm:cxn modelId="{2F9C691D-669A-4632-A8BB-6E54F9E345B9}" type="presParOf" srcId="{E2D83FDE-1FC4-4CCE-B743-460F90D55AE4}" destId="{AF02A13D-3467-497E-9D4B-2D7FC87C1563}" srcOrd="0" destOrd="0" presId="urn:microsoft.com/office/officeart/2008/layout/VerticalCurvedList"/>
    <dgm:cxn modelId="{9CAB4767-3F10-41B2-A04A-03EA179F5071}" type="presParOf" srcId="{AF02A13D-3467-497E-9D4B-2D7FC87C1563}" destId="{5B87A102-6B56-4D8B-A3DE-2F35A409D122}" srcOrd="0" destOrd="0" presId="urn:microsoft.com/office/officeart/2008/layout/VerticalCurvedList"/>
    <dgm:cxn modelId="{AD0768E9-BB63-4151-9BC9-2A011E977AA2}" type="presParOf" srcId="{5B87A102-6B56-4D8B-A3DE-2F35A409D122}" destId="{E4C383EE-AB1F-4661-92A3-4DD875BA0978}" srcOrd="0" destOrd="0" presId="urn:microsoft.com/office/officeart/2008/layout/VerticalCurvedList"/>
    <dgm:cxn modelId="{2F1C9D1A-51B9-426E-8B9E-EA2380E92954}" type="presParOf" srcId="{5B87A102-6B56-4D8B-A3DE-2F35A409D122}" destId="{A03FA325-A433-4DF1-8B30-F86661D664EC}" srcOrd="1" destOrd="0" presId="urn:microsoft.com/office/officeart/2008/layout/VerticalCurvedList"/>
    <dgm:cxn modelId="{6BE8C2E5-5423-4AF6-B8CE-ED4333D4505D}" type="presParOf" srcId="{5B87A102-6B56-4D8B-A3DE-2F35A409D122}" destId="{3AD00583-118C-4811-A655-5FD229884DFE}" srcOrd="2" destOrd="0" presId="urn:microsoft.com/office/officeart/2008/layout/VerticalCurvedList"/>
    <dgm:cxn modelId="{23E634FC-94A9-42C0-BA7F-33F30B3DAEEC}" type="presParOf" srcId="{5B87A102-6B56-4D8B-A3DE-2F35A409D122}" destId="{19B8E6F4-1A8D-4112-925C-9BC5E3947561}" srcOrd="3" destOrd="0" presId="urn:microsoft.com/office/officeart/2008/layout/VerticalCurvedList"/>
    <dgm:cxn modelId="{D5D07B5C-42CD-48FB-9564-4927D2B184CF}" type="presParOf" srcId="{AF02A13D-3467-497E-9D4B-2D7FC87C1563}" destId="{2CF2070A-82AD-4D04-9C6D-B36A64FC1E2A}" srcOrd="1" destOrd="0" presId="urn:microsoft.com/office/officeart/2008/layout/VerticalCurvedList"/>
    <dgm:cxn modelId="{C085AA0B-C53E-4758-8E4A-44C06EC53AD9}" type="presParOf" srcId="{AF02A13D-3467-497E-9D4B-2D7FC87C1563}" destId="{245D403D-D400-41A0-AEF0-9BFB351FC128}" srcOrd="2" destOrd="0" presId="urn:microsoft.com/office/officeart/2008/layout/VerticalCurvedList"/>
    <dgm:cxn modelId="{89BE51D3-B3A5-4B6A-934B-D3DDBD59BF92}" type="presParOf" srcId="{245D403D-D400-41A0-AEF0-9BFB351FC128}" destId="{BC50DA89-71B5-4094-84AA-FFBE1CF9FF92}" srcOrd="0" destOrd="0" presId="urn:microsoft.com/office/officeart/2008/layout/VerticalCurvedList"/>
    <dgm:cxn modelId="{2FD27221-30F1-48E0-9B9D-EFD032BCCF60}" type="presParOf" srcId="{AF02A13D-3467-497E-9D4B-2D7FC87C1563}" destId="{970A6BCC-E2C5-4095-AB4A-EC5E0888DDCC}" srcOrd="3" destOrd="0" presId="urn:microsoft.com/office/officeart/2008/layout/VerticalCurvedList"/>
    <dgm:cxn modelId="{E9D2A5FF-ABA9-441D-8FA5-FEB7E65EDC63}" type="presParOf" srcId="{AF02A13D-3467-497E-9D4B-2D7FC87C1563}" destId="{74CB8555-7682-4FCF-96D0-CE6BBDED4BFA}" srcOrd="4" destOrd="0" presId="urn:microsoft.com/office/officeart/2008/layout/VerticalCurvedList"/>
    <dgm:cxn modelId="{B8EF2D37-2A9C-4184-BE5A-69753F0A0D90}" type="presParOf" srcId="{74CB8555-7682-4FCF-96D0-CE6BBDED4BFA}" destId="{9B3B8BB2-1947-4F19-8048-692ECC1C7679}" srcOrd="0" destOrd="0" presId="urn:microsoft.com/office/officeart/2008/layout/VerticalCurvedList"/>
    <dgm:cxn modelId="{E6FE001D-5AB5-41AF-8915-47B5E568232F}" type="presParOf" srcId="{AF02A13D-3467-497E-9D4B-2D7FC87C1563}" destId="{32C3FE12-FC9E-4642-88C1-0B98B3D5585E}" srcOrd="5" destOrd="0" presId="urn:microsoft.com/office/officeart/2008/layout/VerticalCurvedList"/>
    <dgm:cxn modelId="{94931199-C878-4AF8-A3C9-4FFF2F1C82AB}" type="presParOf" srcId="{AF02A13D-3467-497E-9D4B-2D7FC87C1563}" destId="{600E950A-34A6-4C53-93D2-00AE6DDA300B}" srcOrd="6" destOrd="0" presId="urn:microsoft.com/office/officeart/2008/layout/VerticalCurvedList"/>
    <dgm:cxn modelId="{2917F04A-81E0-401B-9A19-96F736C5B59F}" type="presParOf" srcId="{600E950A-34A6-4C53-93D2-00AE6DDA300B}" destId="{69E783B8-7E1E-4E3A-A5D1-B327D6AF4E08}" srcOrd="0" destOrd="0" presId="urn:microsoft.com/office/officeart/2008/layout/VerticalCurvedList"/>
    <dgm:cxn modelId="{991E4A7A-FE3A-45DE-999C-9B2A20AE8C8A}" type="presParOf" srcId="{AF02A13D-3467-497E-9D4B-2D7FC87C1563}" destId="{1359D940-D79C-4E99-B638-763734ADA2CB}" srcOrd="7" destOrd="0" presId="urn:microsoft.com/office/officeart/2008/layout/VerticalCurvedList"/>
    <dgm:cxn modelId="{44A3AE42-B997-407C-84E6-80DA16B78A61}" type="presParOf" srcId="{AF02A13D-3467-497E-9D4B-2D7FC87C1563}" destId="{3372E98B-408D-4BFE-894D-F9DA6016EC19}" srcOrd="8" destOrd="0" presId="urn:microsoft.com/office/officeart/2008/layout/VerticalCurvedList"/>
    <dgm:cxn modelId="{3E0D7114-3A43-4E2D-A45A-8EC243711513}" type="presParOf" srcId="{3372E98B-408D-4BFE-894D-F9DA6016EC19}" destId="{53CEB6B1-D431-47E8-A179-7089C3DA3CE0}" srcOrd="0" destOrd="0" presId="urn:microsoft.com/office/officeart/2008/layout/VerticalCurvedList"/>
    <dgm:cxn modelId="{7F3C273F-B7E4-4EF3-98BB-52735B640263}" type="presParOf" srcId="{AF02A13D-3467-497E-9D4B-2D7FC87C1563}" destId="{FF4B941E-0BE4-4EE1-8604-487DFFCF3A88}" srcOrd="9" destOrd="0" presId="urn:microsoft.com/office/officeart/2008/layout/VerticalCurvedList"/>
    <dgm:cxn modelId="{CD7D2E72-E555-4CA2-87CD-8B95DA33E38E}" type="presParOf" srcId="{AF02A13D-3467-497E-9D4B-2D7FC87C1563}" destId="{469B9A7A-0494-44FD-812C-4F26A42FA69C}" srcOrd="10" destOrd="0" presId="urn:microsoft.com/office/officeart/2008/layout/VerticalCurvedList"/>
    <dgm:cxn modelId="{63E7CFB2-3A86-4F47-B8FB-0C048212AB10}" type="presParOf" srcId="{469B9A7A-0494-44FD-812C-4F26A42FA69C}" destId="{661676A8-C5A0-4B63-975B-57AF1DE0207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B4AAE-06F5-4D79-922B-B8752F81A58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99C342FB-50C8-47F2-B0C4-7EE0E6CBD258}">
      <dgm:prSet phldrT="[テキスト]"/>
      <dgm:spPr>
        <a:solidFill>
          <a:schemeClr val="accent6">
            <a:lumMod val="75000"/>
          </a:schemeClr>
        </a:solidFill>
      </dgm:spPr>
      <dgm:t>
        <a:bodyPr/>
        <a:lstStyle/>
        <a:p>
          <a:r>
            <a:rPr kumimoji="1" lang="ja-JP" altLang="en-US" dirty="0" smtClean="0"/>
            <a:t>投資協定</a:t>
          </a:r>
          <a:r>
            <a:rPr kumimoji="1" lang="en-US" altLang="ja-JP" dirty="0" smtClean="0"/>
            <a:t/>
          </a:r>
          <a:br>
            <a:rPr kumimoji="1" lang="en-US" altLang="ja-JP" dirty="0" smtClean="0"/>
          </a:br>
          <a:r>
            <a:rPr kumimoji="1" lang="en-US" altLang="ja-JP" dirty="0" smtClean="0"/>
            <a:t>(IIA)</a:t>
          </a:r>
          <a:endParaRPr kumimoji="1" lang="ja-JP" altLang="en-US" dirty="0"/>
        </a:p>
      </dgm:t>
    </dgm:pt>
    <dgm:pt modelId="{FD56CC3A-5198-4D2E-897E-0FD6137B0B43}" type="parTrans" cxnId="{E79F5DFC-8ED9-42A6-BDF7-1FCABE4487CD}">
      <dgm:prSet/>
      <dgm:spPr/>
      <dgm:t>
        <a:bodyPr/>
        <a:lstStyle/>
        <a:p>
          <a:endParaRPr kumimoji="1" lang="ja-JP" altLang="en-US"/>
        </a:p>
      </dgm:t>
    </dgm:pt>
    <dgm:pt modelId="{78AC6921-A094-4028-96D7-AF9872DCC029}" type="sibTrans" cxnId="{E79F5DFC-8ED9-42A6-BDF7-1FCABE4487CD}">
      <dgm:prSet/>
      <dgm:spPr/>
      <dgm:t>
        <a:bodyPr/>
        <a:lstStyle/>
        <a:p>
          <a:endParaRPr kumimoji="1" lang="ja-JP" altLang="en-US"/>
        </a:p>
      </dgm:t>
    </dgm:pt>
    <dgm:pt modelId="{BBD517EB-93A1-4791-BF92-BA061023DF90}">
      <dgm:prSet phldrT="[テキスト]" custT="1"/>
      <dgm:spPr>
        <a:solidFill>
          <a:schemeClr val="accent6">
            <a:lumMod val="75000"/>
          </a:schemeClr>
        </a:solidFill>
      </dgm:spPr>
      <dgm:t>
        <a:bodyPr/>
        <a:lstStyle/>
        <a:p>
          <a:r>
            <a:rPr kumimoji="1" lang="ja-JP" altLang="en-US" sz="2400" dirty="0" smtClean="0"/>
            <a:t>二国間</a:t>
          </a:r>
          <a:r>
            <a:rPr kumimoji="1" lang="en-US" altLang="ja-JP" sz="2400" dirty="0" smtClean="0"/>
            <a:t/>
          </a:r>
          <a:br>
            <a:rPr kumimoji="1" lang="en-US" altLang="ja-JP" sz="2400" dirty="0" smtClean="0"/>
          </a:br>
          <a:r>
            <a:rPr kumimoji="1" lang="en-US" altLang="ja-JP" sz="2400" dirty="0" smtClean="0"/>
            <a:t>(bilateral)</a:t>
          </a:r>
          <a:endParaRPr kumimoji="1" lang="ja-JP" altLang="en-US" sz="4100" dirty="0"/>
        </a:p>
      </dgm:t>
    </dgm:pt>
    <dgm:pt modelId="{1E38BE2B-4F28-4655-BDBB-00B7D08FC250}" type="parTrans" cxnId="{AD59E52D-C51B-4554-9AC0-880A066E2D69}">
      <dgm:prSet/>
      <dgm:spPr/>
      <dgm:t>
        <a:bodyPr/>
        <a:lstStyle/>
        <a:p>
          <a:endParaRPr kumimoji="1" lang="ja-JP" altLang="en-US"/>
        </a:p>
      </dgm:t>
    </dgm:pt>
    <dgm:pt modelId="{361F05FA-41C2-4890-960B-B482A4ACD2DC}" type="sibTrans" cxnId="{AD59E52D-C51B-4554-9AC0-880A066E2D69}">
      <dgm:prSet/>
      <dgm:spPr/>
      <dgm:t>
        <a:bodyPr/>
        <a:lstStyle/>
        <a:p>
          <a:endParaRPr kumimoji="1" lang="ja-JP" altLang="en-US"/>
        </a:p>
      </dgm:t>
    </dgm:pt>
    <dgm:pt modelId="{6129E2DA-C23C-4103-990D-8F441B30CB88}">
      <dgm:prSet phldrT="[テキスト]" custT="1"/>
      <dgm:spPr>
        <a:solidFill>
          <a:schemeClr val="accent6">
            <a:lumMod val="75000"/>
          </a:schemeClr>
        </a:solidFill>
      </dgm:spPr>
      <dgm:t>
        <a:bodyPr/>
        <a:lstStyle/>
        <a:p>
          <a:r>
            <a:rPr kumimoji="1" lang="ja-JP" altLang="en-US" sz="2400" dirty="0" smtClean="0"/>
            <a:t>多国間</a:t>
          </a:r>
          <a:r>
            <a:rPr kumimoji="1" lang="en-US" altLang="ja-JP" sz="2400" dirty="0" smtClean="0"/>
            <a:t/>
          </a:r>
          <a:br>
            <a:rPr kumimoji="1" lang="en-US" altLang="ja-JP" sz="2400" dirty="0" smtClean="0"/>
          </a:br>
          <a:r>
            <a:rPr kumimoji="1" lang="en-US" altLang="ja-JP" sz="2400" dirty="0" smtClean="0"/>
            <a:t>(multilateral)</a:t>
          </a:r>
          <a:endParaRPr kumimoji="1" lang="ja-JP" altLang="en-US" sz="2400" dirty="0"/>
        </a:p>
      </dgm:t>
    </dgm:pt>
    <dgm:pt modelId="{59257A74-4F92-4A42-A8CF-37F115439549}" type="parTrans" cxnId="{FF6186CB-08E3-495E-8FB0-EF3CD555DDAA}">
      <dgm:prSet/>
      <dgm:spPr/>
      <dgm:t>
        <a:bodyPr/>
        <a:lstStyle/>
        <a:p>
          <a:endParaRPr kumimoji="1" lang="ja-JP" altLang="en-US"/>
        </a:p>
      </dgm:t>
    </dgm:pt>
    <dgm:pt modelId="{9F6AD3EA-A809-483D-84F6-88069C92D079}" type="sibTrans" cxnId="{FF6186CB-08E3-495E-8FB0-EF3CD555DDAA}">
      <dgm:prSet/>
      <dgm:spPr/>
      <dgm:t>
        <a:bodyPr/>
        <a:lstStyle/>
        <a:p>
          <a:endParaRPr kumimoji="1" lang="ja-JP" altLang="en-US"/>
        </a:p>
      </dgm:t>
    </dgm:pt>
    <dgm:pt modelId="{D8E24363-59D0-4B88-B5C3-2129F052285D}">
      <dgm:prSet custT="1"/>
      <dgm:spPr>
        <a:solidFill>
          <a:schemeClr val="accent6">
            <a:lumMod val="75000"/>
          </a:schemeClr>
        </a:solidFill>
      </dgm:spPr>
      <dgm:t>
        <a:bodyPr/>
        <a:lstStyle/>
        <a:p>
          <a:r>
            <a:rPr kumimoji="1" lang="ja-JP" altLang="en-US" sz="2400" dirty="0" smtClean="0"/>
            <a:t>地域間</a:t>
          </a:r>
          <a:r>
            <a:rPr kumimoji="1" lang="en-US" altLang="ja-JP" sz="2400" dirty="0" smtClean="0"/>
            <a:t/>
          </a:r>
          <a:br>
            <a:rPr kumimoji="1" lang="en-US" altLang="ja-JP" sz="2400" dirty="0" smtClean="0"/>
          </a:br>
          <a:r>
            <a:rPr kumimoji="1" lang="en-US" altLang="ja-JP" sz="2400" dirty="0" smtClean="0"/>
            <a:t>(inter-regional)</a:t>
          </a:r>
          <a:endParaRPr kumimoji="1" lang="ja-JP" altLang="en-US" sz="2400" dirty="0"/>
        </a:p>
      </dgm:t>
    </dgm:pt>
    <dgm:pt modelId="{93C54787-CC05-41BA-9C6D-27680833A5AD}" type="parTrans" cxnId="{F715C0A0-B134-415B-B695-83B77A2FDE87}">
      <dgm:prSet/>
      <dgm:spPr/>
      <dgm:t>
        <a:bodyPr/>
        <a:lstStyle/>
        <a:p>
          <a:endParaRPr kumimoji="1" lang="ja-JP" altLang="en-US"/>
        </a:p>
      </dgm:t>
    </dgm:pt>
    <dgm:pt modelId="{5C940B22-C0DD-4F0C-A89E-C15DB47EA738}" type="sibTrans" cxnId="{F715C0A0-B134-415B-B695-83B77A2FDE87}">
      <dgm:prSet/>
      <dgm:spPr/>
      <dgm:t>
        <a:bodyPr/>
        <a:lstStyle/>
        <a:p>
          <a:endParaRPr kumimoji="1" lang="ja-JP" altLang="en-US"/>
        </a:p>
      </dgm:t>
    </dgm:pt>
    <dgm:pt modelId="{BF13661A-66C2-4492-8804-C7A4DFF11906}">
      <dgm:prSet custT="1"/>
      <dgm:spPr>
        <a:solidFill>
          <a:schemeClr val="accent6">
            <a:lumMod val="75000"/>
          </a:schemeClr>
        </a:solidFill>
      </dgm:spPr>
      <dgm:t>
        <a:bodyPr/>
        <a:lstStyle/>
        <a:p>
          <a:r>
            <a:rPr kumimoji="1" lang="ja-JP" altLang="en-US" sz="2400" dirty="0" smtClean="0"/>
            <a:t>地域内</a:t>
          </a:r>
          <a:r>
            <a:rPr kumimoji="1" lang="en-US" altLang="ja-JP" sz="2400" dirty="0" smtClean="0"/>
            <a:t/>
          </a:r>
          <a:br>
            <a:rPr kumimoji="1" lang="en-US" altLang="ja-JP" sz="2400" dirty="0" smtClean="0"/>
          </a:br>
          <a:r>
            <a:rPr kumimoji="1" lang="en-US" altLang="ja-JP" sz="2400" dirty="0" smtClean="0"/>
            <a:t>(regional)</a:t>
          </a:r>
          <a:endParaRPr kumimoji="1" lang="ja-JP" altLang="en-US" sz="2400" dirty="0"/>
        </a:p>
      </dgm:t>
    </dgm:pt>
    <dgm:pt modelId="{3A667C43-9901-4C52-8E8A-BBE72DB410D6}" type="sibTrans" cxnId="{0B02B3AB-E6CC-4DC8-B89E-3EDA009176AF}">
      <dgm:prSet/>
      <dgm:spPr/>
      <dgm:t>
        <a:bodyPr/>
        <a:lstStyle/>
        <a:p>
          <a:endParaRPr kumimoji="1" lang="ja-JP" altLang="en-US"/>
        </a:p>
      </dgm:t>
    </dgm:pt>
    <dgm:pt modelId="{78E8A6E1-A285-460D-B6E5-DFBA4FDA5D46}" type="parTrans" cxnId="{0B02B3AB-E6CC-4DC8-B89E-3EDA009176AF}">
      <dgm:prSet/>
      <dgm:spPr/>
      <dgm:t>
        <a:bodyPr/>
        <a:lstStyle/>
        <a:p>
          <a:endParaRPr kumimoji="1" lang="ja-JP" altLang="en-US"/>
        </a:p>
      </dgm:t>
    </dgm:pt>
    <dgm:pt modelId="{D857BF6F-9D42-4F43-8267-E76CB0FE5E0B}" type="pres">
      <dgm:prSet presAssocID="{E5AB4AAE-06F5-4D79-922B-B8752F81A585}" presName="diagram" presStyleCnt="0">
        <dgm:presLayoutVars>
          <dgm:chPref val="1"/>
          <dgm:dir/>
          <dgm:animOne val="branch"/>
          <dgm:animLvl val="lvl"/>
          <dgm:resizeHandles val="exact"/>
        </dgm:presLayoutVars>
      </dgm:prSet>
      <dgm:spPr/>
      <dgm:t>
        <a:bodyPr/>
        <a:lstStyle/>
        <a:p>
          <a:endParaRPr kumimoji="1" lang="ja-JP" altLang="en-US"/>
        </a:p>
      </dgm:t>
    </dgm:pt>
    <dgm:pt modelId="{1C4975BD-5CFB-4A60-86AE-7E4AF1CFA0E0}" type="pres">
      <dgm:prSet presAssocID="{99C342FB-50C8-47F2-B0C4-7EE0E6CBD258}" presName="root1" presStyleCnt="0"/>
      <dgm:spPr/>
    </dgm:pt>
    <dgm:pt modelId="{E145B8F6-0567-4548-896B-1D61BD25B6CE}" type="pres">
      <dgm:prSet presAssocID="{99C342FB-50C8-47F2-B0C4-7EE0E6CBD258}" presName="LevelOneTextNode" presStyleLbl="node0" presStyleIdx="0" presStyleCnt="1" custScaleX="132293">
        <dgm:presLayoutVars>
          <dgm:chPref val="3"/>
        </dgm:presLayoutVars>
      </dgm:prSet>
      <dgm:spPr/>
      <dgm:t>
        <a:bodyPr/>
        <a:lstStyle/>
        <a:p>
          <a:endParaRPr kumimoji="1" lang="ja-JP" altLang="en-US"/>
        </a:p>
      </dgm:t>
    </dgm:pt>
    <dgm:pt modelId="{17AF392C-C00C-4244-9503-1FFDE7D56E08}" type="pres">
      <dgm:prSet presAssocID="{99C342FB-50C8-47F2-B0C4-7EE0E6CBD258}" presName="level2hierChild" presStyleCnt="0"/>
      <dgm:spPr/>
    </dgm:pt>
    <dgm:pt modelId="{638F80B7-C797-4DFF-BF16-0A7419AA5E93}" type="pres">
      <dgm:prSet presAssocID="{1E38BE2B-4F28-4655-BDBB-00B7D08FC250}" presName="conn2-1" presStyleLbl="parChTrans1D2" presStyleIdx="0" presStyleCnt="4"/>
      <dgm:spPr/>
      <dgm:t>
        <a:bodyPr/>
        <a:lstStyle/>
        <a:p>
          <a:endParaRPr kumimoji="1" lang="ja-JP" altLang="en-US"/>
        </a:p>
      </dgm:t>
    </dgm:pt>
    <dgm:pt modelId="{C97637FD-3DA6-4D90-86CC-B068B543600F}" type="pres">
      <dgm:prSet presAssocID="{1E38BE2B-4F28-4655-BDBB-00B7D08FC250}" presName="connTx" presStyleLbl="parChTrans1D2" presStyleIdx="0" presStyleCnt="4"/>
      <dgm:spPr/>
      <dgm:t>
        <a:bodyPr/>
        <a:lstStyle/>
        <a:p>
          <a:endParaRPr kumimoji="1" lang="ja-JP" altLang="en-US"/>
        </a:p>
      </dgm:t>
    </dgm:pt>
    <dgm:pt modelId="{BABDC65B-43CA-4360-BAE9-EDC101D5C766}" type="pres">
      <dgm:prSet presAssocID="{BBD517EB-93A1-4791-BF92-BA061023DF90}" presName="root2" presStyleCnt="0"/>
      <dgm:spPr/>
    </dgm:pt>
    <dgm:pt modelId="{8EADF0E9-EA02-4BE8-BFFE-8B33DCBC1C4D}" type="pres">
      <dgm:prSet presAssocID="{BBD517EB-93A1-4791-BF92-BA061023DF90}" presName="LevelTwoTextNode" presStyleLbl="node2" presStyleIdx="0" presStyleCnt="4" custScaleX="92231" custLinFactNeighborX="312" custLinFactNeighborY="2412">
        <dgm:presLayoutVars>
          <dgm:chPref val="3"/>
        </dgm:presLayoutVars>
      </dgm:prSet>
      <dgm:spPr/>
      <dgm:t>
        <a:bodyPr/>
        <a:lstStyle/>
        <a:p>
          <a:endParaRPr kumimoji="1" lang="ja-JP" altLang="en-US"/>
        </a:p>
      </dgm:t>
    </dgm:pt>
    <dgm:pt modelId="{3079D260-0D2A-4AE9-80C8-FC72C2AE7979}" type="pres">
      <dgm:prSet presAssocID="{BBD517EB-93A1-4791-BF92-BA061023DF90}" presName="level3hierChild" presStyleCnt="0"/>
      <dgm:spPr/>
    </dgm:pt>
    <dgm:pt modelId="{02048CE6-DD46-47C3-BDE8-C2B045DE5EB2}" type="pres">
      <dgm:prSet presAssocID="{59257A74-4F92-4A42-A8CF-37F115439549}" presName="conn2-1" presStyleLbl="parChTrans1D2" presStyleIdx="1" presStyleCnt="4"/>
      <dgm:spPr/>
      <dgm:t>
        <a:bodyPr/>
        <a:lstStyle/>
        <a:p>
          <a:endParaRPr kumimoji="1" lang="ja-JP" altLang="en-US"/>
        </a:p>
      </dgm:t>
    </dgm:pt>
    <dgm:pt modelId="{2B76DD82-C110-46CB-B502-7C4CFADDA279}" type="pres">
      <dgm:prSet presAssocID="{59257A74-4F92-4A42-A8CF-37F115439549}" presName="connTx" presStyleLbl="parChTrans1D2" presStyleIdx="1" presStyleCnt="4"/>
      <dgm:spPr/>
      <dgm:t>
        <a:bodyPr/>
        <a:lstStyle/>
        <a:p>
          <a:endParaRPr kumimoji="1" lang="ja-JP" altLang="en-US"/>
        </a:p>
      </dgm:t>
    </dgm:pt>
    <dgm:pt modelId="{6F8C6B8F-CF3F-4845-94EF-6702D6CBF62E}" type="pres">
      <dgm:prSet presAssocID="{6129E2DA-C23C-4103-990D-8F441B30CB88}" presName="root2" presStyleCnt="0"/>
      <dgm:spPr/>
    </dgm:pt>
    <dgm:pt modelId="{624152F3-EB1F-4FC1-BA8A-45869BFF7DED}" type="pres">
      <dgm:prSet presAssocID="{6129E2DA-C23C-4103-990D-8F441B30CB88}" presName="LevelTwoTextNode" presStyleLbl="node2" presStyleIdx="1" presStyleCnt="4" custScaleX="116491">
        <dgm:presLayoutVars>
          <dgm:chPref val="3"/>
        </dgm:presLayoutVars>
      </dgm:prSet>
      <dgm:spPr/>
      <dgm:t>
        <a:bodyPr/>
        <a:lstStyle/>
        <a:p>
          <a:endParaRPr kumimoji="1" lang="ja-JP" altLang="en-US"/>
        </a:p>
      </dgm:t>
    </dgm:pt>
    <dgm:pt modelId="{92CEE9C3-682C-4FEB-9825-E52F6116DBF0}" type="pres">
      <dgm:prSet presAssocID="{6129E2DA-C23C-4103-990D-8F441B30CB88}" presName="level3hierChild" presStyleCnt="0"/>
      <dgm:spPr/>
    </dgm:pt>
    <dgm:pt modelId="{B3D11E72-1A28-4330-B486-33DD228C4705}" type="pres">
      <dgm:prSet presAssocID="{78E8A6E1-A285-460D-B6E5-DFBA4FDA5D46}" presName="conn2-1" presStyleLbl="parChTrans1D2" presStyleIdx="2" presStyleCnt="4"/>
      <dgm:spPr/>
      <dgm:t>
        <a:bodyPr/>
        <a:lstStyle/>
        <a:p>
          <a:endParaRPr kumimoji="1" lang="ja-JP" altLang="en-US"/>
        </a:p>
      </dgm:t>
    </dgm:pt>
    <dgm:pt modelId="{043A82E5-FFBA-4EB1-9DDC-ADE8529EAB48}" type="pres">
      <dgm:prSet presAssocID="{78E8A6E1-A285-460D-B6E5-DFBA4FDA5D46}" presName="connTx" presStyleLbl="parChTrans1D2" presStyleIdx="2" presStyleCnt="4"/>
      <dgm:spPr/>
      <dgm:t>
        <a:bodyPr/>
        <a:lstStyle/>
        <a:p>
          <a:endParaRPr kumimoji="1" lang="ja-JP" altLang="en-US"/>
        </a:p>
      </dgm:t>
    </dgm:pt>
    <dgm:pt modelId="{8729B4E4-1750-4237-B202-7AC50AF9FCAB}" type="pres">
      <dgm:prSet presAssocID="{BF13661A-66C2-4492-8804-C7A4DFF11906}" presName="root2" presStyleCnt="0"/>
      <dgm:spPr/>
    </dgm:pt>
    <dgm:pt modelId="{8AE1E2FB-C597-43FC-B2AB-F7B8D3D33840}" type="pres">
      <dgm:prSet presAssocID="{BF13661A-66C2-4492-8804-C7A4DFF11906}" presName="LevelTwoTextNode" presStyleLbl="node2" presStyleIdx="2" presStyleCnt="4" custScaleX="116373">
        <dgm:presLayoutVars>
          <dgm:chPref val="3"/>
        </dgm:presLayoutVars>
      </dgm:prSet>
      <dgm:spPr/>
      <dgm:t>
        <a:bodyPr/>
        <a:lstStyle/>
        <a:p>
          <a:endParaRPr kumimoji="1" lang="ja-JP" altLang="en-US"/>
        </a:p>
      </dgm:t>
    </dgm:pt>
    <dgm:pt modelId="{A92FCBB5-16E1-468C-A45D-05E0BFAEC690}" type="pres">
      <dgm:prSet presAssocID="{BF13661A-66C2-4492-8804-C7A4DFF11906}" presName="level3hierChild" presStyleCnt="0"/>
      <dgm:spPr/>
    </dgm:pt>
    <dgm:pt modelId="{66435079-5427-4698-B6B0-736B542D7D8D}" type="pres">
      <dgm:prSet presAssocID="{93C54787-CC05-41BA-9C6D-27680833A5AD}" presName="conn2-1" presStyleLbl="parChTrans1D2" presStyleIdx="3" presStyleCnt="4"/>
      <dgm:spPr/>
      <dgm:t>
        <a:bodyPr/>
        <a:lstStyle/>
        <a:p>
          <a:endParaRPr kumimoji="1" lang="ja-JP" altLang="en-US"/>
        </a:p>
      </dgm:t>
    </dgm:pt>
    <dgm:pt modelId="{BA8122A6-6D6D-47FF-812B-A75D43877C39}" type="pres">
      <dgm:prSet presAssocID="{93C54787-CC05-41BA-9C6D-27680833A5AD}" presName="connTx" presStyleLbl="parChTrans1D2" presStyleIdx="3" presStyleCnt="4"/>
      <dgm:spPr/>
      <dgm:t>
        <a:bodyPr/>
        <a:lstStyle/>
        <a:p>
          <a:endParaRPr kumimoji="1" lang="ja-JP" altLang="en-US"/>
        </a:p>
      </dgm:t>
    </dgm:pt>
    <dgm:pt modelId="{D6223160-3FE6-4CD9-82F9-1FC011B926F1}" type="pres">
      <dgm:prSet presAssocID="{D8E24363-59D0-4B88-B5C3-2129F052285D}" presName="root2" presStyleCnt="0"/>
      <dgm:spPr/>
    </dgm:pt>
    <dgm:pt modelId="{9950C962-01EC-4416-94FB-81C0A28EF73F}" type="pres">
      <dgm:prSet presAssocID="{D8E24363-59D0-4B88-B5C3-2129F052285D}" presName="LevelTwoTextNode" presStyleLbl="node2" presStyleIdx="3" presStyleCnt="4" custScaleX="129989">
        <dgm:presLayoutVars>
          <dgm:chPref val="3"/>
        </dgm:presLayoutVars>
      </dgm:prSet>
      <dgm:spPr/>
      <dgm:t>
        <a:bodyPr/>
        <a:lstStyle/>
        <a:p>
          <a:endParaRPr kumimoji="1" lang="ja-JP" altLang="en-US"/>
        </a:p>
      </dgm:t>
    </dgm:pt>
    <dgm:pt modelId="{9615FEEA-E15E-4EE7-8EB8-823E43FE3AA8}" type="pres">
      <dgm:prSet presAssocID="{D8E24363-59D0-4B88-B5C3-2129F052285D}" presName="level3hierChild" presStyleCnt="0"/>
      <dgm:spPr/>
    </dgm:pt>
  </dgm:ptLst>
  <dgm:cxnLst>
    <dgm:cxn modelId="{6C768DA2-0517-48F4-9ADF-F95E6D7E362D}" type="presOf" srcId="{93C54787-CC05-41BA-9C6D-27680833A5AD}" destId="{BA8122A6-6D6D-47FF-812B-A75D43877C39}" srcOrd="1" destOrd="0" presId="urn:microsoft.com/office/officeart/2005/8/layout/hierarchy2"/>
    <dgm:cxn modelId="{419438E2-EC29-4536-935A-EB8970470B7C}" type="presOf" srcId="{1E38BE2B-4F28-4655-BDBB-00B7D08FC250}" destId="{C97637FD-3DA6-4D90-86CC-B068B543600F}" srcOrd="1" destOrd="0" presId="urn:microsoft.com/office/officeart/2005/8/layout/hierarchy2"/>
    <dgm:cxn modelId="{8CCA20AC-08DE-4E9E-B425-96F1527F7B16}" type="presOf" srcId="{D8E24363-59D0-4B88-B5C3-2129F052285D}" destId="{9950C962-01EC-4416-94FB-81C0A28EF73F}" srcOrd="0" destOrd="0" presId="urn:microsoft.com/office/officeart/2005/8/layout/hierarchy2"/>
    <dgm:cxn modelId="{9BF4EA6A-48E3-4CBC-BAB9-9C881AFD0327}" type="presOf" srcId="{93C54787-CC05-41BA-9C6D-27680833A5AD}" destId="{66435079-5427-4698-B6B0-736B542D7D8D}" srcOrd="0" destOrd="0" presId="urn:microsoft.com/office/officeart/2005/8/layout/hierarchy2"/>
    <dgm:cxn modelId="{9FD50C5B-D7E0-4212-8AC9-9A996ACDDCCD}" type="presOf" srcId="{6129E2DA-C23C-4103-990D-8F441B30CB88}" destId="{624152F3-EB1F-4FC1-BA8A-45869BFF7DED}" srcOrd="0" destOrd="0" presId="urn:microsoft.com/office/officeart/2005/8/layout/hierarchy2"/>
    <dgm:cxn modelId="{E79F5DFC-8ED9-42A6-BDF7-1FCABE4487CD}" srcId="{E5AB4AAE-06F5-4D79-922B-B8752F81A585}" destId="{99C342FB-50C8-47F2-B0C4-7EE0E6CBD258}" srcOrd="0" destOrd="0" parTransId="{FD56CC3A-5198-4D2E-897E-0FD6137B0B43}" sibTransId="{78AC6921-A094-4028-96D7-AF9872DCC029}"/>
    <dgm:cxn modelId="{F715C0A0-B134-415B-B695-83B77A2FDE87}" srcId="{99C342FB-50C8-47F2-B0C4-7EE0E6CBD258}" destId="{D8E24363-59D0-4B88-B5C3-2129F052285D}" srcOrd="3" destOrd="0" parTransId="{93C54787-CC05-41BA-9C6D-27680833A5AD}" sibTransId="{5C940B22-C0DD-4F0C-A89E-C15DB47EA738}"/>
    <dgm:cxn modelId="{A5D30426-17BA-411C-8A31-52D186A41A6E}" type="presOf" srcId="{59257A74-4F92-4A42-A8CF-37F115439549}" destId="{02048CE6-DD46-47C3-BDE8-C2B045DE5EB2}" srcOrd="0" destOrd="0" presId="urn:microsoft.com/office/officeart/2005/8/layout/hierarchy2"/>
    <dgm:cxn modelId="{502B1EE3-7BE4-44B5-9922-31A71C18BD8B}" type="presOf" srcId="{59257A74-4F92-4A42-A8CF-37F115439549}" destId="{2B76DD82-C110-46CB-B502-7C4CFADDA279}" srcOrd="1" destOrd="0" presId="urn:microsoft.com/office/officeart/2005/8/layout/hierarchy2"/>
    <dgm:cxn modelId="{0B02B3AB-E6CC-4DC8-B89E-3EDA009176AF}" srcId="{99C342FB-50C8-47F2-B0C4-7EE0E6CBD258}" destId="{BF13661A-66C2-4492-8804-C7A4DFF11906}" srcOrd="2" destOrd="0" parTransId="{78E8A6E1-A285-460D-B6E5-DFBA4FDA5D46}" sibTransId="{3A667C43-9901-4C52-8E8A-BBE72DB410D6}"/>
    <dgm:cxn modelId="{8C6A1ED2-4B24-44CF-9EFB-7CDFE38BB5B0}" type="presOf" srcId="{BF13661A-66C2-4492-8804-C7A4DFF11906}" destId="{8AE1E2FB-C597-43FC-B2AB-F7B8D3D33840}" srcOrd="0" destOrd="0" presId="urn:microsoft.com/office/officeart/2005/8/layout/hierarchy2"/>
    <dgm:cxn modelId="{ECDDBB75-A153-429F-8B61-B44C3322FF36}" type="presOf" srcId="{78E8A6E1-A285-460D-B6E5-DFBA4FDA5D46}" destId="{043A82E5-FFBA-4EB1-9DDC-ADE8529EAB48}" srcOrd="1" destOrd="0" presId="urn:microsoft.com/office/officeart/2005/8/layout/hierarchy2"/>
    <dgm:cxn modelId="{906A7A74-3C7C-4921-BFED-06B50E0991B7}" type="presOf" srcId="{E5AB4AAE-06F5-4D79-922B-B8752F81A585}" destId="{D857BF6F-9D42-4F43-8267-E76CB0FE5E0B}" srcOrd="0" destOrd="0" presId="urn:microsoft.com/office/officeart/2005/8/layout/hierarchy2"/>
    <dgm:cxn modelId="{AD59E52D-C51B-4554-9AC0-880A066E2D69}" srcId="{99C342FB-50C8-47F2-B0C4-7EE0E6CBD258}" destId="{BBD517EB-93A1-4791-BF92-BA061023DF90}" srcOrd="0" destOrd="0" parTransId="{1E38BE2B-4F28-4655-BDBB-00B7D08FC250}" sibTransId="{361F05FA-41C2-4890-960B-B482A4ACD2DC}"/>
    <dgm:cxn modelId="{DD23B209-E462-4A05-98FF-50EEF1684474}" type="presOf" srcId="{78E8A6E1-A285-460D-B6E5-DFBA4FDA5D46}" destId="{B3D11E72-1A28-4330-B486-33DD228C4705}" srcOrd="0" destOrd="0" presId="urn:microsoft.com/office/officeart/2005/8/layout/hierarchy2"/>
    <dgm:cxn modelId="{A201DB5E-AD27-44DE-9552-2B283F62D2B2}" type="presOf" srcId="{99C342FB-50C8-47F2-B0C4-7EE0E6CBD258}" destId="{E145B8F6-0567-4548-896B-1D61BD25B6CE}" srcOrd="0" destOrd="0" presId="urn:microsoft.com/office/officeart/2005/8/layout/hierarchy2"/>
    <dgm:cxn modelId="{030E9C94-1A47-411A-97CF-8BB38A32BE52}" type="presOf" srcId="{BBD517EB-93A1-4791-BF92-BA061023DF90}" destId="{8EADF0E9-EA02-4BE8-BFFE-8B33DCBC1C4D}" srcOrd="0" destOrd="0" presId="urn:microsoft.com/office/officeart/2005/8/layout/hierarchy2"/>
    <dgm:cxn modelId="{FF6186CB-08E3-495E-8FB0-EF3CD555DDAA}" srcId="{99C342FB-50C8-47F2-B0C4-7EE0E6CBD258}" destId="{6129E2DA-C23C-4103-990D-8F441B30CB88}" srcOrd="1" destOrd="0" parTransId="{59257A74-4F92-4A42-A8CF-37F115439549}" sibTransId="{9F6AD3EA-A809-483D-84F6-88069C92D079}"/>
    <dgm:cxn modelId="{9705C79D-976D-4BA0-B1FD-1666535F0253}" type="presOf" srcId="{1E38BE2B-4F28-4655-BDBB-00B7D08FC250}" destId="{638F80B7-C797-4DFF-BF16-0A7419AA5E93}" srcOrd="0" destOrd="0" presId="urn:microsoft.com/office/officeart/2005/8/layout/hierarchy2"/>
    <dgm:cxn modelId="{5CE5FC85-AB2B-48BB-9E75-429E3247F81A}" type="presParOf" srcId="{D857BF6F-9D42-4F43-8267-E76CB0FE5E0B}" destId="{1C4975BD-5CFB-4A60-86AE-7E4AF1CFA0E0}" srcOrd="0" destOrd="0" presId="urn:microsoft.com/office/officeart/2005/8/layout/hierarchy2"/>
    <dgm:cxn modelId="{B4C0C0BF-3F2B-4FC1-8192-BD1123DC26D4}" type="presParOf" srcId="{1C4975BD-5CFB-4A60-86AE-7E4AF1CFA0E0}" destId="{E145B8F6-0567-4548-896B-1D61BD25B6CE}" srcOrd="0" destOrd="0" presId="urn:microsoft.com/office/officeart/2005/8/layout/hierarchy2"/>
    <dgm:cxn modelId="{4BA15EC5-9FC8-400D-BC6B-AAD3DAAA1B32}" type="presParOf" srcId="{1C4975BD-5CFB-4A60-86AE-7E4AF1CFA0E0}" destId="{17AF392C-C00C-4244-9503-1FFDE7D56E08}" srcOrd="1" destOrd="0" presId="urn:microsoft.com/office/officeart/2005/8/layout/hierarchy2"/>
    <dgm:cxn modelId="{53C2FD17-8A28-4006-93AB-6A146846258C}" type="presParOf" srcId="{17AF392C-C00C-4244-9503-1FFDE7D56E08}" destId="{638F80B7-C797-4DFF-BF16-0A7419AA5E93}" srcOrd="0" destOrd="0" presId="urn:microsoft.com/office/officeart/2005/8/layout/hierarchy2"/>
    <dgm:cxn modelId="{30FD3B1B-2A19-4002-B3AD-09371C31904C}" type="presParOf" srcId="{638F80B7-C797-4DFF-BF16-0A7419AA5E93}" destId="{C97637FD-3DA6-4D90-86CC-B068B543600F}" srcOrd="0" destOrd="0" presId="urn:microsoft.com/office/officeart/2005/8/layout/hierarchy2"/>
    <dgm:cxn modelId="{32CA1ED2-D478-4F6C-A1C5-92275BBF79C4}" type="presParOf" srcId="{17AF392C-C00C-4244-9503-1FFDE7D56E08}" destId="{BABDC65B-43CA-4360-BAE9-EDC101D5C766}" srcOrd="1" destOrd="0" presId="urn:microsoft.com/office/officeart/2005/8/layout/hierarchy2"/>
    <dgm:cxn modelId="{1F404505-4B6D-4104-BCD2-B8857FE5F6E8}" type="presParOf" srcId="{BABDC65B-43CA-4360-BAE9-EDC101D5C766}" destId="{8EADF0E9-EA02-4BE8-BFFE-8B33DCBC1C4D}" srcOrd="0" destOrd="0" presId="urn:microsoft.com/office/officeart/2005/8/layout/hierarchy2"/>
    <dgm:cxn modelId="{9BA91278-1E5D-4BC0-A85E-A9EC7321E1E6}" type="presParOf" srcId="{BABDC65B-43CA-4360-BAE9-EDC101D5C766}" destId="{3079D260-0D2A-4AE9-80C8-FC72C2AE7979}" srcOrd="1" destOrd="0" presId="urn:microsoft.com/office/officeart/2005/8/layout/hierarchy2"/>
    <dgm:cxn modelId="{CA6A76D2-B4EE-4487-B309-2DF88956C36A}" type="presParOf" srcId="{17AF392C-C00C-4244-9503-1FFDE7D56E08}" destId="{02048CE6-DD46-47C3-BDE8-C2B045DE5EB2}" srcOrd="2" destOrd="0" presId="urn:microsoft.com/office/officeart/2005/8/layout/hierarchy2"/>
    <dgm:cxn modelId="{05115EFB-35C4-40B0-8E60-AB7DE7CC5B42}" type="presParOf" srcId="{02048CE6-DD46-47C3-BDE8-C2B045DE5EB2}" destId="{2B76DD82-C110-46CB-B502-7C4CFADDA279}" srcOrd="0" destOrd="0" presId="urn:microsoft.com/office/officeart/2005/8/layout/hierarchy2"/>
    <dgm:cxn modelId="{66FB6B11-8915-4627-B2A2-DBB8DC6F62A5}" type="presParOf" srcId="{17AF392C-C00C-4244-9503-1FFDE7D56E08}" destId="{6F8C6B8F-CF3F-4845-94EF-6702D6CBF62E}" srcOrd="3" destOrd="0" presId="urn:microsoft.com/office/officeart/2005/8/layout/hierarchy2"/>
    <dgm:cxn modelId="{FED5417A-3F62-4394-B53B-C55D6893905F}" type="presParOf" srcId="{6F8C6B8F-CF3F-4845-94EF-6702D6CBF62E}" destId="{624152F3-EB1F-4FC1-BA8A-45869BFF7DED}" srcOrd="0" destOrd="0" presId="urn:microsoft.com/office/officeart/2005/8/layout/hierarchy2"/>
    <dgm:cxn modelId="{549315E4-332C-4BBF-A0CD-AFF39EA3BCA4}" type="presParOf" srcId="{6F8C6B8F-CF3F-4845-94EF-6702D6CBF62E}" destId="{92CEE9C3-682C-4FEB-9825-E52F6116DBF0}" srcOrd="1" destOrd="0" presId="urn:microsoft.com/office/officeart/2005/8/layout/hierarchy2"/>
    <dgm:cxn modelId="{323F6AD9-7807-4F84-BA12-501C4E6169F3}" type="presParOf" srcId="{17AF392C-C00C-4244-9503-1FFDE7D56E08}" destId="{B3D11E72-1A28-4330-B486-33DD228C4705}" srcOrd="4" destOrd="0" presId="urn:microsoft.com/office/officeart/2005/8/layout/hierarchy2"/>
    <dgm:cxn modelId="{192BCD4F-205F-4517-926D-95C6C2FCA691}" type="presParOf" srcId="{B3D11E72-1A28-4330-B486-33DD228C4705}" destId="{043A82E5-FFBA-4EB1-9DDC-ADE8529EAB48}" srcOrd="0" destOrd="0" presId="urn:microsoft.com/office/officeart/2005/8/layout/hierarchy2"/>
    <dgm:cxn modelId="{C5975CA3-765E-4003-89C8-EB4A20E98FCB}" type="presParOf" srcId="{17AF392C-C00C-4244-9503-1FFDE7D56E08}" destId="{8729B4E4-1750-4237-B202-7AC50AF9FCAB}" srcOrd="5" destOrd="0" presId="urn:microsoft.com/office/officeart/2005/8/layout/hierarchy2"/>
    <dgm:cxn modelId="{BFC6C442-312F-448A-99AB-5852DAB507D8}" type="presParOf" srcId="{8729B4E4-1750-4237-B202-7AC50AF9FCAB}" destId="{8AE1E2FB-C597-43FC-B2AB-F7B8D3D33840}" srcOrd="0" destOrd="0" presId="urn:microsoft.com/office/officeart/2005/8/layout/hierarchy2"/>
    <dgm:cxn modelId="{AD6AE2AE-1FBD-4960-871F-05B56E2B95A7}" type="presParOf" srcId="{8729B4E4-1750-4237-B202-7AC50AF9FCAB}" destId="{A92FCBB5-16E1-468C-A45D-05E0BFAEC690}" srcOrd="1" destOrd="0" presId="urn:microsoft.com/office/officeart/2005/8/layout/hierarchy2"/>
    <dgm:cxn modelId="{A2286BA0-5E12-42D9-B5FC-0AFAA85524BA}" type="presParOf" srcId="{17AF392C-C00C-4244-9503-1FFDE7D56E08}" destId="{66435079-5427-4698-B6B0-736B542D7D8D}" srcOrd="6" destOrd="0" presId="urn:microsoft.com/office/officeart/2005/8/layout/hierarchy2"/>
    <dgm:cxn modelId="{40F8B1BD-53A2-48A3-9D44-BFD0D1121354}" type="presParOf" srcId="{66435079-5427-4698-B6B0-736B542D7D8D}" destId="{BA8122A6-6D6D-47FF-812B-A75D43877C39}" srcOrd="0" destOrd="0" presId="urn:microsoft.com/office/officeart/2005/8/layout/hierarchy2"/>
    <dgm:cxn modelId="{28BB214A-4B39-48DC-BF1E-529712719425}" type="presParOf" srcId="{17AF392C-C00C-4244-9503-1FFDE7D56E08}" destId="{D6223160-3FE6-4CD9-82F9-1FC011B926F1}" srcOrd="7" destOrd="0" presId="urn:microsoft.com/office/officeart/2005/8/layout/hierarchy2"/>
    <dgm:cxn modelId="{3B5D1A45-B254-461B-930F-B474CEDD23B4}" type="presParOf" srcId="{D6223160-3FE6-4CD9-82F9-1FC011B926F1}" destId="{9950C962-01EC-4416-94FB-81C0A28EF73F}" srcOrd="0" destOrd="0" presId="urn:microsoft.com/office/officeart/2005/8/layout/hierarchy2"/>
    <dgm:cxn modelId="{1B97D54C-6197-4ECE-BA34-319B98470588}" type="presParOf" srcId="{D6223160-3FE6-4CD9-82F9-1FC011B926F1}" destId="{9615FEEA-E15E-4EE7-8EB8-823E43FE3AA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FA325-A433-4DF1-8B30-F86661D664EC}">
      <dsp:nvSpPr>
        <dsp:cNvPr id="0" name=""/>
        <dsp:cNvSpPr/>
      </dsp:nvSpPr>
      <dsp:spPr>
        <a:xfrm>
          <a:off x="-6074295" y="-929401"/>
          <a:ext cx="7230901" cy="7230901"/>
        </a:xfrm>
        <a:prstGeom prst="blockArc">
          <a:avLst>
            <a:gd name="adj1" fmla="val 18900000"/>
            <a:gd name="adj2" fmla="val 2700000"/>
            <a:gd name="adj3" fmla="val 2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F2070A-82AD-4D04-9C6D-B36A64FC1E2A}">
      <dsp:nvSpPr>
        <dsp:cNvPr id="0" name=""/>
        <dsp:cNvSpPr/>
      </dsp:nvSpPr>
      <dsp:spPr>
        <a:xfrm>
          <a:off x="505414" y="335648"/>
          <a:ext cx="6391037" cy="67172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81280" rIns="81280" bIns="81280" numCol="1" spcCol="1270" anchor="ctr" anchorCtr="0">
          <a:noAutofit/>
        </a:bodyPr>
        <a:lstStyle/>
        <a:p>
          <a:pPr lvl="0" algn="l" defTabSz="1422400">
            <a:lnSpc>
              <a:spcPct val="90000"/>
            </a:lnSpc>
            <a:spcBef>
              <a:spcPct val="0"/>
            </a:spcBef>
            <a:spcAft>
              <a:spcPct val="35000"/>
            </a:spcAft>
          </a:pPr>
          <a:r>
            <a:rPr kumimoji="1" lang="ja-JP" altLang="en-US" sz="3200" kern="1200" dirty="0" smtClean="0">
              <a:solidFill>
                <a:schemeClr val="tx1"/>
              </a:solidFill>
            </a:rPr>
            <a:t>現状分析・問題意識</a:t>
          </a:r>
          <a:endParaRPr kumimoji="1" lang="ja-JP" altLang="en-US" sz="3200" kern="1200" dirty="0">
            <a:solidFill>
              <a:schemeClr val="tx1"/>
            </a:solidFill>
          </a:endParaRPr>
        </a:p>
      </dsp:txBody>
      <dsp:txXfrm>
        <a:off x="505414" y="335648"/>
        <a:ext cx="6391037" cy="671727"/>
      </dsp:txXfrm>
    </dsp:sp>
    <dsp:sp modelId="{BC50DA89-71B5-4094-84AA-FFBE1CF9FF92}">
      <dsp:nvSpPr>
        <dsp:cNvPr id="0" name=""/>
        <dsp:cNvSpPr/>
      </dsp:nvSpPr>
      <dsp:spPr>
        <a:xfrm>
          <a:off x="85584" y="251682"/>
          <a:ext cx="839659" cy="839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A6BCC-E2C5-4095-AB4A-EC5E0888DDCC}">
      <dsp:nvSpPr>
        <dsp:cNvPr id="0" name=""/>
        <dsp:cNvSpPr/>
      </dsp:nvSpPr>
      <dsp:spPr>
        <a:xfrm>
          <a:off x="986754" y="1342917"/>
          <a:ext cx="5909697" cy="67172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81280" rIns="81280" bIns="81280" numCol="1" spcCol="1270" anchor="ctr" anchorCtr="0">
          <a:noAutofit/>
        </a:bodyPr>
        <a:lstStyle/>
        <a:p>
          <a:pPr lvl="0" algn="l" defTabSz="1422400">
            <a:lnSpc>
              <a:spcPct val="90000"/>
            </a:lnSpc>
            <a:spcBef>
              <a:spcPct val="0"/>
            </a:spcBef>
            <a:spcAft>
              <a:spcPct val="35000"/>
            </a:spcAft>
          </a:pPr>
          <a:r>
            <a:rPr kumimoji="1" lang="ja-JP" altLang="en-US" sz="3200" kern="1200" dirty="0" smtClean="0">
              <a:solidFill>
                <a:schemeClr val="tx1"/>
              </a:solidFill>
            </a:rPr>
            <a:t>先行研究及び本稿の位置づけ</a:t>
          </a:r>
          <a:endParaRPr kumimoji="1" lang="ja-JP" altLang="en-US" sz="3200" kern="1200" dirty="0">
            <a:solidFill>
              <a:schemeClr val="tx1"/>
            </a:solidFill>
          </a:endParaRPr>
        </a:p>
      </dsp:txBody>
      <dsp:txXfrm>
        <a:off x="986754" y="1342917"/>
        <a:ext cx="5909697" cy="671727"/>
      </dsp:txXfrm>
    </dsp:sp>
    <dsp:sp modelId="{9B3B8BB2-1947-4F19-8048-692ECC1C7679}">
      <dsp:nvSpPr>
        <dsp:cNvPr id="0" name=""/>
        <dsp:cNvSpPr/>
      </dsp:nvSpPr>
      <dsp:spPr>
        <a:xfrm>
          <a:off x="566925" y="1258951"/>
          <a:ext cx="839659" cy="839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C3FE12-FC9E-4642-88C1-0B98B3D5585E}">
      <dsp:nvSpPr>
        <dsp:cNvPr id="0" name=""/>
        <dsp:cNvSpPr/>
      </dsp:nvSpPr>
      <dsp:spPr>
        <a:xfrm>
          <a:off x="1134487" y="2350185"/>
          <a:ext cx="5761965" cy="67172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81280" rIns="81280" bIns="81280" numCol="1" spcCol="1270" anchor="ctr" anchorCtr="0">
          <a:noAutofit/>
        </a:bodyPr>
        <a:lstStyle/>
        <a:p>
          <a:pPr lvl="0" algn="l" defTabSz="1422400">
            <a:lnSpc>
              <a:spcPct val="90000"/>
            </a:lnSpc>
            <a:spcBef>
              <a:spcPct val="0"/>
            </a:spcBef>
            <a:spcAft>
              <a:spcPct val="35000"/>
            </a:spcAft>
          </a:pPr>
          <a:r>
            <a:rPr kumimoji="1" lang="ja-JP" altLang="en-US" sz="3200" kern="1200" dirty="0" smtClean="0">
              <a:solidFill>
                <a:schemeClr val="tx1"/>
              </a:solidFill>
            </a:rPr>
            <a:t>分析</a:t>
          </a:r>
          <a:endParaRPr kumimoji="1" lang="ja-JP" altLang="en-US" sz="3200" kern="1200" dirty="0">
            <a:solidFill>
              <a:schemeClr val="tx1"/>
            </a:solidFill>
          </a:endParaRPr>
        </a:p>
      </dsp:txBody>
      <dsp:txXfrm>
        <a:off x="1134487" y="2350185"/>
        <a:ext cx="5761965" cy="671727"/>
      </dsp:txXfrm>
    </dsp:sp>
    <dsp:sp modelId="{69E783B8-7E1E-4E3A-A5D1-B327D6AF4E08}">
      <dsp:nvSpPr>
        <dsp:cNvPr id="0" name=""/>
        <dsp:cNvSpPr/>
      </dsp:nvSpPr>
      <dsp:spPr>
        <a:xfrm>
          <a:off x="714657" y="2266219"/>
          <a:ext cx="839659" cy="839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9D940-D79C-4E99-B638-763734ADA2CB}">
      <dsp:nvSpPr>
        <dsp:cNvPr id="0" name=""/>
        <dsp:cNvSpPr/>
      </dsp:nvSpPr>
      <dsp:spPr>
        <a:xfrm>
          <a:off x="986754" y="3357454"/>
          <a:ext cx="5909697" cy="67172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81280" rIns="81280" bIns="81280" numCol="1" spcCol="1270" anchor="ctr" anchorCtr="0">
          <a:noAutofit/>
        </a:bodyPr>
        <a:lstStyle/>
        <a:p>
          <a:pPr lvl="0" algn="l" defTabSz="1422400">
            <a:lnSpc>
              <a:spcPct val="90000"/>
            </a:lnSpc>
            <a:spcBef>
              <a:spcPct val="0"/>
            </a:spcBef>
            <a:spcAft>
              <a:spcPct val="35000"/>
            </a:spcAft>
          </a:pPr>
          <a:r>
            <a:rPr kumimoji="1" lang="ja-JP" altLang="en-US" sz="3200" kern="1200" dirty="0" smtClean="0">
              <a:solidFill>
                <a:schemeClr val="tx1"/>
              </a:solidFill>
            </a:rPr>
            <a:t>政策提言</a:t>
          </a:r>
          <a:endParaRPr kumimoji="1" lang="ja-JP" altLang="en-US" sz="3200" kern="1200" dirty="0">
            <a:solidFill>
              <a:schemeClr val="tx1"/>
            </a:solidFill>
          </a:endParaRPr>
        </a:p>
      </dsp:txBody>
      <dsp:txXfrm>
        <a:off x="986754" y="3357454"/>
        <a:ext cx="5909697" cy="671727"/>
      </dsp:txXfrm>
    </dsp:sp>
    <dsp:sp modelId="{53CEB6B1-D431-47E8-A179-7089C3DA3CE0}">
      <dsp:nvSpPr>
        <dsp:cNvPr id="0" name=""/>
        <dsp:cNvSpPr/>
      </dsp:nvSpPr>
      <dsp:spPr>
        <a:xfrm>
          <a:off x="566925" y="3273488"/>
          <a:ext cx="839659" cy="839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B941E-0BE4-4EE1-8604-487DFFCF3A88}">
      <dsp:nvSpPr>
        <dsp:cNvPr id="0" name=""/>
        <dsp:cNvSpPr/>
      </dsp:nvSpPr>
      <dsp:spPr>
        <a:xfrm>
          <a:off x="505414" y="4364722"/>
          <a:ext cx="6391037" cy="67172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81280" rIns="81280" bIns="81280" numCol="1" spcCol="1270" anchor="ctr" anchorCtr="0">
          <a:noAutofit/>
        </a:bodyPr>
        <a:lstStyle/>
        <a:p>
          <a:pPr lvl="0" algn="l" defTabSz="1422400">
            <a:lnSpc>
              <a:spcPct val="90000"/>
            </a:lnSpc>
            <a:spcBef>
              <a:spcPct val="0"/>
            </a:spcBef>
            <a:spcAft>
              <a:spcPct val="35000"/>
            </a:spcAft>
          </a:pPr>
          <a:r>
            <a:rPr kumimoji="1" lang="ja-JP" altLang="en-US" sz="3200" kern="1200" dirty="0" smtClean="0">
              <a:solidFill>
                <a:schemeClr val="tx1"/>
              </a:solidFill>
            </a:rPr>
            <a:t>先行論文・参考文献・データ出典</a:t>
          </a:r>
          <a:endParaRPr kumimoji="1" lang="ja-JP" altLang="en-US" sz="3200" kern="1200" dirty="0">
            <a:solidFill>
              <a:schemeClr val="tx1"/>
            </a:solidFill>
          </a:endParaRPr>
        </a:p>
      </dsp:txBody>
      <dsp:txXfrm>
        <a:off x="505414" y="4364722"/>
        <a:ext cx="6391037" cy="671727"/>
      </dsp:txXfrm>
    </dsp:sp>
    <dsp:sp modelId="{661676A8-C5A0-4B63-975B-57AF1DE02070}">
      <dsp:nvSpPr>
        <dsp:cNvPr id="0" name=""/>
        <dsp:cNvSpPr/>
      </dsp:nvSpPr>
      <dsp:spPr>
        <a:xfrm>
          <a:off x="85584" y="4280757"/>
          <a:ext cx="839659" cy="8396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B8F6-0567-4548-896B-1D61BD25B6CE}">
      <dsp:nvSpPr>
        <dsp:cNvPr id="0" name=""/>
        <dsp:cNvSpPr/>
      </dsp:nvSpPr>
      <dsp:spPr>
        <a:xfrm>
          <a:off x="4117" y="1400331"/>
          <a:ext cx="1998837" cy="75545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投資協定</a:t>
          </a:r>
          <a:r>
            <a:rPr kumimoji="1" lang="en-US" altLang="ja-JP" sz="2300" kern="1200" dirty="0" smtClean="0"/>
            <a:t/>
          </a:r>
          <a:br>
            <a:rPr kumimoji="1" lang="en-US" altLang="ja-JP" sz="2300" kern="1200" dirty="0" smtClean="0"/>
          </a:br>
          <a:r>
            <a:rPr kumimoji="1" lang="en-US" altLang="ja-JP" sz="2300" kern="1200" dirty="0" smtClean="0"/>
            <a:t>(IIA)</a:t>
          </a:r>
          <a:endParaRPr kumimoji="1" lang="ja-JP" altLang="en-US" sz="2300" kern="1200" dirty="0"/>
        </a:p>
      </dsp:txBody>
      <dsp:txXfrm>
        <a:off x="26244" y="1422458"/>
        <a:ext cx="1954583" cy="711204"/>
      </dsp:txXfrm>
    </dsp:sp>
    <dsp:sp modelId="{638F80B7-C797-4DFF-BF16-0A7419AA5E93}">
      <dsp:nvSpPr>
        <dsp:cNvPr id="0" name=""/>
        <dsp:cNvSpPr/>
      </dsp:nvSpPr>
      <dsp:spPr>
        <a:xfrm rot="17721695">
          <a:off x="1596498" y="1116469"/>
          <a:ext cx="1421991" cy="38238"/>
        </a:xfrm>
        <a:custGeom>
          <a:avLst/>
          <a:gdLst/>
          <a:ahLst/>
          <a:cxnLst/>
          <a:rect l="0" t="0" r="0" b="0"/>
          <a:pathLst>
            <a:path>
              <a:moveTo>
                <a:pt x="0" y="19119"/>
              </a:moveTo>
              <a:lnTo>
                <a:pt x="1421991"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271944" y="1100039"/>
        <a:ext cx="71099" cy="71099"/>
      </dsp:txXfrm>
    </dsp:sp>
    <dsp:sp modelId="{8EADF0E9-EA02-4BE8-BFFE-8B33DCBC1C4D}">
      <dsp:nvSpPr>
        <dsp:cNvPr id="0" name=""/>
        <dsp:cNvSpPr/>
      </dsp:nvSpPr>
      <dsp:spPr>
        <a:xfrm>
          <a:off x="2612035" y="115387"/>
          <a:ext cx="1393533" cy="75545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二国間</a:t>
          </a:r>
          <a:r>
            <a:rPr kumimoji="1" lang="en-US" altLang="ja-JP" sz="2400" kern="1200" dirty="0" smtClean="0"/>
            <a:t/>
          </a:r>
          <a:br>
            <a:rPr kumimoji="1" lang="en-US" altLang="ja-JP" sz="2400" kern="1200" dirty="0" smtClean="0"/>
          </a:br>
          <a:r>
            <a:rPr kumimoji="1" lang="en-US" altLang="ja-JP" sz="2400" kern="1200" dirty="0" smtClean="0"/>
            <a:t>(bilateral)</a:t>
          </a:r>
          <a:endParaRPr kumimoji="1" lang="ja-JP" altLang="en-US" sz="4100" kern="1200" dirty="0"/>
        </a:p>
      </dsp:txBody>
      <dsp:txXfrm>
        <a:off x="2634162" y="137514"/>
        <a:ext cx="1349279" cy="711204"/>
      </dsp:txXfrm>
    </dsp:sp>
    <dsp:sp modelId="{02048CE6-DD46-47C3-BDE8-C2B045DE5EB2}">
      <dsp:nvSpPr>
        <dsp:cNvPr id="0" name=""/>
        <dsp:cNvSpPr/>
      </dsp:nvSpPr>
      <dsp:spPr>
        <a:xfrm rot="19457599">
          <a:off x="1932997" y="1541747"/>
          <a:ext cx="744279" cy="38238"/>
        </a:xfrm>
        <a:custGeom>
          <a:avLst/>
          <a:gdLst/>
          <a:ahLst/>
          <a:cxnLst/>
          <a:rect l="0" t="0" r="0" b="0"/>
          <a:pathLst>
            <a:path>
              <a:moveTo>
                <a:pt x="0" y="19119"/>
              </a:moveTo>
              <a:lnTo>
                <a:pt x="744279"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286530" y="1542259"/>
        <a:ext cx="37213" cy="37213"/>
      </dsp:txXfrm>
    </dsp:sp>
    <dsp:sp modelId="{624152F3-EB1F-4FC1-BA8A-45869BFF7DED}">
      <dsp:nvSpPr>
        <dsp:cNvPr id="0" name=""/>
        <dsp:cNvSpPr/>
      </dsp:nvSpPr>
      <dsp:spPr>
        <a:xfrm>
          <a:off x="2607321" y="965943"/>
          <a:ext cx="1760082" cy="75545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多国間</a:t>
          </a:r>
          <a:r>
            <a:rPr kumimoji="1" lang="en-US" altLang="ja-JP" sz="2400" kern="1200" dirty="0" smtClean="0"/>
            <a:t/>
          </a:r>
          <a:br>
            <a:rPr kumimoji="1" lang="en-US" altLang="ja-JP" sz="2400" kern="1200" dirty="0" smtClean="0"/>
          </a:br>
          <a:r>
            <a:rPr kumimoji="1" lang="en-US" altLang="ja-JP" sz="2400" kern="1200" dirty="0" smtClean="0"/>
            <a:t>(multilateral)</a:t>
          </a:r>
          <a:endParaRPr kumimoji="1" lang="ja-JP" altLang="en-US" sz="2400" kern="1200" dirty="0"/>
        </a:p>
      </dsp:txBody>
      <dsp:txXfrm>
        <a:off x="2629448" y="988070"/>
        <a:ext cx="1715828" cy="711204"/>
      </dsp:txXfrm>
    </dsp:sp>
    <dsp:sp modelId="{B3D11E72-1A28-4330-B486-33DD228C4705}">
      <dsp:nvSpPr>
        <dsp:cNvPr id="0" name=""/>
        <dsp:cNvSpPr/>
      </dsp:nvSpPr>
      <dsp:spPr>
        <a:xfrm rot="2142401">
          <a:off x="1932997" y="1976135"/>
          <a:ext cx="744279" cy="38238"/>
        </a:xfrm>
        <a:custGeom>
          <a:avLst/>
          <a:gdLst/>
          <a:ahLst/>
          <a:cxnLst/>
          <a:rect l="0" t="0" r="0" b="0"/>
          <a:pathLst>
            <a:path>
              <a:moveTo>
                <a:pt x="0" y="19119"/>
              </a:moveTo>
              <a:lnTo>
                <a:pt x="744279"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286530" y="1976648"/>
        <a:ext cx="37213" cy="37213"/>
      </dsp:txXfrm>
    </dsp:sp>
    <dsp:sp modelId="{8AE1E2FB-C597-43FC-B2AB-F7B8D3D33840}">
      <dsp:nvSpPr>
        <dsp:cNvPr id="0" name=""/>
        <dsp:cNvSpPr/>
      </dsp:nvSpPr>
      <dsp:spPr>
        <a:xfrm>
          <a:off x="2607321" y="1834720"/>
          <a:ext cx="1758299" cy="75545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地域内</a:t>
          </a:r>
          <a:r>
            <a:rPr kumimoji="1" lang="en-US" altLang="ja-JP" sz="2400" kern="1200" dirty="0" smtClean="0"/>
            <a:t/>
          </a:r>
          <a:br>
            <a:rPr kumimoji="1" lang="en-US" altLang="ja-JP" sz="2400" kern="1200" dirty="0" smtClean="0"/>
          </a:br>
          <a:r>
            <a:rPr kumimoji="1" lang="en-US" altLang="ja-JP" sz="2400" kern="1200" dirty="0" smtClean="0"/>
            <a:t>(regional)</a:t>
          </a:r>
          <a:endParaRPr kumimoji="1" lang="ja-JP" altLang="en-US" sz="2400" kern="1200" dirty="0"/>
        </a:p>
      </dsp:txBody>
      <dsp:txXfrm>
        <a:off x="2629448" y="1856847"/>
        <a:ext cx="1714045" cy="711204"/>
      </dsp:txXfrm>
    </dsp:sp>
    <dsp:sp modelId="{66435079-5427-4698-B6B0-736B542D7D8D}">
      <dsp:nvSpPr>
        <dsp:cNvPr id="0" name=""/>
        <dsp:cNvSpPr/>
      </dsp:nvSpPr>
      <dsp:spPr>
        <a:xfrm rot="3907178">
          <a:off x="1586893" y="2410524"/>
          <a:ext cx="1436488" cy="38238"/>
        </a:xfrm>
        <a:custGeom>
          <a:avLst/>
          <a:gdLst/>
          <a:ahLst/>
          <a:cxnLst/>
          <a:rect l="0" t="0" r="0" b="0"/>
          <a:pathLst>
            <a:path>
              <a:moveTo>
                <a:pt x="0" y="19119"/>
              </a:moveTo>
              <a:lnTo>
                <a:pt x="1436488" y="19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269225" y="2393731"/>
        <a:ext cx="71824" cy="71824"/>
      </dsp:txXfrm>
    </dsp:sp>
    <dsp:sp modelId="{9950C962-01EC-4416-94FB-81C0A28EF73F}">
      <dsp:nvSpPr>
        <dsp:cNvPr id="0" name=""/>
        <dsp:cNvSpPr/>
      </dsp:nvSpPr>
      <dsp:spPr>
        <a:xfrm>
          <a:off x="2607321" y="2703497"/>
          <a:ext cx="1964025" cy="75545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地域間</a:t>
          </a:r>
          <a:r>
            <a:rPr kumimoji="1" lang="en-US" altLang="ja-JP" sz="2400" kern="1200" dirty="0" smtClean="0"/>
            <a:t/>
          </a:r>
          <a:br>
            <a:rPr kumimoji="1" lang="en-US" altLang="ja-JP" sz="2400" kern="1200" dirty="0" smtClean="0"/>
          </a:br>
          <a:r>
            <a:rPr kumimoji="1" lang="en-US" altLang="ja-JP" sz="2400" kern="1200" dirty="0" smtClean="0"/>
            <a:t>(inter-regional)</a:t>
          </a:r>
          <a:endParaRPr kumimoji="1" lang="ja-JP" altLang="en-US" sz="2400" kern="1200" dirty="0"/>
        </a:p>
      </dsp:txBody>
      <dsp:txXfrm>
        <a:off x="2629448" y="2725624"/>
        <a:ext cx="1919771" cy="7112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A1F0E-5DD4-4DBF-9526-52E6FC3BCCE3}" type="datetimeFigureOut">
              <a:rPr kumimoji="1" lang="ja-JP" altLang="en-US" smtClean="0"/>
              <a:t>2015/11/13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F1BBA-2F0E-4337-B409-D0CEA74515D6}" type="slidenum">
              <a:rPr kumimoji="1" lang="ja-JP" altLang="en-US" smtClean="0"/>
              <a:t>‹#›</a:t>
            </a:fld>
            <a:endParaRPr kumimoji="1" lang="ja-JP" altLang="en-US"/>
          </a:p>
        </p:txBody>
      </p:sp>
    </p:spTree>
    <p:extLst>
      <p:ext uri="{BB962C8B-B14F-4D97-AF65-F5344CB8AC3E}">
        <p14:creationId xmlns:p14="http://schemas.microsoft.com/office/powerpoint/2010/main" val="976206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altLang="ja-JP" dirty="0" smtClean="0"/>
          </a:p>
          <a:p>
            <a:pPr>
              <a:spcBef>
                <a:spcPts val="0"/>
              </a:spcBef>
              <a:buNone/>
            </a:pPr>
            <a:r>
              <a:rPr lang="ja-JP" altLang="en-US" dirty="0" smtClean="0"/>
              <a:t>投資協定締結は強制ではない</a:t>
            </a:r>
            <a:endParaRPr lang="en-US" altLang="ja-JP" dirty="0" smtClean="0"/>
          </a:p>
          <a:p>
            <a:pPr>
              <a:spcBef>
                <a:spcPts val="0"/>
              </a:spcBef>
              <a:buNone/>
            </a:pPr>
            <a:endParaRPr lang="en-US" altLang="ja-JP" dirty="0" smtClean="0"/>
          </a:p>
          <a:p>
            <a:pPr>
              <a:spcBef>
                <a:spcPts val="0"/>
              </a:spcBef>
              <a:buNone/>
            </a:pPr>
            <a:r>
              <a:rPr lang="ja-JP" altLang="en-US" dirty="0" smtClean="0"/>
              <a:t>透明性とは</a:t>
            </a:r>
            <a:endParaRPr lang="en-US" altLang="ja-JP" dirty="0" smtClean="0"/>
          </a:p>
          <a:p>
            <a:pPr>
              <a:spcBef>
                <a:spcPts val="0"/>
              </a:spcBef>
              <a:buNone/>
            </a:pPr>
            <a:r>
              <a:rPr lang="ja-JP" altLang="en-US" dirty="0" smtClean="0"/>
              <a:t>ルールとは具体例</a:t>
            </a:r>
            <a:endParaRPr lang="en-US" altLang="ja-JP" dirty="0" smtClean="0"/>
          </a:p>
          <a:p>
            <a:pPr>
              <a:spcBef>
                <a:spcPts val="0"/>
              </a:spcBef>
              <a:buNone/>
            </a:pPr>
            <a:endParaRPr dirty="0"/>
          </a:p>
        </p:txBody>
      </p:sp>
    </p:spTree>
    <p:extLst>
      <p:ext uri="{BB962C8B-B14F-4D97-AF65-F5344CB8AC3E}">
        <p14:creationId xmlns:p14="http://schemas.microsoft.com/office/powerpoint/2010/main" val="269057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投資協定によって保護される投資家と投資財産の範囲</a:t>
            </a:r>
            <a:endParaRPr lang="en-US" altLang="ja-JP" dirty="0" smtClean="0"/>
          </a:p>
          <a:p>
            <a:pPr>
              <a:spcBef>
                <a:spcPts val="0"/>
              </a:spcBef>
              <a:buNone/>
            </a:pPr>
            <a:endParaRPr lang="en-US" altLang="ja-JP" dirty="0" smtClean="0"/>
          </a:p>
          <a:p>
            <a:pPr>
              <a:spcBef>
                <a:spcPts val="0"/>
              </a:spcBef>
              <a:buNone/>
            </a:pPr>
            <a:r>
              <a:rPr lang="ja-JP" altLang="en-US" dirty="0" smtClean="0"/>
              <a:t>法人格のない組合→</a:t>
            </a:r>
            <a:endParaRPr lang="en-US" altLang="ja-JP" dirty="0" smtClean="0"/>
          </a:p>
          <a:p>
            <a:pPr>
              <a:spcBef>
                <a:spcPts val="0"/>
              </a:spcBef>
              <a:buNone/>
            </a:pPr>
            <a:endParaRPr lang="en-US" altLang="ja-JP" dirty="0" smtClean="0"/>
          </a:p>
          <a:p>
            <a:pPr>
              <a:spcBef>
                <a:spcPts val="0"/>
              </a:spcBef>
              <a:buNone/>
            </a:pPr>
            <a:r>
              <a:rPr lang="ja-JP" altLang="en-US" dirty="0" smtClean="0"/>
              <a:t>合弁会社→</a:t>
            </a:r>
            <a:endParaRPr lang="en-US" altLang="ja-JP" dirty="0" smtClean="0"/>
          </a:p>
          <a:p>
            <a:pPr>
              <a:spcBef>
                <a:spcPts val="0"/>
              </a:spcBef>
              <a:buNone/>
            </a:pPr>
            <a:endParaRPr dirty="0"/>
          </a:p>
        </p:txBody>
      </p:sp>
    </p:spTree>
    <p:extLst>
      <p:ext uri="{BB962C8B-B14F-4D97-AF65-F5344CB8AC3E}">
        <p14:creationId xmlns:p14="http://schemas.microsoft.com/office/powerpoint/2010/main" val="387298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投資協定によって保護される投資家と投資財産の範囲</a:t>
            </a:r>
            <a:endParaRPr lang="en-US" altLang="ja-JP" dirty="0" smtClean="0"/>
          </a:p>
          <a:p>
            <a:pPr>
              <a:spcBef>
                <a:spcPts val="0"/>
              </a:spcBef>
              <a:buNone/>
            </a:pPr>
            <a:endParaRPr lang="en-US" altLang="ja-JP" dirty="0" smtClean="0"/>
          </a:p>
          <a:p>
            <a:pPr>
              <a:spcBef>
                <a:spcPts val="0"/>
              </a:spcBef>
              <a:buNone/>
            </a:pPr>
            <a:r>
              <a:rPr lang="ja-JP" altLang="en-US" dirty="0" smtClean="0"/>
              <a:t>法人格のない組合→</a:t>
            </a:r>
            <a:endParaRPr lang="en-US" altLang="ja-JP" dirty="0" smtClean="0"/>
          </a:p>
          <a:p>
            <a:pPr>
              <a:spcBef>
                <a:spcPts val="0"/>
              </a:spcBef>
              <a:buNone/>
            </a:pPr>
            <a:endParaRPr lang="en-US" altLang="ja-JP" dirty="0" smtClean="0"/>
          </a:p>
          <a:p>
            <a:pPr>
              <a:spcBef>
                <a:spcPts val="0"/>
              </a:spcBef>
              <a:buNone/>
            </a:pPr>
            <a:r>
              <a:rPr lang="ja-JP" altLang="en-US" dirty="0" smtClean="0"/>
              <a:t>合弁会社→</a:t>
            </a:r>
            <a:endParaRPr lang="en-US" altLang="ja-JP" dirty="0" smtClean="0"/>
          </a:p>
          <a:p>
            <a:pPr>
              <a:spcBef>
                <a:spcPts val="0"/>
              </a:spcBef>
              <a:buNone/>
            </a:pPr>
            <a:endParaRPr dirty="0"/>
          </a:p>
        </p:txBody>
      </p:sp>
    </p:spTree>
    <p:extLst>
      <p:ext uri="{BB962C8B-B14F-4D97-AF65-F5344CB8AC3E}">
        <p14:creationId xmlns:p14="http://schemas.microsoft.com/office/powerpoint/2010/main" val="20604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多国間</a:t>
            </a:r>
            <a:endParaRPr lang="en-US" altLang="ja-JP" dirty="0" smtClean="0"/>
          </a:p>
          <a:p>
            <a:pPr>
              <a:spcBef>
                <a:spcPts val="0"/>
              </a:spcBef>
              <a:buNone/>
            </a:pPr>
            <a:r>
              <a:rPr lang="ja-JP" altLang="en-US" dirty="0" smtClean="0"/>
              <a:t>地域内</a:t>
            </a:r>
            <a:endParaRPr lang="en-US" altLang="ja-JP" dirty="0" smtClean="0"/>
          </a:p>
          <a:p>
            <a:pPr>
              <a:spcBef>
                <a:spcPts val="0"/>
              </a:spcBef>
              <a:buNone/>
            </a:pPr>
            <a:r>
              <a:rPr lang="ja-JP" altLang="en-US" dirty="0" smtClean="0"/>
              <a:t>地域間</a:t>
            </a:r>
            <a:r>
              <a:rPr lang="ja-JP" altLang="en-US" dirty="0"/>
              <a:t>　</a:t>
            </a:r>
            <a:r>
              <a:rPr lang="ja-JP" altLang="en-US" dirty="0" smtClean="0"/>
              <a:t>の区別の仕方？？</a:t>
            </a:r>
            <a:endParaRPr lang="en-US" altLang="ja-JP" dirty="0" smtClean="0"/>
          </a:p>
        </p:txBody>
      </p:sp>
    </p:spTree>
    <p:extLst>
      <p:ext uri="{BB962C8B-B14F-4D97-AF65-F5344CB8AC3E}">
        <p14:creationId xmlns:p14="http://schemas.microsoft.com/office/powerpoint/2010/main" val="402170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69990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ja-JP" altLang="en-US" dirty="0" smtClean="0"/>
              <a:t>主にアジア圏と締結してきた</a:t>
            </a:r>
            <a:endParaRPr lang="en-US" altLang="ja-JP" dirty="0" smtClean="0"/>
          </a:p>
          <a:p>
            <a:pPr>
              <a:spcBef>
                <a:spcPts val="0"/>
              </a:spcBef>
              <a:buNone/>
            </a:pPr>
            <a:endParaRPr lang="en-US" dirty="0" smtClean="0"/>
          </a:p>
          <a:p>
            <a:pPr>
              <a:spcBef>
                <a:spcPts val="0"/>
              </a:spcBef>
              <a:buNone/>
            </a:pPr>
            <a:r>
              <a:rPr lang="ja-JP" altLang="en-US" dirty="0" smtClean="0"/>
              <a:t>最近署名したのは中東に多い</a:t>
            </a:r>
            <a:endParaRPr lang="en-US" altLang="ja-JP" dirty="0" smtClean="0"/>
          </a:p>
          <a:p>
            <a:pPr>
              <a:spcBef>
                <a:spcPts val="0"/>
              </a:spcBef>
              <a:buNone/>
            </a:pPr>
            <a:r>
              <a:rPr lang="ja-JP" altLang="en-US" dirty="0" smtClean="0"/>
              <a:t>交渉中は中東・アフリカが多い</a:t>
            </a:r>
            <a:endParaRPr dirty="0"/>
          </a:p>
        </p:txBody>
      </p:sp>
    </p:spTree>
    <p:extLst>
      <p:ext uri="{BB962C8B-B14F-4D97-AF65-F5344CB8AC3E}">
        <p14:creationId xmlns:p14="http://schemas.microsoft.com/office/powerpoint/2010/main" val="211818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貿易収支</a:t>
            </a:r>
            <a:endParaRPr kumimoji="1" lang="en-US" altLang="ja-JP" dirty="0" smtClean="0"/>
          </a:p>
          <a:p>
            <a:r>
              <a:rPr kumimoji="1" lang="ja-JP" altLang="en-US" dirty="0" smtClean="0"/>
              <a:t>輸出入による利益</a:t>
            </a:r>
            <a:endParaRPr kumimoji="1" lang="en-US" altLang="ja-JP" dirty="0" smtClean="0"/>
          </a:p>
          <a:p>
            <a:endParaRPr kumimoji="1" lang="en-US" altLang="ja-JP" dirty="0" smtClean="0"/>
          </a:p>
          <a:p>
            <a:r>
              <a:rPr kumimoji="1" lang="ja-JP" altLang="en-US" dirty="0" smtClean="0"/>
              <a:t>所得収支</a:t>
            </a:r>
            <a:endParaRPr kumimoji="1" lang="en-US" altLang="ja-JP" dirty="0" smtClean="0"/>
          </a:p>
          <a:p>
            <a:r>
              <a:rPr kumimoji="1" lang="ja-JP" altLang="en-US" dirty="0" smtClean="0"/>
              <a:t>投資による収益</a:t>
            </a:r>
            <a:endParaRPr kumimoji="1" lang="en-US" altLang="ja-JP" dirty="0" smtClean="0"/>
          </a:p>
          <a:p>
            <a:endParaRPr kumimoji="1" lang="en-US" altLang="ja-JP" dirty="0" smtClean="0"/>
          </a:p>
          <a:p>
            <a:r>
              <a:rPr kumimoji="1" lang="ja-JP" altLang="en-US" dirty="0" smtClean="0"/>
              <a:t>所得収支による収益の方が比重が高まった→海外投資</a:t>
            </a:r>
            <a:endParaRPr kumimoji="1" lang="en-US" altLang="ja-JP" dirty="0" smtClean="0"/>
          </a:p>
        </p:txBody>
      </p:sp>
    </p:spTree>
    <p:extLst>
      <p:ext uri="{BB962C8B-B14F-4D97-AF65-F5344CB8AC3E}">
        <p14:creationId xmlns:p14="http://schemas.microsoft.com/office/powerpoint/2010/main" val="81268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投資協定で悪影響？？</a:t>
            </a:r>
            <a:endParaRPr kumimoji="1" lang="en-US" altLang="ja-JP" dirty="0" smtClean="0"/>
          </a:p>
        </p:txBody>
      </p:sp>
    </p:spTree>
    <p:extLst>
      <p:ext uri="{BB962C8B-B14F-4D97-AF65-F5344CB8AC3E}">
        <p14:creationId xmlns:p14="http://schemas.microsoft.com/office/powerpoint/2010/main" val="426573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4F1BBA-2F0E-4337-B409-D0CEA74515D6}" type="slidenum">
              <a:rPr kumimoji="1" lang="ja-JP" altLang="en-US" smtClean="0"/>
              <a:t>42</a:t>
            </a:fld>
            <a:endParaRPr kumimoji="1" lang="ja-JP" altLang="en-US"/>
          </a:p>
        </p:txBody>
      </p:sp>
    </p:spTree>
    <p:extLst>
      <p:ext uri="{BB962C8B-B14F-4D97-AF65-F5344CB8AC3E}">
        <p14:creationId xmlns:p14="http://schemas.microsoft.com/office/powerpoint/2010/main" val="264511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259246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50793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68382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ja"/>
              <a:t>‹#›</a:t>
            </a:fld>
            <a:endParaRPr lang="ja"/>
          </a:p>
        </p:txBody>
      </p:sp>
    </p:spTree>
    <p:extLst>
      <p:ext uri="{BB962C8B-B14F-4D97-AF65-F5344CB8AC3E}">
        <p14:creationId xmlns:p14="http://schemas.microsoft.com/office/powerpoint/2010/main" val="20282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141035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178241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26982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300109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269856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176026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381233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979A7C8-E643-4094-A91B-CA64BBB0E5E4}" type="datetimeFigureOut">
              <a:rPr kumimoji="1" lang="ja-JP" altLang="en-US" smtClean="0"/>
              <a:t>2015/11/13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155263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9A7C8-E643-4094-A91B-CA64BBB0E5E4}" type="datetimeFigureOut">
              <a:rPr kumimoji="1" lang="ja-JP" altLang="en-US" smtClean="0"/>
              <a:t>2015/11/13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0EA86-A446-4D65-AA83-486BF2B47884}" type="slidenum">
              <a:rPr kumimoji="1" lang="ja-JP" altLang="en-US" smtClean="0"/>
              <a:t>‹#›</a:t>
            </a:fld>
            <a:endParaRPr kumimoji="1" lang="ja-JP" altLang="en-US"/>
          </a:p>
        </p:txBody>
      </p:sp>
    </p:spTree>
    <p:extLst>
      <p:ext uri="{BB962C8B-B14F-4D97-AF65-F5344CB8AC3E}">
        <p14:creationId xmlns:p14="http://schemas.microsoft.com/office/powerpoint/2010/main" val="2360574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eb.pdx.edu/~ito/w1137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unctadstat.unctad.org/wds/ReportFolders/reportFolders.aspx" TargetMode="External"/><Relationship Id="rId2" Type="http://schemas.openxmlformats.org/officeDocument/2006/relationships/hyperlink" Target="http://investmentpolicyhub.unctad.org/IIA/IiasByCountry#iiaInnerMen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meti.go.jp/policy/trade_policy/epa/pdf/BITrsrc/121113BIToverview.pdf" TargetMode="External"/><Relationship Id="rId2" Type="http://schemas.openxmlformats.org/officeDocument/2006/relationships/hyperlink" Target="http://www.doingbusiness.org/rankings" TargetMode="External"/><Relationship Id="rId1" Type="http://schemas.openxmlformats.org/officeDocument/2006/relationships/slideLayout" Target="../slideLayouts/slideLayout2.xml"/><Relationship Id="rId4" Type="http://schemas.openxmlformats.org/officeDocument/2006/relationships/hyperlink" Target="http://www.rieti.go.jp/jp/events/08072501/pdf/3-1_J_Mita_o.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jetro.go.jp/ext_images/world/gtir/2015/pdf/dai1_03.pdf" TargetMode="External"/><Relationship Id="rId2" Type="http://schemas.openxmlformats.org/officeDocument/2006/relationships/hyperlink" Target="http://www.meti.go.jp/policy/external_economy/trade/20120321_ISDS.pdf" TargetMode="External"/><Relationship Id="rId1" Type="http://schemas.openxmlformats.org/officeDocument/2006/relationships/slideLayout" Target="../slideLayouts/slideLayout2.xml"/><Relationship Id="rId5" Type="http://schemas.openxmlformats.org/officeDocument/2006/relationships/hyperlink" Target="http://www.mitsue.co.jp/" TargetMode="External"/><Relationship Id="rId4" Type="http://schemas.openxmlformats.org/officeDocument/2006/relationships/hyperlink" Target="http://data.worldbank.org/about/country-and-lending-group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eb.pdx.edu/~ito/Chinn-Ito_website.htm" TargetMode="External"/><Relationship Id="rId2" Type="http://schemas.openxmlformats.org/officeDocument/2006/relationships/hyperlink" Target="http://www.meti.go.jp/policy/trade_policy/epa/investment/cases.html" TargetMode="External"/><Relationship Id="rId1" Type="http://schemas.openxmlformats.org/officeDocument/2006/relationships/slideLayout" Target="../slideLayouts/slideLayout2.xml"/><Relationship Id="rId4" Type="http://schemas.openxmlformats.org/officeDocument/2006/relationships/hyperlink" Target="http://www.jil.go.jp/institute/zassi/backnumber/2015/04/pdf/006-00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8145" y="2171845"/>
            <a:ext cx="7772400" cy="2387600"/>
          </a:xfrm>
        </p:spPr>
        <p:txBody>
          <a:bodyPr>
            <a:normAutofit fontScale="90000"/>
          </a:bodyPr>
          <a:lstStyle/>
          <a:p>
            <a:r>
              <a:rPr lang="ja-JP" altLang="en-US" sz="4800" b="1" dirty="0" smtClean="0"/>
              <a:t>二</a:t>
            </a:r>
            <a:r>
              <a:rPr lang="ja-JP" altLang="en-US" sz="4800" b="1" dirty="0"/>
              <a:t>国間投資協定</a:t>
            </a:r>
            <a:r>
              <a:rPr lang="ja-JP" altLang="en-US" sz="4800" b="1" dirty="0" smtClean="0"/>
              <a:t>が</a:t>
            </a:r>
            <a:r>
              <a:rPr lang="en-US" altLang="ja-JP" sz="4800" b="1" dirty="0" smtClean="0"/>
              <a:t/>
            </a:r>
            <a:br>
              <a:rPr lang="en-US" altLang="ja-JP" sz="4800" b="1" dirty="0" smtClean="0"/>
            </a:br>
            <a:r>
              <a:rPr lang="ja-JP" altLang="en-US" sz="4800" b="1" dirty="0" smtClean="0"/>
              <a:t>海外</a:t>
            </a:r>
            <a:r>
              <a:rPr lang="ja-JP" altLang="en-US" sz="4800" b="1" dirty="0"/>
              <a:t>直接投資に与える</a:t>
            </a:r>
            <a:r>
              <a:rPr lang="ja-JP" altLang="en-US" sz="4800" b="1" dirty="0" smtClean="0"/>
              <a:t>影響</a:t>
            </a:r>
            <a:r>
              <a:rPr lang="en-US" altLang="ja-JP" sz="4800" b="1" dirty="0" smtClean="0"/>
              <a:t/>
            </a:r>
            <a:br>
              <a:rPr lang="en-US" altLang="ja-JP" sz="4800" b="1" dirty="0" smtClean="0"/>
            </a:br>
            <a:r>
              <a:rPr lang="en-US" altLang="ja-JP" sz="3600" b="1" dirty="0">
                <a:latin typeface="+mj-ea"/>
                <a:cs typeface="Arial"/>
                <a:sym typeface="Arial"/>
              </a:rPr>
              <a:t>-</a:t>
            </a:r>
            <a:r>
              <a:rPr lang="ja-JP" altLang="en-US" sz="3600" b="1" dirty="0">
                <a:latin typeface="+mj-ea"/>
              </a:rPr>
              <a:t>国際投資協定（</a:t>
            </a:r>
            <a:r>
              <a:rPr lang="en-US" altLang="ja-JP" sz="3600" b="1" dirty="0">
                <a:latin typeface="+mj-ea"/>
              </a:rPr>
              <a:t>IIA)</a:t>
            </a:r>
            <a:r>
              <a:rPr lang="ja-JP" altLang="en-US" sz="3600" b="1" dirty="0">
                <a:latin typeface="+mj-ea"/>
              </a:rPr>
              <a:t>の必要性</a:t>
            </a:r>
            <a:r>
              <a:rPr lang="en-US" altLang="ja-JP" sz="3600" b="1" dirty="0">
                <a:latin typeface="+mj-ea"/>
              </a:rPr>
              <a:t>-</a:t>
            </a:r>
            <a:r>
              <a:rPr lang="ja" altLang="ja-JP" sz="3600" b="1" dirty="0">
                <a:latin typeface="+mj-ea"/>
                <a:cs typeface="Arial"/>
                <a:sym typeface="Arial"/>
              </a:rPr>
              <a:t> </a:t>
            </a:r>
            <a:br>
              <a:rPr lang="ja" altLang="ja-JP" sz="3600" b="1" dirty="0">
                <a:latin typeface="+mj-ea"/>
                <a:cs typeface="Arial"/>
                <a:sym typeface="Arial"/>
              </a:rPr>
            </a:br>
            <a:endParaRPr kumimoji="1" lang="ja-JP" altLang="en-US" sz="3600" b="1" dirty="0">
              <a:latin typeface="+mj-ea"/>
            </a:endParaRPr>
          </a:p>
        </p:txBody>
      </p:sp>
      <p:sp>
        <p:nvSpPr>
          <p:cNvPr id="3" name="サブタイトル 2"/>
          <p:cNvSpPr>
            <a:spLocks noGrp="1"/>
          </p:cNvSpPr>
          <p:nvPr>
            <p:ph type="subTitle" idx="1"/>
          </p:nvPr>
        </p:nvSpPr>
        <p:spPr>
          <a:xfrm>
            <a:off x="2462646" y="5202238"/>
            <a:ext cx="6858000" cy="1655762"/>
          </a:xfrm>
        </p:spPr>
        <p:txBody>
          <a:bodyPr>
            <a:normAutofit/>
          </a:bodyPr>
          <a:lstStyle/>
          <a:p>
            <a:r>
              <a:rPr lang="ja-JP" altLang="en-US" dirty="0">
                <a:latin typeface="ＭＳ ゴシック" panose="020B0609070205080204" pitchFamily="49" charset="-128"/>
                <a:ea typeface="ＭＳ ゴシック" panose="020B0609070205080204" pitchFamily="49" charset="-128"/>
              </a:rPr>
              <a:t>名古屋市立大学　板倉研究会　本多班</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本</a:t>
            </a:r>
            <a:r>
              <a:rPr lang="ja-JP" altLang="en-US" dirty="0">
                <a:latin typeface="ＭＳ ゴシック" panose="020B0609070205080204" pitchFamily="49" charset="-128"/>
                <a:ea typeface="ＭＳ ゴシック" panose="020B0609070205080204" pitchFamily="49" charset="-128"/>
              </a:rPr>
              <a:t>多琴</a:t>
            </a:r>
            <a:r>
              <a:rPr lang="ja-JP" altLang="en-US" dirty="0" smtClean="0">
                <a:latin typeface="ＭＳ ゴシック" panose="020B0609070205080204" pitchFamily="49" charset="-128"/>
                <a:ea typeface="ＭＳ ゴシック" panose="020B0609070205080204" pitchFamily="49" charset="-128"/>
              </a:rPr>
              <a:t>美　　杉浦</a:t>
            </a:r>
            <a:r>
              <a:rPr lang="ja-JP" altLang="en-US" dirty="0">
                <a:latin typeface="ＭＳ ゴシック" panose="020B0609070205080204" pitchFamily="49" charset="-128"/>
                <a:ea typeface="ＭＳ ゴシック" panose="020B0609070205080204" pitchFamily="49" charset="-128"/>
              </a:rPr>
              <a:t>貴之 </a:t>
            </a:r>
            <a:r>
              <a:rPr lang="en-US" altLang="ja-JP" dirty="0">
                <a:latin typeface="ＭＳ ゴシック" panose="020B0609070205080204" pitchFamily="49" charset="-128"/>
                <a:ea typeface="ＭＳ ゴシック" panose="020B0609070205080204" pitchFamily="49" charset="-128"/>
              </a:rPr>
              <a:t>   </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馮　</a:t>
            </a:r>
            <a:r>
              <a:rPr lang="ja-JP" altLang="en-US" dirty="0" smtClean="0">
                <a:latin typeface="ＭＳ ゴシック" panose="020B0609070205080204" pitchFamily="49" charset="-128"/>
                <a:ea typeface="ＭＳ ゴシック" panose="020B0609070205080204" pitchFamily="49" charset="-128"/>
              </a:rPr>
              <a:t>俊文　　森田</a:t>
            </a:r>
            <a:r>
              <a:rPr lang="ja-JP" altLang="en-US" dirty="0">
                <a:latin typeface="ＭＳ ゴシック" panose="020B0609070205080204" pitchFamily="49" charset="-128"/>
                <a:ea typeface="ＭＳ ゴシック" panose="020B0609070205080204" pitchFamily="49" charset="-128"/>
              </a:rPr>
              <a:t>泰成</a:t>
            </a:r>
          </a:p>
          <a:p>
            <a:endParaRPr kumimoji="1" lang="ja-JP" altLang="en-US" dirty="0"/>
          </a:p>
        </p:txBody>
      </p:sp>
    </p:spTree>
    <p:extLst>
      <p:ext uri="{BB962C8B-B14F-4D97-AF65-F5344CB8AC3E}">
        <p14:creationId xmlns:p14="http://schemas.microsoft.com/office/powerpoint/2010/main" val="2898552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11700" y="2688609"/>
            <a:ext cx="5870736" cy="36166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11700" y="227955"/>
            <a:ext cx="8520599" cy="763500"/>
          </a:xfrm>
        </p:spPr>
        <p:txBody>
          <a:bodyPr>
            <a:noAutofit/>
          </a:bodyPr>
          <a:lstStyle/>
          <a:p>
            <a:r>
              <a:rPr kumimoji="1" lang="ja-JP" altLang="en-US" sz="3600" dirty="0" smtClean="0">
                <a:latin typeface="+mn-ea"/>
                <a:ea typeface="+mn-ea"/>
              </a:rPr>
              <a:t>投資協定の必要性①</a:t>
            </a:r>
            <a:endParaRPr kumimoji="1" lang="ja-JP" altLang="en-US" sz="3600" dirty="0">
              <a:latin typeface="+mn-ea"/>
              <a:ea typeface="+mn-ea"/>
            </a:endParaRPr>
          </a:p>
        </p:txBody>
      </p:sp>
      <p:pic>
        <p:nvPicPr>
          <p:cNvPr id="4" name="図 3"/>
          <p:cNvPicPr>
            <a:picLocks noChangeAspect="1"/>
          </p:cNvPicPr>
          <p:nvPr/>
        </p:nvPicPr>
        <p:blipFill>
          <a:blip r:embed="rId3"/>
          <a:stretch>
            <a:fillRect/>
          </a:stretch>
        </p:blipFill>
        <p:spPr>
          <a:xfrm>
            <a:off x="426989" y="2795155"/>
            <a:ext cx="5685184" cy="3408033"/>
          </a:xfrm>
          <a:prstGeom prst="rect">
            <a:avLst/>
          </a:prstGeom>
        </p:spPr>
      </p:pic>
      <p:sp>
        <p:nvSpPr>
          <p:cNvPr id="5" name="正方形/長方形 4"/>
          <p:cNvSpPr/>
          <p:nvPr/>
        </p:nvSpPr>
        <p:spPr>
          <a:xfrm>
            <a:off x="2402006" y="6468884"/>
            <a:ext cx="6741994" cy="338554"/>
          </a:xfrm>
          <a:prstGeom prst="rect">
            <a:avLst/>
          </a:prstGeom>
        </p:spPr>
        <p:txBody>
          <a:bodyPr wrap="square">
            <a:spAutoFit/>
          </a:bodyPr>
          <a:lstStyle/>
          <a:p>
            <a:pPr algn="ctr"/>
            <a:r>
              <a:rPr lang="ja-JP" altLang="en-US" sz="1600" dirty="0">
                <a:solidFill>
                  <a:schemeClr val="tx1"/>
                </a:solidFill>
                <a:latin typeface="ＭＳ ゴシック" panose="020B0609070205080204" pitchFamily="49" charset="-128"/>
                <a:ea typeface="ＭＳ ゴシック" panose="020B0609070205080204" pitchFamily="49" charset="-128"/>
              </a:rPr>
              <a:t>出所：経済</a:t>
            </a:r>
            <a:r>
              <a:rPr lang="ja-JP" altLang="en-US" sz="1600" dirty="0" smtClean="0">
                <a:solidFill>
                  <a:schemeClr val="tx1"/>
                </a:solidFill>
                <a:latin typeface="ＭＳ ゴシック" panose="020B0609070205080204" pitchFamily="49" charset="-128"/>
                <a:ea typeface="ＭＳ ゴシック" panose="020B0609070205080204" pitchFamily="49" charset="-128"/>
              </a:rPr>
              <a:t>産業省「</a:t>
            </a:r>
            <a:r>
              <a:rPr lang="ja-JP" altLang="en-US" sz="1600" dirty="0">
                <a:solidFill>
                  <a:schemeClr val="tx1"/>
                </a:solidFill>
                <a:latin typeface="ＭＳ ゴシック" panose="020B0609070205080204" pitchFamily="49" charset="-128"/>
                <a:ea typeface="ＭＳ ゴシック" panose="020B0609070205080204" pitchFamily="49" charset="-128"/>
              </a:rPr>
              <a:t>投資協定の現状と今後の進め方</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a:t>
            </a:r>
            <a:r>
              <a:rPr lang="ja-JP" altLang="en-US" sz="1600" dirty="0">
                <a:solidFill>
                  <a:schemeClr val="tx1"/>
                </a:solidFill>
                <a:latin typeface="ＭＳ ゴシック" panose="020B0609070205080204" pitchFamily="49" charset="-128"/>
                <a:ea typeface="ＭＳ ゴシック" panose="020B0609070205080204" pitchFamily="49" charset="-128"/>
              </a:rPr>
              <a:t>基に筆者作成</a:t>
            </a:r>
          </a:p>
        </p:txBody>
      </p:sp>
      <p:sp>
        <p:nvSpPr>
          <p:cNvPr id="6" name="テキスト ボックス 5"/>
          <p:cNvSpPr txBox="1"/>
          <p:nvPr/>
        </p:nvSpPr>
        <p:spPr>
          <a:xfrm>
            <a:off x="426989" y="1042696"/>
            <a:ext cx="8520599" cy="2154436"/>
          </a:xfrm>
          <a:prstGeom prst="rect">
            <a:avLst/>
          </a:prstGeom>
          <a:noFill/>
        </p:spPr>
        <p:txBody>
          <a:bodyPr wrap="square" rtlCol="0">
            <a:spAutoFit/>
          </a:bodyPr>
          <a:lstStyle/>
          <a:p>
            <a:r>
              <a:rPr kumimoji="1" lang="en-US" altLang="ja-JP" sz="2800" dirty="0" smtClean="0">
                <a:solidFill>
                  <a:schemeClr val="tx1"/>
                </a:solidFill>
                <a:latin typeface="+mn-ea"/>
              </a:rPr>
              <a:t>2005</a:t>
            </a:r>
            <a:r>
              <a:rPr kumimoji="1" lang="ja-JP" altLang="en-US" sz="2800" dirty="0" smtClean="0">
                <a:solidFill>
                  <a:schemeClr val="tx1"/>
                </a:solidFill>
                <a:latin typeface="+mn-ea"/>
              </a:rPr>
              <a:t>年を境に</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3200" dirty="0" smtClean="0">
                <a:solidFill>
                  <a:srgbClr val="FF0000"/>
                </a:solidFill>
                <a:latin typeface="ＭＳ ゴシック" panose="020B0609070205080204" pitchFamily="49" charset="-128"/>
                <a:ea typeface="ＭＳ ゴシック" panose="020B0609070205080204" pitchFamily="49" charset="-128"/>
              </a:rPr>
              <a:t>所得収支</a:t>
            </a:r>
            <a:r>
              <a:rPr kumimoji="1" lang="ja-JP" altLang="en-US" sz="3200" dirty="0">
                <a:solidFill>
                  <a:srgbClr val="FF0000"/>
                </a:solidFill>
                <a:latin typeface="ＭＳ ゴシック" panose="020B0609070205080204" pitchFamily="49" charset="-128"/>
                <a:ea typeface="ＭＳ ゴシック" panose="020B0609070205080204" pitchFamily="49" charset="-128"/>
              </a:rPr>
              <a:t>＞</a:t>
            </a:r>
            <a:r>
              <a:rPr kumimoji="1" lang="ja-JP" altLang="en-US" sz="3200" dirty="0" smtClean="0">
                <a:solidFill>
                  <a:srgbClr val="FF0000"/>
                </a:solidFill>
                <a:latin typeface="ＭＳ ゴシック" panose="020B0609070205080204" pitchFamily="49" charset="-128"/>
                <a:ea typeface="ＭＳ ゴシック" panose="020B0609070205080204" pitchFamily="49" charset="-128"/>
              </a:rPr>
              <a:t>貿易収支</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に</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400" dirty="0">
                <a:solidFill>
                  <a:schemeClr val="tx1"/>
                </a:solidFill>
                <a:latin typeface="ＭＳ ゴシック" panose="020B0609070205080204" pitchFamily="49" charset="-128"/>
                <a:ea typeface="ＭＳ ゴシック" panose="020B0609070205080204" pitchFamily="49" charset="-128"/>
              </a:rPr>
              <a:t>貿易</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収支：輸出額－輸入額</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400" dirty="0">
                <a:solidFill>
                  <a:schemeClr val="tx1"/>
                </a:solidFill>
                <a:latin typeface="ＭＳ ゴシック" panose="020B0609070205080204" pitchFamily="49" charset="-128"/>
                <a:ea typeface="ＭＳ ゴシック" panose="020B0609070205080204" pitchFamily="49" charset="-128"/>
              </a:rPr>
              <a:t>所得</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収支：直接・証券投資収益による海外からの収入－支出</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2000" dirty="0" smtClean="0">
              <a:solidFill>
                <a:schemeClr val="tx1"/>
              </a:solidFill>
              <a:latin typeface="ＭＳ 明朝" panose="02020609040205080304" pitchFamily="17" charset="-128"/>
              <a:ea typeface="ＭＳ 明朝" panose="02020609040205080304" pitchFamily="17" charset="-128"/>
            </a:endParaRPr>
          </a:p>
          <a:p>
            <a:endParaRPr kumimoji="1" lang="ja-JP" altLang="en-US" dirty="0">
              <a:solidFill>
                <a:schemeClr val="tx1"/>
              </a:solidFill>
            </a:endParaRPr>
          </a:p>
        </p:txBody>
      </p:sp>
      <p:sp>
        <p:nvSpPr>
          <p:cNvPr id="8" name="爆発 2 7"/>
          <p:cNvSpPr/>
          <p:nvPr/>
        </p:nvSpPr>
        <p:spPr>
          <a:xfrm>
            <a:off x="5147610" y="2688609"/>
            <a:ext cx="3996390" cy="2324459"/>
          </a:xfrm>
          <a:prstGeom prst="irregularSeal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latin typeface="ＭＳ ゴシック" panose="020B0609070205080204" pitchFamily="49" charset="-128"/>
                <a:ea typeface="ＭＳ ゴシック" panose="020B0609070205080204" pitchFamily="49" charset="-128"/>
              </a:rPr>
              <a:t>海外投資も重視</a:t>
            </a:r>
            <a:endParaRPr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957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5230" y="2661168"/>
            <a:ext cx="6211930" cy="38769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5230" y="241959"/>
            <a:ext cx="8520599" cy="763500"/>
          </a:xfrm>
        </p:spPr>
        <p:txBody>
          <a:bodyPr>
            <a:normAutofit/>
          </a:bodyPr>
          <a:lstStyle/>
          <a:p>
            <a:r>
              <a:rPr kumimoji="1" lang="ja-JP" altLang="en-US" sz="3600" dirty="0">
                <a:latin typeface="ＭＳ ゴシック" panose="020B0609070205080204" pitchFamily="49" charset="-128"/>
                <a:ea typeface="ＭＳ ゴシック" panose="020B0609070205080204" pitchFamily="49" charset="-128"/>
              </a:rPr>
              <a:t>投資協定の</a:t>
            </a:r>
            <a:r>
              <a:rPr kumimoji="1" lang="ja-JP" altLang="en-US" sz="3600" dirty="0" smtClean="0">
                <a:latin typeface="ＭＳ ゴシック" panose="020B0609070205080204" pitchFamily="49" charset="-128"/>
                <a:ea typeface="ＭＳ ゴシック" panose="020B0609070205080204" pitchFamily="49" charset="-128"/>
              </a:rPr>
              <a:t>必要性②</a:t>
            </a:r>
            <a:endParaRPr kumimoji="1" lang="ja-JP" altLang="en-US" sz="3600" dirty="0">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2"/>
          <a:stretch>
            <a:fillRect/>
          </a:stretch>
        </p:blipFill>
        <p:spPr>
          <a:xfrm>
            <a:off x="443778" y="2785183"/>
            <a:ext cx="6029425" cy="3628894"/>
          </a:xfrm>
          <a:prstGeom prst="rect">
            <a:avLst/>
          </a:prstGeom>
        </p:spPr>
      </p:pic>
      <p:sp>
        <p:nvSpPr>
          <p:cNvPr id="6" name="正方形/長方形 5"/>
          <p:cNvSpPr/>
          <p:nvPr/>
        </p:nvSpPr>
        <p:spPr>
          <a:xfrm>
            <a:off x="4285145" y="6538092"/>
            <a:ext cx="5208521" cy="307777"/>
          </a:xfrm>
          <a:prstGeom prst="rect">
            <a:avLst/>
          </a:prstGeom>
          <a:ln>
            <a:noFill/>
          </a:ln>
        </p:spPr>
        <p:txBody>
          <a:bodyPr wrap="square">
            <a:spAutoFit/>
          </a:bodyPr>
          <a:lstStyle/>
          <a:p>
            <a:r>
              <a:rPr lang="ja-JP" altLang="en-US" sz="1400" dirty="0">
                <a:solidFill>
                  <a:schemeClr val="tx1"/>
                </a:solidFill>
                <a:latin typeface="ＭＳ ゴシック" panose="020B0609070205080204" pitchFamily="49" charset="-128"/>
                <a:ea typeface="ＭＳ ゴシック" panose="020B0609070205080204" pitchFamily="49" charset="-128"/>
              </a:rPr>
              <a:t>出所</a:t>
            </a:r>
            <a:r>
              <a:rPr lang="ja-JP" altLang="en-US" sz="1400" dirty="0" smtClean="0">
                <a:solidFill>
                  <a:schemeClr val="tx1"/>
                </a:solidFill>
                <a:latin typeface="ＭＳ ゴシック" panose="020B0609070205080204" pitchFamily="49" charset="-128"/>
                <a:ea typeface="ＭＳ ゴシック" panose="020B0609070205080204" pitchFamily="49" charset="-128"/>
              </a:rPr>
              <a:t>：経済産業省「</a:t>
            </a:r>
            <a:r>
              <a:rPr lang="ja-JP" altLang="en-US" sz="1400" dirty="0">
                <a:solidFill>
                  <a:schemeClr val="tx1"/>
                </a:solidFill>
                <a:latin typeface="ＭＳ ゴシック" panose="020B0609070205080204" pitchFamily="49" charset="-128"/>
                <a:ea typeface="ＭＳ ゴシック" panose="020B0609070205080204" pitchFamily="49" charset="-128"/>
              </a:rPr>
              <a:t>第</a:t>
            </a:r>
            <a:r>
              <a:rPr lang="en-US" altLang="ja-JP" sz="1400" dirty="0">
                <a:solidFill>
                  <a:schemeClr val="tx1"/>
                </a:solidFill>
                <a:latin typeface="ＭＳ ゴシック" panose="020B0609070205080204" pitchFamily="49" charset="-128"/>
                <a:ea typeface="ＭＳ ゴシック" panose="020B0609070205080204" pitchFamily="49" charset="-128"/>
              </a:rPr>
              <a:t>44</a:t>
            </a:r>
            <a:r>
              <a:rPr lang="ja-JP" altLang="en-US" sz="1400" dirty="0">
                <a:solidFill>
                  <a:schemeClr val="tx1"/>
                </a:solidFill>
                <a:latin typeface="ＭＳ ゴシック" panose="020B0609070205080204" pitchFamily="49" charset="-128"/>
                <a:ea typeface="ＭＳ ゴシック" panose="020B0609070205080204" pitchFamily="49" charset="-128"/>
              </a:rPr>
              <a:t>回海外事業</a:t>
            </a:r>
            <a:r>
              <a:rPr lang="ja-JP" altLang="en-US" sz="1400" dirty="0" smtClean="0">
                <a:solidFill>
                  <a:schemeClr val="tx1"/>
                </a:solidFill>
                <a:latin typeface="ＭＳ ゴシック" panose="020B0609070205080204" pitchFamily="49" charset="-128"/>
                <a:ea typeface="ＭＳ ゴシック" panose="020B0609070205080204" pitchFamily="49" charset="-128"/>
              </a:rPr>
              <a:t>活動基本</a:t>
            </a:r>
            <a:r>
              <a:rPr lang="ja-JP" altLang="en-US" sz="1400" dirty="0">
                <a:solidFill>
                  <a:schemeClr val="tx1"/>
                </a:solidFill>
                <a:latin typeface="ＭＳ ゴシック" panose="020B0609070205080204" pitchFamily="49" charset="-128"/>
                <a:ea typeface="ＭＳ ゴシック" panose="020B0609070205080204" pitchFamily="49" charset="-128"/>
              </a:rPr>
              <a:t>調査結果概要</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443778" y="1129474"/>
            <a:ext cx="6445628" cy="1446550"/>
          </a:xfrm>
          <a:prstGeom prst="rect">
            <a:avLst/>
          </a:prstGeom>
          <a:noFill/>
        </p:spPr>
        <p:txBody>
          <a:bodyPr wrap="square" rtlCol="0">
            <a:spAutoFit/>
          </a:bodyPr>
          <a:lstStyle/>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２０１３年現在</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海外現地</a:t>
            </a:r>
            <a:r>
              <a:rPr kumimoji="1" lang="ja-JP" altLang="en-US" sz="2800" dirty="0">
                <a:solidFill>
                  <a:schemeClr val="tx1"/>
                </a:solidFill>
                <a:latin typeface="ＭＳ ゴシック" panose="020B0609070205080204" pitchFamily="49" charset="-128"/>
                <a:ea typeface="ＭＳ ゴシック" panose="020B0609070205080204" pitchFamily="49" charset="-128"/>
              </a:rPr>
              <a:t>法人</a:t>
            </a: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の売上高</a:t>
            </a:r>
            <a:r>
              <a:rPr kumimoji="1" lang="ja-JP" altLang="en-US" sz="2800" dirty="0" smtClean="0">
                <a:solidFill>
                  <a:srgbClr val="FF0000"/>
                </a:solidFill>
                <a:latin typeface="ＭＳ ゴシック" panose="020B0609070205080204" pitchFamily="49" charset="-128"/>
                <a:ea typeface="ＭＳ ゴシック" panose="020B0609070205080204" pitchFamily="49" charset="-128"/>
              </a:rPr>
              <a:t>約</a:t>
            </a:r>
            <a:r>
              <a:rPr kumimoji="1" lang="ja-JP" altLang="en-US" sz="3200" dirty="0" smtClean="0">
                <a:solidFill>
                  <a:srgbClr val="FF0000"/>
                </a:solidFill>
                <a:latin typeface="ＭＳ ゴシック" panose="020B0609070205080204" pitchFamily="49" charset="-128"/>
                <a:ea typeface="ＭＳ ゴシック" panose="020B0609070205080204" pitchFamily="49" charset="-128"/>
              </a:rPr>
              <a:t>２４２</a:t>
            </a:r>
            <a:r>
              <a:rPr kumimoji="1" lang="ja-JP" altLang="en-US" sz="2800" dirty="0" smtClean="0">
                <a:solidFill>
                  <a:srgbClr val="FF0000"/>
                </a:solidFill>
                <a:latin typeface="ＭＳ ゴシック" panose="020B0609070205080204" pitchFamily="49" charset="-128"/>
                <a:ea typeface="ＭＳ ゴシック" panose="020B0609070205080204" pitchFamily="49" charset="-128"/>
              </a:rPr>
              <a:t>兆円</a:t>
            </a:r>
            <a:endParaRPr kumimoji="1" lang="en-US" altLang="ja-JP" sz="24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生産高比率も</a:t>
            </a:r>
            <a:r>
              <a:rPr kumimoji="1" lang="ja-JP" altLang="en-US" sz="3200" dirty="0" smtClean="0">
                <a:solidFill>
                  <a:srgbClr val="FF0000"/>
                </a:solidFill>
                <a:latin typeface="ＭＳ ゴシック" panose="020B0609070205080204" pitchFamily="49" charset="-128"/>
                <a:ea typeface="ＭＳ ゴシック" panose="020B0609070205080204" pitchFamily="49" charset="-128"/>
              </a:rPr>
              <a:t>上昇</a:t>
            </a:r>
            <a:r>
              <a:rPr kumimoji="1" lang="ja-JP" altLang="en-US" sz="2800" dirty="0" smtClean="0">
                <a:latin typeface="ＭＳ ゴシック" panose="020B0609070205080204" pitchFamily="49" charset="-128"/>
                <a:ea typeface="ＭＳ ゴシック" panose="020B0609070205080204" pitchFamily="49" charset="-128"/>
              </a:rPr>
              <a:t>傾向</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9" name="爆発 2 8"/>
          <p:cNvSpPr/>
          <p:nvPr/>
        </p:nvSpPr>
        <p:spPr>
          <a:xfrm>
            <a:off x="4657513" y="2069627"/>
            <a:ext cx="3996390" cy="2324459"/>
          </a:xfrm>
          <a:prstGeom prst="irregularSeal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ＭＳ ゴシック" panose="020B0609070205080204" pitchFamily="49" charset="-128"/>
                <a:ea typeface="ＭＳ ゴシック" panose="020B0609070205080204" pitchFamily="49" charset="-128"/>
              </a:rPr>
              <a:t>投資でも</a:t>
            </a:r>
            <a:endParaRPr kumimoji="1" lang="en-US" altLang="ja-JP" sz="2400" dirty="0" smtClean="0">
              <a:latin typeface="ＭＳ ゴシック" panose="020B0609070205080204" pitchFamily="49" charset="-128"/>
              <a:ea typeface="ＭＳ ゴシック" panose="020B0609070205080204" pitchFamily="49" charset="-128"/>
            </a:endParaRPr>
          </a:p>
          <a:p>
            <a:pPr algn="ctr"/>
            <a:r>
              <a:rPr kumimoji="1" lang="ja-JP" altLang="en-US" sz="2400" dirty="0" smtClean="0">
                <a:latin typeface="ＭＳ ゴシック" panose="020B0609070205080204" pitchFamily="49" charset="-128"/>
                <a:ea typeface="ＭＳ ゴシック" panose="020B0609070205080204" pitchFamily="49" charset="-128"/>
              </a:rPr>
              <a:t>稼ぐ時代へ</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4482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238525"/>
            <a:ext cx="8520599" cy="763500"/>
          </a:xfrm>
        </p:spPr>
        <p:txBody>
          <a:bodyPr>
            <a:normAutofit/>
          </a:bodyPr>
          <a:lstStyle/>
          <a:p>
            <a:r>
              <a:rPr kumimoji="1" lang="ja-JP" altLang="en-US" sz="3600" dirty="0"/>
              <a:t>投資紛争の解決に関する条項</a:t>
            </a:r>
          </a:p>
        </p:txBody>
      </p:sp>
      <p:sp>
        <p:nvSpPr>
          <p:cNvPr id="3" name="テキスト プレースホルダー 2"/>
          <p:cNvSpPr>
            <a:spLocks noGrp="1"/>
          </p:cNvSpPr>
          <p:nvPr>
            <p:ph type="body" idx="1"/>
          </p:nvPr>
        </p:nvSpPr>
        <p:spPr>
          <a:xfrm>
            <a:off x="311700" y="1270812"/>
            <a:ext cx="8520599" cy="5375648"/>
          </a:xfrm>
        </p:spPr>
        <p:txBody>
          <a:bodyPr>
            <a:noAutofit/>
          </a:bodyPr>
          <a:lstStyle/>
          <a:p>
            <a:pPr marL="0" indent="0">
              <a:buNone/>
            </a:pPr>
            <a:r>
              <a:rPr lang="ja-JP" altLang="en-US" dirty="0" smtClean="0">
                <a:latin typeface="+mn-ea"/>
              </a:rPr>
              <a:t>・</a:t>
            </a:r>
            <a:r>
              <a:rPr kumimoji="1" lang="ja-JP" altLang="en-US" dirty="0" smtClean="0">
                <a:solidFill>
                  <a:schemeClr val="tx1"/>
                </a:solidFill>
                <a:latin typeface="+mj-ea"/>
                <a:ea typeface="+mj-ea"/>
              </a:rPr>
              <a:t>投資家</a:t>
            </a:r>
            <a:r>
              <a:rPr kumimoji="1" lang="ja-JP" altLang="en-US" dirty="0">
                <a:solidFill>
                  <a:schemeClr val="tx1"/>
                </a:solidFill>
                <a:latin typeface="+mj-ea"/>
                <a:ea typeface="+mj-ea"/>
              </a:rPr>
              <a:t>が自国と投資受入国との法律・制度の相違や受入国の司法機関が中立的でない</a:t>
            </a:r>
            <a:r>
              <a:rPr kumimoji="1" lang="ja-JP" altLang="en-US" dirty="0" smtClean="0">
                <a:solidFill>
                  <a:schemeClr val="tx1"/>
                </a:solidFill>
                <a:latin typeface="+mj-ea"/>
                <a:ea typeface="+mj-ea"/>
              </a:rPr>
              <a:t>ことで損害</a:t>
            </a:r>
            <a:r>
              <a:rPr kumimoji="1" lang="ja-JP" altLang="en-US" dirty="0">
                <a:solidFill>
                  <a:schemeClr val="tx1"/>
                </a:solidFill>
                <a:latin typeface="+mj-ea"/>
                <a:ea typeface="+mj-ea"/>
              </a:rPr>
              <a:t>を</a:t>
            </a:r>
            <a:r>
              <a:rPr kumimoji="1" lang="ja-JP" altLang="en-US" dirty="0" smtClean="0">
                <a:solidFill>
                  <a:schemeClr val="tx1"/>
                </a:solidFill>
                <a:latin typeface="+mj-ea"/>
                <a:ea typeface="+mj-ea"/>
              </a:rPr>
              <a:t>被る</a:t>
            </a:r>
            <a:endParaRPr lang="en-US" altLang="ja-JP" dirty="0">
              <a:latin typeface="+mj-ea"/>
              <a:ea typeface="+mj-ea"/>
            </a:endParaRPr>
          </a:p>
          <a:p>
            <a:pPr marL="0" indent="0">
              <a:buNone/>
            </a:pPr>
            <a:r>
              <a:rPr kumimoji="1" lang="en-US" altLang="ja-JP" dirty="0" smtClean="0">
                <a:solidFill>
                  <a:schemeClr val="tx1"/>
                </a:solidFill>
                <a:latin typeface="+mj-ea"/>
                <a:ea typeface="+mj-ea"/>
              </a:rPr>
              <a:t/>
            </a:r>
            <a:br>
              <a:rPr kumimoji="1" lang="en-US" altLang="ja-JP" dirty="0" smtClean="0">
                <a:solidFill>
                  <a:schemeClr val="tx1"/>
                </a:solidFill>
                <a:latin typeface="+mj-ea"/>
                <a:ea typeface="+mj-ea"/>
              </a:rPr>
            </a:br>
            <a:r>
              <a:rPr lang="ja-JP" altLang="en-US" dirty="0">
                <a:latin typeface="+mj-ea"/>
                <a:ea typeface="+mj-ea"/>
              </a:rPr>
              <a:t>・</a:t>
            </a:r>
            <a:r>
              <a:rPr kumimoji="1" lang="ja-JP" altLang="en-US" dirty="0" smtClean="0">
                <a:solidFill>
                  <a:schemeClr val="tx1"/>
                </a:solidFill>
                <a:latin typeface="+mj-ea"/>
                <a:ea typeface="+mj-ea"/>
              </a:rPr>
              <a:t>受入</a:t>
            </a:r>
            <a:r>
              <a:rPr kumimoji="1" lang="ja-JP" altLang="en-US" dirty="0">
                <a:solidFill>
                  <a:schemeClr val="tx1"/>
                </a:solidFill>
                <a:latin typeface="+mj-ea"/>
                <a:ea typeface="+mj-ea"/>
              </a:rPr>
              <a:t>国が送出国との力関係により不利な条件を</a:t>
            </a:r>
            <a:r>
              <a:rPr kumimoji="1" lang="ja-JP" altLang="en-US" dirty="0" smtClean="0">
                <a:solidFill>
                  <a:schemeClr val="tx1"/>
                </a:solidFill>
                <a:latin typeface="+mj-ea"/>
                <a:ea typeface="+mj-ea"/>
              </a:rPr>
              <a:t>のむ</a:t>
            </a:r>
            <a:endParaRPr kumimoji="1" lang="en-US" altLang="ja-JP" dirty="0" smtClean="0">
              <a:solidFill>
                <a:schemeClr val="tx1"/>
              </a:solidFill>
              <a:latin typeface="+mj-ea"/>
              <a:ea typeface="+mj-ea"/>
            </a:endParaRPr>
          </a:p>
          <a:p>
            <a:pPr marL="0" indent="0">
              <a:buNone/>
            </a:pPr>
            <a:endParaRPr kumimoji="1" lang="en-US" altLang="ja-JP" sz="2400" b="1" dirty="0" smtClean="0">
              <a:solidFill>
                <a:schemeClr val="tx1"/>
              </a:solidFill>
            </a:endParaRPr>
          </a:p>
          <a:p>
            <a:pPr marL="0" indent="0">
              <a:buNone/>
            </a:pPr>
            <a:r>
              <a:rPr lang="ja-JP" altLang="en-US" dirty="0" smtClean="0">
                <a:latin typeface="+mn-ea"/>
              </a:rPr>
              <a:t>こ</a:t>
            </a:r>
            <a:r>
              <a:rPr lang="ja-JP" altLang="en-US" dirty="0">
                <a:latin typeface="+mn-ea"/>
              </a:rPr>
              <a:t>の</a:t>
            </a:r>
            <a:r>
              <a:rPr lang="ja-JP" altLang="en-US" dirty="0" smtClean="0">
                <a:latin typeface="+mn-ea"/>
              </a:rPr>
              <a:t>ような</a:t>
            </a:r>
            <a:r>
              <a:rPr lang="ja-JP" altLang="en-US" dirty="0"/>
              <a:t>投資に関する司法的判断をめぐる</a:t>
            </a:r>
            <a:r>
              <a:rPr lang="ja-JP" altLang="en-US" dirty="0" smtClean="0"/>
              <a:t>紛争のこと＝</a:t>
            </a:r>
            <a:r>
              <a:rPr lang="ja-JP" altLang="en-US" sz="3600" dirty="0" smtClean="0">
                <a:solidFill>
                  <a:srgbClr val="FF0000"/>
                </a:solidFill>
                <a:latin typeface="+mn-ea"/>
              </a:rPr>
              <a:t>投資紛争</a:t>
            </a:r>
            <a:r>
              <a:rPr lang="ja-JP" altLang="en-US" dirty="0" smtClean="0">
                <a:latin typeface="+mn-ea"/>
              </a:rPr>
              <a:t>という。</a:t>
            </a:r>
            <a:r>
              <a:rPr lang="en-US" altLang="ja-JP" sz="2400" u="sng" dirty="0" smtClean="0">
                <a:latin typeface="+mn-ea"/>
              </a:rPr>
              <a:t/>
            </a:r>
            <a:br>
              <a:rPr lang="en-US" altLang="ja-JP" sz="2400" u="sng" dirty="0" smtClean="0">
                <a:latin typeface="+mn-ea"/>
              </a:rPr>
            </a:br>
            <a:endParaRPr lang="en-US" altLang="ja-JP" sz="2400" b="1" dirty="0" smtClean="0"/>
          </a:p>
          <a:p>
            <a:pPr marL="0" indent="0">
              <a:buNone/>
            </a:pPr>
            <a:endParaRPr kumimoji="1" lang="en-US" altLang="ja-JP" sz="2400" b="1" dirty="0" smtClean="0">
              <a:solidFill>
                <a:schemeClr val="tx1"/>
              </a:solidFill>
            </a:endParaRPr>
          </a:p>
          <a:p>
            <a:pPr marL="0" indent="0">
              <a:buNone/>
            </a:pPr>
            <a:r>
              <a:rPr kumimoji="1" lang="ja-JP" altLang="en-US" sz="2400" dirty="0" smtClean="0">
                <a:solidFill>
                  <a:schemeClr val="tx1"/>
                </a:solidFill>
              </a:rPr>
              <a:t>　　　　　　　その解決手段として</a:t>
            </a:r>
            <a:r>
              <a:rPr lang="ja-JP" altLang="en-US" sz="2400" dirty="0" smtClean="0"/>
              <a:t>・・・</a:t>
            </a:r>
            <a:endParaRPr lang="en-US" altLang="ja-JP" sz="2400" dirty="0" smtClean="0"/>
          </a:p>
          <a:p>
            <a:pPr marL="0" indent="0">
              <a:buNone/>
            </a:pPr>
            <a:endParaRPr kumimoji="1" lang="en-US" altLang="ja-JP" sz="2400" dirty="0" smtClean="0">
              <a:solidFill>
                <a:schemeClr val="tx1"/>
              </a:solidFill>
            </a:endParaRPr>
          </a:p>
          <a:p>
            <a:pPr marL="0" indent="0">
              <a:buNone/>
            </a:pPr>
            <a:r>
              <a:rPr kumimoji="1" lang="en-US" altLang="ja-JP" sz="3200" dirty="0" smtClean="0">
                <a:solidFill>
                  <a:schemeClr val="tx1"/>
                </a:solidFill>
                <a:ea typeface="+mj-ea"/>
              </a:rPr>
              <a:t>ISDS</a:t>
            </a:r>
            <a:r>
              <a:rPr kumimoji="1" lang="ja-JP" altLang="en-US" dirty="0" smtClean="0">
                <a:solidFill>
                  <a:schemeClr val="tx1"/>
                </a:solidFill>
              </a:rPr>
              <a:t>（</a:t>
            </a:r>
            <a:r>
              <a:rPr kumimoji="1" lang="en-US" altLang="ja-JP" dirty="0" smtClean="0">
                <a:solidFill>
                  <a:schemeClr val="tx1"/>
                </a:solidFill>
              </a:rPr>
              <a:t>Investor-State Dispute Settlement</a:t>
            </a:r>
            <a:r>
              <a:rPr kumimoji="1" lang="ja-JP" altLang="en-US" dirty="0" smtClean="0">
                <a:solidFill>
                  <a:schemeClr val="tx1"/>
                </a:solidFill>
              </a:rPr>
              <a:t>）条項</a:t>
            </a:r>
            <a:endParaRPr kumimoji="1" lang="en-US" altLang="ja-JP" dirty="0" smtClean="0">
              <a:solidFill>
                <a:schemeClr val="tx1"/>
              </a:solidFill>
            </a:endParaRPr>
          </a:p>
          <a:p>
            <a:pPr marL="0" indent="0">
              <a:buNone/>
            </a:pPr>
            <a:r>
              <a:rPr kumimoji="1" lang="ja-JP" altLang="en-US" dirty="0" smtClean="0">
                <a:solidFill>
                  <a:schemeClr val="tx1"/>
                </a:solidFill>
              </a:rPr>
              <a:t>投資家</a:t>
            </a:r>
            <a:r>
              <a:rPr kumimoji="1" lang="ja-JP" altLang="en-US" dirty="0">
                <a:solidFill>
                  <a:schemeClr val="tx1"/>
                </a:solidFill>
              </a:rPr>
              <a:t>と投資受入国の間で投資紛争が起きた</a:t>
            </a:r>
            <a:r>
              <a:rPr kumimoji="1" lang="ja-JP" altLang="en-US" dirty="0" smtClean="0">
                <a:solidFill>
                  <a:schemeClr val="tx1"/>
                </a:solidFill>
              </a:rPr>
              <a:t>場合に、</a:t>
            </a:r>
            <a:endParaRPr kumimoji="1" lang="en-US" altLang="ja-JP" dirty="0" smtClean="0">
              <a:solidFill>
                <a:schemeClr val="tx1"/>
              </a:solidFill>
            </a:endParaRPr>
          </a:p>
          <a:p>
            <a:pPr marL="0" indent="0">
              <a:buNone/>
            </a:pPr>
            <a:r>
              <a:rPr kumimoji="1" lang="ja-JP" altLang="en-US" dirty="0" smtClean="0">
                <a:solidFill>
                  <a:schemeClr val="tx1"/>
                </a:solidFill>
              </a:rPr>
              <a:t>投資家</a:t>
            </a:r>
            <a:r>
              <a:rPr kumimoji="1" lang="ja-JP" altLang="en-US" dirty="0">
                <a:solidFill>
                  <a:schemeClr val="tx1"/>
                </a:solidFill>
              </a:rPr>
              <a:t>が当該紛争を国際仲裁等を通じて解決するもの。</a:t>
            </a:r>
          </a:p>
        </p:txBody>
      </p:sp>
      <p:sp>
        <p:nvSpPr>
          <p:cNvPr id="4" name="下矢印 3"/>
          <p:cNvSpPr/>
          <p:nvPr/>
        </p:nvSpPr>
        <p:spPr>
          <a:xfrm>
            <a:off x="791571" y="4599296"/>
            <a:ext cx="518615" cy="58685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2889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699" y="357593"/>
            <a:ext cx="8520599" cy="763500"/>
          </a:xfrm>
        </p:spPr>
        <p:txBody>
          <a:bodyPr>
            <a:normAutofit/>
          </a:bodyPr>
          <a:lstStyle/>
          <a:p>
            <a:r>
              <a:rPr kumimoji="1" lang="ja-JP" altLang="en-US" sz="3600" dirty="0" smtClean="0">
                <a:latin typeface="ＭＳ ゴシック" panose="020B0609070205080204" pitchFamily="49" charset="-128"/>
                <a:ea typeface="ＭＳ ゴシック" panose="020B0609070205080204" pitchFamily="49" charset="-128"/>
              </a:rPr>
              <a:t>問題意識</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3" name="テキスト プレースホルダー 2"/>
          <p:cNvSpPr>
            <a:spLocks noGrp="1"/>
          </p:cNvSpPr>
          <p:nvPr>
            <p:ph type="body" idx="1"/>
          </p:nvPr>
        </p:nvSpPr>
        <p:spPr>
          <a:xfrm>
            <a:off x="311699" y="1328862"/>
            <a:ext cx="8520599" cy="4978467"/>
          </a:xfrm>
        </p:spPr>
        <p:txBody>
          <a:bodyPr/>
          <a:lstStyle/>
          <a:p>
            <a:pPr marL="0" indent="0">
              <a:buNone/>
            </a:pPr>
            <a:r>
              <a:rPr lang="ja-JP" altLang="en-US" dirty="0">
                <a:latin typeface="ＭＳ ゴシック" panose="020B0609070205080204" pitchFamily="49" charset="-128"/>
                <a:ea typeface="ＭＳ ゴシック" panose="020B0609070205080204" pitchFamily="49" charset="-128"/>
              </a:rPr>
              <a:t>①</a:t>
            </a:r>
            <a:r>
              <a:rPr lang="ja-JP" altLang="ja-JP" dirty="0" smtClean="0">
                <a:latin typeface="ＭＳ ゴシック" panose="020B0609070205080204" pitchFamily="49" charset="-128"/>
                <a:ea typeface="ＭＳ ゴシック" panose="020B0609070205080204" pitchFamily="49" charset="-128"/>
              </a:rPr>
              <a:t>投資</a:t>
            </a:r>
            <a:r>
              <a:rPr lang="ja-JP" altLang="ja-JP" dirty="0">
                <a:latin typeface="ＭＳ ゴシック" panose="020B0609070205080204" pitchFamily="49" charset="-128"/>
                <a:ea typeface="ＭＳ ゴシック" panose="020B0609070205080204" pitchFamily="49" charset="-128"/>
              </a:rPr>
              <a:t>協定はすべての国において共通して</a:t>
            </a:r>
            <a:r>
              <a:rPr lang="ja-JP"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海外</a:t>
            </a:r>
            <a:r>
              <a:rPr lang="ja-JP" altLang="ja-JP" dirty="0" smtClean="0">
                <a:latin typeface="ＭＳ ゴシック" panose="020B0609070205080204" pitchFamily="49" charset="-128"/>
                <a:ea typeface="ＭＳ ゴシック" panose="020B0609070205080204" pitchFamily="49" charset="-128"/>
              </a:rPr>
              <a:t>直接</a:t>
            </a:r>
            <a:r>
              <a:rPr lang="ja-JP" altLang="ja-JP" dirty="0">
                <a:latin typeface="ＭＳ ゴシック" panose="020B0609070205080204" pitchFamily="49" charset="-128"/>
                <a:ea typeface="ＭＳ ゴシック" panose="020B0609070205080204" pitchFamily="49" charset="-128"/>
              </a:rPr>
              <a:t>投資額に正の影響を与えるか</a:t>
            </a:r>
            <a:r>
              <a:rPr lang="ja-JP" altLang="ja-JP"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0" indent="0">
              <a:buNone/>
            </a:pPr>
            <a:r>
              <a:rPr lang="en-US" altLang="ja-JP" sz="2400" dirty="0" smtClean="0">
                <a:latin typeface="ＭＳ ゴシック" panose="020B0609070205080204" pitchFamily="49" charset="-128"/>
                <a:ea typeface="ＭＳ ゴシック" panose="020B0609070205080204" pitchFamily="49" charset="-128"/>
              </a:rPr>
              <a:t/>
            </a:r>
            <a:br>
              <a:rPr lang="en-US" altLang="ja-JP" sz="2400" dirty="0" smtClean="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②</a:t>
            </a:r>
            <a:r>
              <a:rPr lang="ja-JP" altLang="ja-JP" dirty="0" smtClean="0">
                <a:latin typeface="ＭＳ ゴシック" panose="020B0609070205080204" pitchFamily="49" charset="-128"/>
                <a:ea typeface="ＭＳ ゴシック" panose="020B0609070205080204" pitchFamily="49" charset="-128"/>
              </a:rPr>
              <a:t>発展途上国が関連する投資協定にみられる特徴はないだろうか。</a:t>
            </a:r>
            <a:endParaRPr kumimoji="1" lang="ja-JP" altLang="en-US" sz="2400" dirty="0" smtClean="0">
              <a:latin typeface="ＭＳ ゴシック" panose="020B0609070205080204" pitchFamily="49" charset="-128"/>
              <a:ea typeface="ＭＳ ゴシック" panose="020B0609070205080204" pitchFamily="49" charset="-128"/>
            </a:endParaRPr>
          </a:p>
          <a:p>
            <a:endParaRPr kumimoji="1" lang="en-US" altLang="ja-JP" sz="2400" dirty="0" smtClean="0">
              <a:latin typeface="ＭＳ ゴシック" panose="020B0609070205080204" pitchFamily="49" charset="-128"/>
              <a:ea typeface="ＭＳ ゴシック" panose="020B0609070205080204" pitchFamily="49" charset="-128"/>
            </a:endParaRPr>
          </a:p>
          <a:p>
            <a:pPr marL="0" indent="0">
              <a:buNone/>
            </a:pPr>
            <a:endParaRPr kumimoji="1" lang="en-US" altLang="ja-JP" sz="2400" dirty="0" smtClean="0">
              <a:solidFill>
                <a:schemeClr val="accent5">
                  <a:lumMod val="75000"/>
                </a:schemeClr>
              </a:solidFill>
              <a:latin typeface="ＭＳ ゴシック" panose="020B0609070205080204" pitchFamily="49" charset="-128"/>
              <a:ea typeface="ＭＳ ゴシック" panose="020B0609070205080204" pitchFamily="49" charset="-128"/>
            </a:endParaRPr>
          </a:p>
          <a:p>
            <a:pPr marL="0" indent="0">
              <a:buNone/>
            </a:pPr>
            <a:endParaRPr lang="en-US" altLang="ja-JP" sz="2400" dirty="0">
              <a:solidFill>
                <a:schemeClr val="accent5">
                  <a:lumMod val="75000"/>
                </a:schemeClr>
              </a:solidFill>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①どの国においても、投資協定による環境整備が日本の</a:t>
            </a:r>
            <a:r>
              <a:rPr kumimoji="1" lang="en-US" altLang="ja-JP" dirty="0" smtClean="0">
                <a:latin typeface="ＭＳ ゴシック" panose="020B0609070205080204" pitchFamily="49" charset="-128"/>
                <a:ea typeface="ＭＳ ゴシック" panose="020B0609070205080204" pitchFamily="49" charset="-128"/>
              </a:rPr>
              <a:t>FDI</a:t>
            </a:r>
            <a:r>
              <a:rPr kumimoji="1" lang="ja-JP" altLang="en-US" dirty="0" smtClean="0">
                <a:latin typeface="ＭＳ ゴシック" panose="020B0609070205080204" pitchFamily="49" charset="-128"/>
                <a:ea typeface="ＭＳ ゴシック" panose="020B0609070205080204" pitchFamily="49" charset="-128"/>
              </a:rPr>
              <a:t>を増加させる可能性</a:t>
            </a:r>
            <a:endParaRPr kumimoji="1" lang="en-US" altLang="ja-JP" dirty="0" smtClean="0">
              <a:latin typeface="ＭＳ ゴシック" panose="020B0609070205080204" pitchFamily="49" charset="-128"/>
              <a:ea typeface="ＭＳ ゴシック" panose="020B0609070205080204" pitchFamily="49" charset="-128"/>
            </a:endParaRPr>
          </a:p>
          <a:p>
            <a:pPr marL="0" indent="0">
              <a:buNone/>
            </a:pPr>
            <a:endParaRPr kumimoji="1" lang="en-US" altLang="ja-JP" dirty="0" smtClean="0">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②今後発展見込みのある途上国との協定締結</a:t>
            </a:r>
            <a:endParaRPr kumimoji="1" lang="en-US" altLang="ja-JP" dirty="0" smtClean="0">
              <a:latin typeface="ＭＳ ゴシック" panose="020B0609070205080204" pitchFamily="49" charset="-128"/>
              <a:ea typeface="ＭＳ ゴシック" panose="020B0609070205080204" pitchFamily="49" charset="-128"/>
            </a:endParaRPr>
          </a:p>
          <a:p>
            <a:pPr marL="0" indent="0">
              <a:buNone/>
            </a:pPr>
            <a:r>
              <a:rPr lang="ja-JP" altLang="en-US"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投資家によいシグナリングとなる</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sz="2400" dirty="0" smtClean="0">
              <a:latin typeface="ＭＳ 明朝" panose="02020609040205080304" pitchFamily="17" charset="-128"/>
              <a:ea typeface="ＭＳ 明朝" panose="02020609040205080304" pitchFamily="17" charset="-128"/>
            </a:endParaRPr>
          </a:p>
        </p:txBody>
      </p:sp>
      <p:sp>
        <p:nvSpPr>
          <p:cNvPr id="4" name="下矢印 3"/>
          <p:cNvSpPr/>
          <p:nvPr/>
        </p:nvSpPr>
        <p:spPr>
          <a:xfrm>
            <a:off x="4010137" y="3329326"/>
            <a:ext cx="561861" cy="649995"/>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10885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325" y="2608117"/>
            <a:ext cx="8271166" cy="1317481"/>
          </a:xfrm>
        </p:spPr>
        <p:txBody>
          <a:bodyPr>
            <a:normAutofit/>
          </a:bodyPr>
          <a:lstStyle/>
          <a:p>
            <a:r>
              <a:rPr lang="ja" altLang="ja-JP" sz="4000" dirty="0" smtClean="0">
                <a:latin typeface="ＭＳ ゴシック" panose="020B0609070205080204" pitchFamily="49" charset="-128"/>
                <a:ea typeface="ＭＳ ゴシック" panose="020B0609070205080204" pitchFamily="49" charset="-128"/>
              </a:rPr>
              <a:t>第</a:t>
            </a:r>
            <a:r>
              <a:rPr lang="ja-JP" altLang="en-US" sz="4000" dirty="0" smtClean="0">
                <a:latin typeface="ＭＳ ゴシック" panose="020B0609070205080204" pitchFamily="49" charset="-128"/>
                <a:ea typeface="ＭＳ ゴシック" panose="020B0609070205080204" pitchFamily="49" charset="-128"/>
              </a:rPr>
              <a:t>２</a:t>
            </a:r>
            <a:r>
              <a:rPr lang="ja" altLang="ja-JP" sz="4000" dirty="0" smtClean="0">
                <a:latin typeface="ＭＳ ゴシック" panose="020B0609070205080204" pitchFamily="49" charset="-128"/>
                <a:ea typeface="ＭＳ ゴシック" panose="020B0609070205080204" pitchFamily="49" charset="-128"/>
              </a:rPr>
              <a:t>章  </a:t>
            </a:r>
            <a:r>
              <a:rPr lang="en-US" altLang="ja" sz="4000" dirty="0" smtClean="0">
                <a:latin typeface="ＭＳ ゴシック" panose="020B0609070205080204" pitchFamily="49" charset="-128"/>
                <a:ea typeface="ＭＳ ゴシック" panose="020B0609070205080204" pitchFamily="49" charset="-128"/>
              </a:rPr>
              <a:t/>
            </a:r>
            <a:br>
              <a:rPr lang="en-US" altLang="ja" sz="4000" dirty="0" smtClean="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先行研究及び本稿の位置づけ</a:t>
            </a:r>
            <a:endParaRPr kumimoji="1" lang="ja-JP" altLang="en-US" sz="4800" dirty="0"/>
          </a:p>
        </p:txBody>
      </p:sp>
    </p:spTree>
    <p:extLst>
      <p:ext uri="{BB962C8B-B14F-4D97-AF65-F5344CB8AC3E}">
        <p14:creationId xmlns:p14="http://schemas.microsoft.com/office/powerpoint/2010/main" val="2916731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1698" y="219293"/>
            <a:ext cx="8520599" cy="763500"/>
          </a:xfrm>
        </p:spPr>
        <p:txBody>
          <a:bodyPr>
            <a:normAutofit/>
          </a:bodyPr>
          <a:lstStyle/>
          <a:p>
            <a:r>
              <a:rPr kumimoji="1" lang="ja-JP" altLang="en-US" sz="3600" dirty="0" smtClean="0">
                <a:latin typeface="ＭＳ ゴシック" panose="020B0609070205080204" pitchFamily="49" charset="-128"/>
                <a:ea typeface="ＭＳ ゴシック" panose="020B0609070205080204" pitchFamily="49" charset="-128"/>
              </a:rPr>
              <a:t>主要先行研究</a:t>
            </a:r>
            <a:endParaRPr kumimoji="1" lang="ja-JP" altLang="en-US" sz="3600" dirty="0">
              <a:latin typeface="ＭＳ ゴシック" panose="020B0609070205080204" pitchFamily="49" charset="-128"/>
              <a:ea typeface="ＭＳ ゴシック" panose="020B0609070205080204" pitchFamily="49"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082381515"/>
              </p:ext>
            </p:extLst>
          </p:nvPr>
        </p:nvGraphicFramePr>
        <p:xfrm>
          <a:off x="223388" y="1125067"/>
          <a:ext cx="8697217" cy="2895600"/>
        </p:xfrm>
        <a:graphic>
          <a:graphicData uri="http://schemas.openxmlformats.org/drawingml/2006/table">
            <a:tbl>
              <a:tblPr firstRow="1" bandRow="1">
                <a:tableStyleId>{D113A9D2-9D6B-4929-AA2D-F23B5EE8CBE7}</a:tableStyleId>
              </a:tblPr>
              <a:tblGrid>
                <a:gridCol w="2899073"/>
                <a:gridCol w="1354005"/>
                <a:gridCol w="4444139"/>
              </a:tblGrid>
              <a:tr h="378802">
                <a:tc>
                  <a:txBody>
                    <a:bodyPr/>
                    <a:lstStyle/>
                    <a:p>
                      <a:pPr algn="ctr"/>
                      <a:r>
                        <a:rPr kumimoji="1" lang="ja-JP" altLang="en-US" sz="2000" dirty="0" smtClean="0">
                          <a:solidFill>
                            <a:schemeClr val="tx1"/>
                          </a:solidFill>
                        </a:rPr>
                        <a:t>学者名</a:t>
                      </a:r>
                      <a:endParaRPr kumimoji="1" lang="ja-JP" altLang="en-US" sz="2000" dirty="0">
                        <a:solidFill>
                          <a:schemeClr val="tx1"/>
                        </a:solidFill>
                      </a:endParaRPr>
                    </a:p>
                  </a:txBody>
                  <a:tcPr>
                    <a:solidFill>
                      <a:schemeClr val="accent6"/>
                    </a:solidFill>
                  </a:tcPr>
                </a:tc>
                <a:tc>
                  <a:txBody>
                    <a:bodyPr/>
                    <a:lstStyle/>
                    <a:p>
                      <a:pPr algn="ctr"/>
                      <a:r>
                        <a:rPr kumimoji="1" lang="ja-JP" altLang="en-US" sz="2000" dirty="0" smtClean="0">
                          <a:solidFill>
                            <a:schemeClr val="tx1"/>
                          </a:solidFill>
                        </a:rPr>
                        <a:t>発表年</a:t>
                      </a:r>
                      <a:endParaRPr kumimoji="1" lang="ja-JP" altLang="en-US" sz="2000" dirty="0">
                        <a:solidFill>
                          <a:schemeClr val="tx1"/>
                        </a:solidFill>
                      </a:endParaRPr>
                    </a:p>
                  </a:txBody>
                  <a:tcPr>
                    <a:solidFill>
                      <a:schemeClr val="accent6"/>
                    </a:solidFill>
                  </a:tcPr>
                </a:tc>
                <a:tc>
                  <a:txBody>
                    <a:bodyPr/>
                    <a:lstStyle/>
                    <a:p>
                      <a:pPr algn="ctr"/>
                      <a:r>
                        <a:rPr kumimoji="1" lang="ja-JP" altLang="en-US" sz="2000" dirty="0" smtClean="0">
                          <a:solidFill>
                            <a:schemeClr val="tx1"/>
                          </a:solidFill>
                        </a:rPr>
                        <a:t>研究対象</a:t>
                      </a:r>
                      <a:endParaRPr kumimoji="1" lang="ja-JP" altLang="en-US" sz="2000" dirty="0">
                        <a:solidFill>
                          <a:schemeClr val="tx1"/>
                        </a:solidFill>
                      </a:endParaRPr>
                    </a:p>
                  </a:txBody>
                  <a:tcPr>
                    <a:solidFill>
                      <a:schemeClr val="accent6"/>
                    </a:solidFill>
                  </a:tcPr>
                </a:tc>
              </a:tr>
              <a:tr h="1160076">
                <a:tc>
                  <a:txBody>
                    <a:bodyPr/>
                    <a:lstStyle/>
                    <a:p>
                      <a:pPr algn="ctr"/>
                      <a:r>
                        <a:rPr kumimoji="1" lang="en-US" altLang="ja-JP" sz="2400" b="1" dirty="0" err="1" smtClean="0">
                          <a:solidFill>
                            <a:schemeClr val="tx1"/>
                          </a:solidFill>
                          <a:latin typeface="+mj-lt"/>
                        </a:rPr>
                        <a:t>Busse</a:t>
                      </a:r>
                      <a:endParaRPr kumimoji="1" lang="en-US" altLang="ja-JP" sz="2400" b="1" dirty="0" smtClean="0">
                        <a:solidFill>
                          <a:schemeClr val="tx1"/>
                        </a:solidFill>
                        <a:latin typeface="+mj-lt"/>
                      </a:endParaRPr>
                    </a:p>
                    <a:p>
                      <a:pPr algn="ctr"/>
                      <a:r>
                        <a:rPr kumimoji="1" lang="en-US" altLang="ja-JP" sz="2400" b="1" dirty="0" err="1" smtClean="0">
                          <a:solidFill>
                            <a:schemeClr val="tx1"/>
                          </a:solidFill>
                          <a:latin typeface="+mj-lt"/>
                        </a:rPr>
                        <a:t>Königer</a:t>
                      </a:r>
                      <a:endParaRPr kumimoji="1" lang="en-US" altLang="ja-JP" sz="2400" b="1" dirty="0" smtClean="0">
                        <a:solidFill>
                          <a:schemeClr val="tx1"/>
                        </a:solidFill>
                        <a:latin typeface="+mj-lt"/>
                      </a:endParaRPr>
                    </a:p>
                    <a:p>
                      <a:pPr algn="ctr"/>
                      <a:r>
                        <a:rPr kumimoji="1" lang="en-US" altLang="ja-JP" sz="2400" b="1" dirty="0" err="1" smtClean="0">
                          <a:solidFill>
                            <a:schemeClr val="tx1"/>
                          </a:solidFill>
                          <a:latin typeface="+mj-lt"/>
                        </a:rPr>
                        <a:t>Nunnenkamp</a:t>
                      </a:r>
                      <a:endParaRPr kumimoji="1" lang="ja-JP" altLang="en-US" sz="2400" b="1" dirty="0">
                        <a:solidFill>
                          <a:schemeClr val="tx1"/>
                        </a:solidFill>
                        <a:latin typeface="+mj-lt"/>
                      </a:endParaRPr>
                    </a:p>
                  </a:txBody>
                  <a:tcPr>
                    <a:solidFill>
                      <a:schemeClr val="accent6">
                        <a:lumMod val="60000"/>
                        <a:lumOff val="40000"/>
                      </a:schemeClr>
                    </a:solidFill>
                  </a:tcPr>
                </a:tc>
                <a:tc>
                  <a:txBody>
                    <a:bodyPr/>
                    <a:lstStyle/>
                    <a:p>
                      <a:pPr algn="ctr"/>
                      <a:r>
                        <a:rPr kumimoji="1" lang="en-US" altLang="ja-JP" b="1" dirty="0" smtClean="0">
                          <a:solidFill>
                            <a:schemeClr val="tx1"/>
                          </a:solidFill>
                        </a:rPr>
                        <a:t/>
                      </a:r>
                      <a:br>
                        <a:rPr kumimoji="1" lang="en-US" altLang="ja-JP" b="1" dirty="0" smtClean="0">
                          <a:solidFill>
                            <a:schemeClr val="tx1"/>
                          </a:solidFill>
                        </a:rPr>
                      </a:br>
                      <a:r>
                        <a:rPr kumimoji="1" lang="en-US" altLang="ja-JP" b="1" dirty="0" smtClean="0">
                          <a:solidFill>
                            <a:schemeClr val="tx1"/>
                          </a:solidFill>
                        </a:rPr>
                        <a:t>2008</a:t>
                      </a:r>
                      <a:endParaRPr kumimoji="1" lang="ja-JP" altLang="en-US" b="1" dirty="0">
                        <a:solidFill>
                          <a:schemeClr val="tx1"/>
                        </a:solidFill>
                      </a:endParaRPr>
                    </a:p>
                  </a:txBody>
                  <a:tcPr>
                    <a:solidFill>
                      <a:schemeClr val="accent6">
                        <a:lumMod val="60000"/>
                        <a:lumOff val="40000"/>
                      </a:schemeClr>
                    </a:solidFill>
                  </a:tcPr>
                </a:tc>
                <a:tc>
                  <a:txBody>
                    <a:bodyPr/>
                    <a:lstStyle/>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●二国間投資協定→</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FDI</a:t>
                      </a: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投資送り出し国</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:28</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か国</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投資受け入れ国</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:83</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カ国</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60000"/>
                        <a:lumOff val="40000"/>
                      </a:schemeClr>
                    </a:solidFill>
                  </a:tcPr>
                </a:tc>
              </a:tr>
              <a:tr h="1252962">
                <a:tc>
                  <a:txBody>
                    <a:bodyPr/>
                    <a:lstStyle/>
                    <a:p>
                      <a:pPr algn="ctr"/>
                      <a:endParaRPr kumimoji="1" lang="en-US" altLang="ja-JP" sz="2400" b="1" dirty="0" smtClean="0">
                        <a:solidFill>
                          <a:schemeClr val="tx1"/>
                        </a:solidFill>
                        <a:latin typeface="+mj-lt"/>
                      </a:endParaRPr>
                    </a:p>
                    <a:p>
                      <a:pPr algn="ctr"/>
                      <a:r>
                        <a:rPr kumimoji="1" lang="en-US" altLang="ja-JP" sz="2400" b="1" dirty="0" smtClean="0">
                          <a:solidFill>
                            <a:schemeClr val="tx1"/>
                          </a:solidFill>
                          <a:latin typeface="+mj-lt"/>
                        </a:rPr>
                        <a:t>Urata</a:t>
                      </a:r>
                      <a:endParaRPr kumimoji="1" lang="ja-JP" altLang="en-US" sz="2400" b="1" dirty="0">
                        <a:solidFill>
                          <a:schemeClr val="tx1"/>
                        </a:solidFill>
                        <a:latin typeface="+mj-lt"/>
                      </a:endParaRPr>
                    </a:p>
                  </a:txBody>
                  <a:tcPr>
                    <a:solidFill>
                      <a:schemeClr val="accent6">
                        <a:lumMod val="60000"/>
                        <a:lumOff val="40000"/>
                      </a:schemeClr>
                    </a:solidFill>
                  </a:tcPr>
                </a:tc>
                <a:tc>
                  <a:txBody>
                    <a:bodyPr/>
                    <a:lstStyle/>
                    <a:p>
                      <a:pPr algn="ctr"/>
                      <a:endParaRPr kumimoji="1" lang="en-US" altLang="ja-JP" b="1" dirty="0" smtClean="0">
                        <a:solidFill>
                          <a:schemeClr val="tx1"/>
                        </a:solidFill>
                      </a:endParaRPr>
                    </a:p>
                    <a:p>
                      <a:pPr algn="ctr"/>
                      <a:endParaRPr kumimoji="1" lang="en-US" altLang="ja-JP" b="1" dirty="0" smtClean="0">
                        <a:solidFill>
                          <a:schemeClr val="tx1"/>
                        </a:solidFill>
                      </a:endParaRPr>
                    </a:p>
                    <a:p>
                      <a:pPr algn="ctr"/>
                      <a:r>
                        <a:rPr kumimoji="1" lang="en-US" altLang="ja-JP" b="1" dirty="0" smtClean="0">
                          <a:solidFill>
                            <a:schemeClr val="tx1"/>
                          </a:solidFill>
                        </a:rPr>
                        <a:t>2015</a:t>
                      </a:r>
                      <a:endParaRPr kumimoji="1" lang="ja-JP" altLang="en-US" b="1" dirty="0">
                        <a:solidFill>
                          <a:schemeClr val="tx1"/>
                        </a:solidFill>
                      </a:endParaRPr>
                    </a:p>
                  </a:txBody>
                  <a:tcPr>
                    <a:solidFill>
                      <a:schemeClr val="accent6">
                        <a:lumMod val="60000"/>
                        <a:lumOff val="40000"/>
                      </a:schemeClr>
                    </a:solidFill>
                  </a:tcPr>
                </a:tc>
                <a:tc>
                  <a:txBody>
                    <a:bodyPr/>
                    <a:lstStyle/>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●投資協定・</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FTA</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などの投資章→</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FDI</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投資送り出し国</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日本</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投資受け入れ国</a:t>
                      </a:r>
                      <a:r>
                        <a:rPr kumimoji="1" lang="en-US" altLang="ja-JP" sz="2000" dirty="0" smtClean="0">
                          <a:solidFill>
                            <a:schemeClr val="tx1"/>
                          </a:solidFill>
                          <a:latin typeface="ＭＳ ゴシック" panose="020B0609070205080204" pitchFamily="49" charset="-128"/>
                          <a:ea typeface="ＭＳ ゴシック" panose="020B0609070205080204" pitchFamily="49" charset="-128"/>
                        </a:rPr>
                        <a:t>:97</a:t>
                      </a:r>
                      <a:r>
                        <a:rPr kumimoji="1" lang="ja-JP" altLang="en-US" sz="2000" dirty="0" smtClean="0">
                          <a:solidFill>
                            <a:schemeClr val="tx1"/>
                          </a:solidFill>
                          <a:latin typeface="ＭＳ ゴシック" panose="020B0609070205080204" pitchFamily="49" charset="-128"/>
                          <a:ea typeface="ＭＳ ゴシック" panose="020B0609070205080204" pitchFamily="49" charset="-128"/>
                        </a:rPr>
                        <a:t>カ国</a:t>
                      </a:r>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2000" dirty="0" smtClean="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60000"/>
                        <a:lumOff val="40000"/>
                      </a:schemeClr>
                    </a:solidFill>
                  </a:tcPr>
                </a:tc>
              </a:tr>
            </a:tbl>
          </a:graphicData>
        </a:graphic>
      </p:graphicFrame>
      <p:sp>
        <p:nvSpPr>
          <p:cNvPr id="5" name="テキスト ボックス 4"/>
          <p:cNvSpPr txBox="1"/>
          <p:nvPr/>
        </p:nvSpPr>
        <p:spPr>
          <a:xfrm>
            <a:off x="223388" y="4187700"/>
            <a:ext cx="8697217" cy="2553891"/>
          </a:xfrm>
          <a:prstGeom prst="roundRect">
            <a:avLst/>
          </a:prstGeom>
          <a:solidFill>
            <a:schemeClr val="accent4">
              <a:lumMod val="40000"/>
              <a:lumOff val="60000"/>
            </a:schemeClr>
          </a:solidFill>
        </p:spPr>
        <p:txBody>
          <a:bodyPr wrap="square" rtlCol="0">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先行研究による</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結論</a:t>
            </a:r>
            <a:r>
              <a:rPr kumimoji="1" lang="en-US" altLang="ja-JP" sz="2400" dirty="0" smtClean="0">
                <a:solidFill>
                  <a:schemeClr val="tx1"/>
                </a:solidFill>
                <a:latin typeface="ＭＳ ゴシック" panose="020B0609070205080204" pitchFamily="49" charset="-128"/>
                <a:ea typeface="ＭＳ ゴシック" panose="020B0609070205080204" pitchFamily="49" charset="-128"/>
              </a:rPr>
              <a:t>】</a:t>
            </a:r>
          </a:p>
          <a:p>
            <a:pPr marL="285750" indent="-285750">
              <a:buFont typeface="Arial" panose="020B0604020202020204" pitchFamily="34" charset="0"/>
              <a:buChar char="•"/>
            </a:pPr>
            <a:r>
              <a:rPr kumimoji="1" lang="en-US" altLang="ja-JP" sz="2400" b="1" dirty="0" err="1" smtClean="0">
                <a:solidFill>
                  <a:schemeClr val="tx1"/>
                </a:solidFill>
                <a:latin typeface="+mj-lt"/>
              </a:rPr>
              <a:t>Busse</a:t>
            </a:r>
            <a:r>
              <a:rPr kumimoji="1" lang="en-US" altLang="ja-JP" sz="2400" b="1" dirty="0">
                <a:solidFill>
                  <a:schemeClr val="tx1"/>
                </a:solidFill>
                <a:latin typeface="+mj-lt"/>
              </a:rPr>
              <a:t>, </a:t>
            </a:r>
            <a:r>
              <a:rPr kumimoji="1" lang="en-US" altLang="ja-JP" sz="2400" b="1" dirty="0" err="1">
                <a:solidFill>
                  <a:schemeClr val="tx1"/>
                </a:solidFill>
                <a:latin typeface="+mj-lt"/>
              </a:rPr>
              <a:t>Königer</a:t>
            </a:r>
            <a:r>
              <a:rPr kumimoji="1" lang="en-US" altLang="ja-JP" sz="2400" b="1" dirty="0">
                <a:solidFill>
                  <a:schemeClr val="tx1"/>
                </a:solidFill>
                <a:latin typeface="+mj-lt"/>
              </a:rPr>
              <a:t>, </a:t>
            </a:r>
            <a:r>
              <a:rPr kumimoji="1" lang="en-US" altLang="ja-JP" sz="2400" b="1" dirty="0" err="1">
                <a:solidFill>
                  <a:schemeClr val="tx1"/>
                </a:solidFill>
                <a:latin typeface="+mj-lt"/>
              </a:rPr>
              <a:t>kunnenkamp</a:t>
            </a:r>
            <a:r>
              <a:rPr kumimoji="1" lang="en-US" altLang="ja-JP" sz="2400" b="1" dirty="0">
                <a:solidFill>
                  <a:schemeClr val="tx1"/>
                </a:solidFill>
                <a:latin typeface="+mj-lt"/>
              </a:rPr>
              <a:t>(2008</a:t>
            </a:r>
            <a:r>
              <a:rPr kumimoji="1" lang="en-US" altLang="ja-JP" sz="2400" b="1" dirty="0" smtClean="0">
                <a:solidFill>
                  <a:schemeClr val="tx1"/>
                </a:solidFill>
                <a:latin typeface="+mj-lt"/>
              </a:rPr>
              <a:t>)</a:t>
            </a:r>
          </a:p>
          <a:p>
            <a:r>
              <a:rPr kumimoji="1" lang="ja-JP" altLang="en-US" sz="2400" dirty="0" smtClean="0">
                <a:solidFill>
                  <a:schemeClr val="tx1"/>
                </a:solidFill>
              </a:rPr>
              <a:t> →二</a:t>
            </a:r>
            <a:r>
              <a:rPr kumimoji="1" lang="ja-JP" altLang="en-US" sz="2400" dirty="0">
                <a:solidFill>
                  <a:schemeClr val="tx1"/>
                </a:solidFill>
              </a:rPr>
              <a:t>国間投資協定は投資受け入れ国の</a:t>
            </a:r>
            <a:r>
              <a:rPr kumimoji="1" lang="en-US" altLang="ja-JP" sz="2400" dirty="0">
                <a:solidFill>
                  <a:schemeClr val="tx1"/>
                </a:solidFill>
              </a:rPr>
              <a:t>FDI</a:t>
            </a:r>
            <a:r>
              <a:rPr kumimoji="1" lang="ja-JP" altLang="en-US" sz="2400" dirty="0">
                <a:solidFill>
                  <a:schemeClr val="tx1"/>
                </a:solidFill>
              </a:rPr>
              <a:t>額を</a:t>
            </a:r>
            <a:r>
              <a:rPr kumimoji="1" lang="ja-JP" altLang="en-US" sz="2400" dirty="0" smtClean="0">
                <a:solidFill>
                  <a:schemeClr val="tx1"/>
                </a:solidFill>
              </a:rPr>
              <a:t>増やす</a:t>
            </a:r>
            <a:endParaRPr kumimoji="1" lang="en-US" altLang="ja-JP" sz="2400" dirty="0" smtClean="0">
              <a:solidFill>
                <a:schemeClr val="tx1"/>
              </a:solidFill>
            </a:endParaRPr>
          </a:p>
          <a:p>
            <a:endParaRPr kumimoji="1" lang="en-US" altLang="ja-JP" sz="2400" dirty="0" smtClean="0">
              <a:solidFill>
                <a:schemeClr val="tx1"/>
              </a:solidFill>
            </a:endParaRPr>
          </a:p>
          <a:p>
            <a:pPr marL="285750" indent="-285750">
              <a:buFont typeface="Arial" panose="020B0604020202020204" pitchFamily="34" charset="0"/>
              <a:buChar char="•"/>
            </a:pPr>
            <a:r>
              <a:rPr kumimoji="1" lang="en-US" altLang="ja-JP" sz="2400" b="1" dirty="0" smtClean="0">
                <a:solidFill>
                  <a:schemeClr val="tx1"/>
                </a:solidFill>
                <a:latin typeface="+mj-lt"/>
                <a:ea typeface="ＭＳ ゴシック" panose="020B0609070205080204" pitchFamily="49" charset="-128"/>
              </a:rPr>
              <a:t>Urata(2015)</a:t>
            </a:r>
          </a:p>
          <a:p>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→投資協定</a:t>
            </a:r>
            <a:r>
              <a:rPr lang="ja-JP" altLang="en-US" sz="2400" dirty="0">
                <a:latin typeface="ＭＳ ゴシック" panose="020B0609070205080204" pitchFamily="49" charset="-128"/>
                <a:ea typeface="ＭＳ ゴシック" panose="020B0609070205080204" pitchFamily="49" charset="-128"/>
              </a:rPr>
              <a:t>は</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日本</a:t>
            </a:r>
            <a:r>
              <a:rPr kumimoji="1" lang="ja-JP" altLang="en-US" sz="2400" dirty="0">
                <a:solidFill>
                  <a:schemeClr val="tx1"/>
                </a:solidFill>
                <a:latin typeface="ＭＳ ゴシック" panose="020B0609070205080204" pitchFamily="49" charset="-128"/>
                <a:ea typeface="ＭＳ ゴシック" panose="020B0609070205080204" pitchFamily="49" charset="-128"/>
              </a:rPr>
              <a:t>企業が</a:t>
            </a:r>
            <a:r>
              <a:rPr kumimoji="1" lang="en-US" altLang="ja-JP" sz="2400" dirty="0">
                <a:solidFill>
                  <a:schemeClr val="tx1"/>
                </a:solidFill>
                <a:latin typeface="ＭＳ ゴシック" panose="020B0609070205080204" pitchFamily="49" charset="-128"/>
                <a:ea typeface="ＭＳ ゴシック" panose="020B0609070205080204" pitchFamily="49" charset="-128"/>
              </a:rPr>
              <a:t>FDI</a:t>
            </a:r>
            <a:r>
              <a:rPr kumimoji="1" lang="ja-JP" altLang="en-US" sz="2400" dirty="0">
                <a:solidFill>
                  <a:schemeClr val="tx1"/>
                </a:solidFill>
                <a:latin typeface="ＭＳ ゴシック" panose="020B0609070205080204" pitchFamily="49" charset="-128"/>
                <a:ea typeface="ＭＳ ゴシック" panose="020B0609070205080204" pitchFamily="49" charset="-128"/>
              </a:rPr>
              <a:t>を行う際の大きな指標と</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なる</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47674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8684" y="196426"/>
            <a:ext cx="8520599" cy="763500"/>
          </a:xfrm>
        </p:spPr>
        <p:txBody>
          <a:bodyPr>
            <a:normAutofit/>
          </a:bodyPr>
          <a:lstStyle/>
          <a:p>
            <a:r>
              <a:rPr kumimoji="1" lang="ja-JP" altLang="en-US" sz="3600" dirty="0"/>
              <a:t>本稿の</a:t>
            </a:r>
            <a:r>
              <a:rPr kumimoji="1" lang="ja-JP" altLang="en-US" sz="3600" dirty="0" smtClean="0"/>
              <a:t>位置づけ</a:t>
            </a:r>
            <a:r>
              <a:rPr kumimoji="1" lang="en-US" altLang="ja-JP" sz="3600" dirty="0" smtClean="0"/>
              <a:t>Ⅰ</a:t>
            </a:r>
            <a:endParaRPr kumimoji="1" lang="ja-JP" altLang="en-US" sz="3600" dirty="0"/>
          </a:p>
        </p:txBody>
      </p:sp>
      <p:sp>
        <p:nvSpPr>
          <p:cNvPr id="4" name="角丸四角形 3"/>
          <p:cNvSpPr/>
          <p:nvPr/>
        </p:nvSpPr>
        <p:spPr>
          <a:xfrm>
            <a:off x="457047" y="959926"/>
            <a:ext cx="8094688" cy="75969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①    世界</a:t>
            </a:r>
            <a:r>
              <a:rPr kumimoji="1" lang="ja-JP" altLang="en-US" sz="3200" dirty="0" smtClean="0">
                <a:solidFill>
                  <a:schemeClr val="tx1"/>
                </a:solidFill>
              </a:rPr>
              <a:t>規模での投資の流れの観察</a:t>
            </a:r>
            <a:endParaRPr kumimoji="1" lang="ja-JP" altLang="en-US" sz="3200" dirty="0">
              <a:solidFill>
                <a:schemeClr val="tx1"/>
              </a:solidFill>
            </a:endParaRPr>
          </a:p>
        </p:txBody>
      </p:sp>
      <p:sp>
        <p:nvSpPr>
          <p:cNvPr id="8" name="テキスト ボックス 7"/>
          <p:cNvSpPr txBox="1"/>
          <p:nvPr/>
        </p:nvSpPr>
        <p:spPr>
          <a:xfrm>
            <a:off x="298684" y="2130917"/>
            <a:ext cx="8520599" cy="4401205"/>
          </a:xfrm>
          <a:prstGeom prst="rect">
            <a:avLst/>
          </a:prstGeom>
          <a:solidFill>
            <a:schemeClr val="accent4">
              <a:lumMod val="40000"/>
              <a:lumOff val="60000"/>
            </a:schemeClr>
          </a:solidFill>
        </p:spPr>
        <p:txBody>
          <a:bodyPr wrap="square" rtlCol="0">
            <a:spAutoFit/>
          </a:bodyPr>
          <a:lstStyle/>
          <a:p>
            <a:r>
              <a:rPr kumimoji="1" lang="ja-JP" altLang="en-US" sz="2800" dirty="0" smtClean="0">
                <a:solidFill>
                  <a:schemeClr val="tx1"/>
                </a:solidFill>
              </a:rPr>
              <a:t>●二</a:t>
            </a:r>
            <a:r>
              <a:rPr kumimoji="1" lang="ja-JP" altLang="en-US" sz="2800" dirty="0">
                <a:solidFill>
                  <a:schemeClr val="tx1"/>
                </a:solidFill>
              </a:rPr>
              <a:t>国間レベル</a:t>
            </a:r>
            <a:r>
              <a:rPr kumimoji="1" lang="ja-JP" altLang="en-US" sz="2800" dirty="0" smtClean="0">
                <a:solidFill>
                  <a:schemeClr val="tx1"/>
                </a:solidFill>
              </a:rPr>
              <a:t>での観測した場合</a:t>
            </a:r>
            <a:r>
              <a:rPr kumimoji="1" lang="en-US" altLang="ja-JP" sz="2800" dirty="0" smtClean="0">
                <a:solidFill>
                  <a:schemeClr val="tx1"/>
                </a:solidFill>
              </a:rPr>
              <a:t/>
            </a:r>
            <a:br>
              <a:rPr kumimoji="1" lang="en-US" altLang="ja-JP" sz="2800" dirty="0" smtClean="0">
                <a:solidFill>
                  <a:schemeClr val="tx1"/>
                </a:solidFill>
              </a:rPr>
            </a:br>
            <a:endParaRPr kumimoji="1" lang="en-US" altLang="ja-JP" sz="2800" dirty="0" smtClean="0">
              <a:solidFill>
                <a:schemeClr val="tx1"/>
              </a:solidFill>
            </a:endParaRPr>
          </a:p>
          <a:p>
            <a:r>
              <a:rPr lang="ja-JP" altLang="en-US" sz="2800" dirty="0" smtClean="0"/>
              <a:t>　①</a:t>
            </a:r>
            <a:r>
              <a:rPr kumimoji="1" lang="ja-JP" altLang="en-US" sz="2800" dirty="0" smtClean="0">
                <a:solidFill>
                  <a:schemeClr val="tx1"/>
                </a:solidFill>
              </a:rPr>
              <a:t>データがない</a:t>
            </a:r>
            <a:r>
              <a:rPr kumimoji="1" lang="ja-JP" altLang="en-US" sz="2800" dirty="0">
                <a:solidFill>
                  <a:schemeClr val="tx1"/>
                </a:solidFill>
              </a:rPr>
              <a:t>国がかなり多く存在</a:t>
            </a:r>
            <a:r>
              <a:rPr kumimoji="1" lang="ja-JP" altLang="en-US" sz="2800" dirty="0" smtClean="0">
                <a:solidFill>
                  <a:schemeClr val="tx1"/>
                </a:solidFill>
              </a:rPr>
              <a:t>すること</a:t>
            </a:r>
            <a:endParaRPr kumimoji="1" lang="en-US" altLang="ja-JP" sz="2800" dirty="0" smtClean="0">
              <a:solidFill>
                <a:schemeClr val="tx1"/>
              </a:solidFill>
            </a:endParaRPr>
          </a:p>
          <a:p>
            <a:r>
              <a:rPr lang="ja-JP" altLang="en-US" sz="2800" dirty="0" smtClean="0"/>
              <a:t>　→</a:t>
            </a:r>
            <a:r>
              <a:rPr lang="ja-JP" altLang="en-US" sz="2800" dirty="0"/>
              <a:t>観測値とした大量</a:t>
            </a:r>
            <a:r>
              <a:rPr lang="ja-JP" altLang="en-US" sz="2800" dirty="0" smtClean="0"/>
              <a:t>の「０」の発生</a:t>
            </a:r>
            <a:endParaRPr lang="en-US" altLang="ja-JP" sz="2800" dirty="0" smtClean="0"/>
          </a:p>
          <a:p>
            <a:r>
              <a:rPr lang="ja-JP" altLang="en-US" sz="2800" dirty="0" smtClean="0"/>
              <a:t>　→サンプルサイズの絞り込みを余儀なくされる</a:t>
            </a:r>
            <a:endParaRPr lang="en-US" altLang="ja-JP" sz="2800" dirty="0"/>
          </a:p>
          <a:p>
            <a:endParaRPr kumimoji="1" lang="en-US" altLang="ja-JP" sz="2800" dirty="0" smtClean="0">
              <a:solidFill>
                <a:schemeClr val="tx1"/>
              </a:solidFill>
            </a:endParaRPr>
          </a:p>
          <a:p>
            <a:r>
              <a:rPr lang="ja-JP" altLang="en-US" sz="2800" dirty="0" smtClean="0"/>
              <a:t>　②各国の</a:t>
            </a:r>
            <a:r>
              <a:rPr lang="en-US" altLang="ja-JP" sz="2800" dirty="0" smtClean="0"/>
              <a:t>FDI</a:t>
            </a:r>
            <a:r>
              <a:rPr lang="ja-JP" altLang="en-US" sz="2800" dirty="0" smtClean="0"/>
              <a:t>データのサンプルサイズ</a:t>
            </a:r>
            <a:r>
              <a:rPr lang="ja-JP" altLang="en-US" sz="2800" dirty="0"/>
              <a:t>の</a:t>
            </a:r>
            <a:r>
              <a:rPr lang="ja-JP" altLang="en-US" sz="2800" dirty="0" smtClean="0"/>
              <a:t>乖離（時系列）</a:t>
            </a:r>
            <a:endParaRPr lang="en-US" altLang="ja-JP" sz="2800" dirty="0" smtClean="0"/>
          </a:p>
          <a:p>
            <a:r>
              <a:rPr lang="ja-JP" altLang="en-US" sz="2800" dirty="0" smtClean="0"/>
              <a:t>　→正しい</a:t>
            </a:r>
            <a:r>
              <a:rPr lang="ja-JP" altLang="en-US" sz="2800" dirty="0"/>
              <a:t>数値が</a:t>
            </a:r>
            <a:r>
              <a:rPr lang="ja-JP" altLang="en-US" sz="2800" dirty="0" smtClean="0"/>
              <a:t>得られない</a:t>
            </a:r>
            <a:endParaRPr lang="en-US" altLang="ja-JP" sz="2800" dirty="0" smtClean="0"/>
          </a:p>
          <a:p>
            <a:endParaRPr kumimoji="1" lang="en-US" altLang="ja-JP" sz="2800" dirty="0">
              <a:solidFill>
                <a:schemeClr val="tx1"/>
              </a:solidFill>
            </a:endParaRPr>
          </a:p>
          <a:p>
            <a:endParaRPr kumimoji="1" lang="en-US" altLang="ja-JP" sz="2800" dirty="0" smtClean="0">
              <a:solidFill>
                <a:schemeClr val="tx1"/>
              </a:solidFill>
            </a:endParaRPr>
          </a:p>
        </p:txBody>
      </p:sp>
      <p:cxnSp>
        <p:nvCxnSpPr>
          <p:cNvPr id="13" name="直線コネクタ 12"/>
          <p:cNvCxnSpPr/>
          <p:nvPr/>
        </p:nvCxnSpPr>
        <p:spPr>
          <a:xfrm flipV="1">
            <a:off x="-392225" y="1993165"/>
            <a:ext cx="0" cy="3798"/>
          </a:xfrm>
          <a:prstGeom prst="line">
            <a:avLst/>
          </a:prstGeom>
          <a:ln w="53975">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7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8684" y="196426"/>
            <a:ext cx="8520599" cy="763500"/>
          </a:xfrm>
        </p:spPr>
        <p:txBody>
          <a:bodyPr>
            <a:normAutofit/>
          </a:bodyPr>
          <a:lstStyle/>
          <a:p>
            <a:r>
              <a:rPr kumimoji="1" lang="ja-JP" altLang="en-US" sz="3600" dirty="0"/>
              <a:t>本稿の</a:t>
            </a:r>
            <a:r>
              <a:rPr kumimoji="1" lang="ja-JP" altLang="en-US" sz="3600" dirty="0" smtClean="0"/>
              <a:t>位置づけ</a:t>
            </a:r>
            <a:r>
              <a:rPr kumimoji="1" lang="en-US" altLang="ja-JP" sz="3600" dirty="0" smtClean="0"/>
              <a:t>Ⅱ</a:t>
            </a:r>
            <a:endParaRPr kumimoji="1" lang="ja-JP" altLang="en-US" sz="3600" dirty="0"/>
          </a:p>
        </p:txBody>
      </p:sp>
      <p:sp>
        <p:nvSpPr>
          <p:cNvPr id="4" name="角丸四角形 3"/>
          <p:cNvSpPr/>
          <p:nvPr/>
        </p:nvSpPr>
        <p:spPr>
          <a:xfrm>
            <a:off x="683201" y="959926"/>
            <a:ext cx="7587342" cy="75969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② </a:t>
            </a:r>
            <a:r>
              <a:rPr lang="en-US" altLang="ja-JP" sz="3200" dirty="0" smtClean="0">
                <a:solidFill>
                  <a:schemeClr val="tx1"/>
                </a:solidFill>
              </a:rPr>
              <a:t>Inward &amp; Outward </a:t>
            </a:r>
            <a:r>
              <a:rPr lang="ja-JP" altLang="en-US" sz="3200" dirty="0" smtClean="0">
                <a:solidFill>
                  <a:schemeClr val="tx1"/>
                </a:solidFill>
              </a:rPr>
              <a:t>両面からの観察</a:t>
            </a:r>
            <a:endParaRPr kumimoji="1" lang="ja-JP" altLang="en-US" sz="3200" dirty="0">
              <a:solidFill>
                <a:schemeClr val="tx1"/>
              </a:solidFill>
            </a:endParaRPr>
          </a:p>
        </p:txBody>
      </p:sp>
      <p:cxnSp>
        <p:nvCxnSpPr>
          <p:cNvPr id="13" name="直線コネクタ 12"/>
          <p:cNvCxnSpPr/>
          <p:nvPr/>
        </p:nvCxnSpPr>
        <p:spPr>
          <a:xfrm flipV="1">
            <a:off x="12516561" y="4830484"/>
            <a:ext cx="0" cy="3798"/>
          </a:xfrm>
          <a:prstGeom prst="line">
            <a:avLst/>
          </a:prstGeom>
          <a:ln w="53975">
            <a:beve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45507" y="4830484"/>
            <a:ext cx="8626952" cy="1815882"/>
          </a:xfrm>
          <a:prstGeom prst="rect">
            <a:avLst/>
          </a:prstGeom>
          <a:solidFill>
            <a:schemeClr val="accent4">
              <a:lumMod val="40000"/>
              <a:lumOff val="60000"/>
            </a:schemeClr>
          </a:solidFill>
        </p:spPr>
        <p:txBody>
          <a:bodyPr wrap="square" rtlCol="0">
            <a:spAutoFit/>
          </a:bodyPr>
          <a:lstStyle/>
          <a:p>
            <a:endParaRPr kumimoji="1" lang="en-US" altLang="ja-JP" sz="2800" dirty="0" smtClean="0">
              <a:solidFill>
                <a:schemeClr val="tx1"/>
              </a:solidFill>
            </a:endParaRPr>
          </a:p>
          <a:p>
            <a:r>
              <a:rPr kumimoji="1" lang="ja-JP" altLang="en-US" sz="2800" dirty="0" smtClean="0">
                <a:solidFill>
                  <a:schemeClr val="tx1"/>
                </a:solidFill>
              </a:rPr>
              <a:t>先進国・途上国関係の枠関係なしに、</a:t>
            </a:r>
            <a:endParaRPr kumimoji="1" lang="en-US" altLang="ja-JP" sz="2800" dirty="0" smtClean="0">
              <a:solidFill>
                <a:schemeClr val="tx1"/>
              </a:solidFill>
            </a:endParaRPr>
          </a:p>
          <a:p>
            <a:r>
              <a:rPr kumimoji="1" lang="ja-JP" altLang="en-US" sz="2800" dirty="0" smtClean="0">
                <a:solidFill>
                  <a:schemeClr val="tx1"/>
                </a:solidFill>
              </a:rPr>
              <a:t>バイアスにとらわれることのない結果が得られる</a:t>
            </a:r>
            <a:endParaRPr kumimoji="1" lang="en-US" altLang="ja-JP" sz="2800" dirty="0" smtClean="0">
              <a:solidFill>
                <a:schemeClr val="tx1"/>
              </a:solidFill>
            </a:endParaRPr>
          </a:p>
          <a:p>
            <a:endParaRPr kumimoji="1" lang="en-US" altLang="ja-JP" sz="2800" dirty="0" smtClean="0">
              <a:solidFill>
                <a:schemeClr val="tx1"/>
              </a:solidFill>
            </a:endParaRPr>
          </a:p>
        </p:txBody>
      </p:sp>
      <p:sp>
        <p:nvSpPr>
          <p:cNvPr id="22" name="テキスト ボックス 21"/>
          <p:cNvSpPr txBox="1"/>
          <p:nvPr/>
        </p:nvSpPr>
        <p:spPr>
          <a:xfrm>
            <a:off x="245507" y="2315246"/>
            <a:ext cx="8680129" cy="646331"/>
          </a:xfrm>
          <a:prstGeom prst="rect">
            <a:avLst/>
          </a:prstGeom>
          <a:solidFill>
            <a:schemeClr val="accent4">
              <a:lumMod val="40000"/>
              <a:lumOff val="60000"/>
            </a:schemeClr>
          </a:solidFill>
        </p:spPr>
        <p:txBody>
          <a:bodyPr wrap="square" rtlCol="0">
            <a:spAutoFit/>
          </a:bodyPr>
          <a:lstStyle/>
          <a:p>
            <a:pPr algn="ctr"/>
            <a:r>
              <a:rPr kumimoji="1" lang="ja-JP" altLang="en-US" sz="2800" dirty="0" smtClean="0">
                <a:solidFill>
                  <a:schemeClr val="tx1"/>
                </a:solidFill>
              </a:rPr>
              <a:t>先行研究においては</a:t>
            </a:r>
            <a:r>
              <a:rPr kumimoji="1" lang="ja-JP" altLang="en-US" sz="3600" u="sng" dirty="0" smtClean="0">
                <a:solidFill>
                  <a:schemeClr val="tx1"/>
                </a:solidFill>
              </a:rPr>
              <a:t>片側の動きのみ</a:t>
            </a:r>
            <a:r>
              <a:rPr kumimoji="1" lang="ja-JP" altLang="en-US" sz="2800" dirty="0" smtClean="0">
                <a:solidFill>
                  <a:schemeClr val="tx1"/>
                </a:solidFill>
              </a:rPr>
              <a:t>の観察</a:t>
            </a:r>
            <a:endParaRPr kumimoji="1" lang="en-US" altLang="ja-JP" sz="2800" dirty="0" smtClean="0">
              <a:solidFill>
                <a:schemeClr val="tx1"/>
              </a:solidFill>
            </a:endParaRPr>
          </a:p>
        </p:txBody>
      </p:sp>
      <p:sp>
        <p:nvSpPr>
          <p:cNvPr id="14" name="下矢印 13"/>
          <p:cNvSpPr/>
          <p:nvPr/>
        </p:nvSpPr>
        <p:spPr>
          <a:xfrm>
            <a:off x="1104684" y="3711558"/>
            <a:ext cx="969775" cy="8562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580841" y="3634420"/>
            <a:ext cx="6291618" cy="523220"/>
          </a:xfrm>
          <a:prstGeom prst="rect">
            <a:avLst/>
          </a:prstGeom>
          <a:noFill/>
        </p:spPr>
        <p:txBody>
          <a:bodyPr wrap="square" rtlCol="0">
            <a:spAutoFit/>
          </a:bodyPr>
          <a:lstStyle/>
          <a:p>
            <a:r>
              <a:rPr lang="ja-JP" altLang="en-US" sz="2800" dirty="0" smtClean="0"/>
              <a:t>しかし</a:t>
            </a:r>
            <a:r>
              <a:rPr lang="ja-JP" altLang="en-US" sz="2800" dirty="0" err="1"/>
              <a:t>、、</a:t>
            </a:r>
            <a:r>
              <a:rPr lang="ja-JP" altLang="en-US" sz="2800" dirty="0" err="1" smtClean="0"/>
              <a:t>、</a:t>
            </a:r>
            <a:r>
              <a:rPr lang="ja-JP" altLang="en-US" sz="2800" dirty="0" smtClean="0"/>
              <a:t>受入・送出を</a:t>
            </a:r>
            <a:r>
              <a:rPr lang="ja-JP" altLang="en-US" sz="2800" dirty="0"/>
              <a:t>同時に見ること</a:t>
            </a:r>
            <a:r>
              <a:rPr lang="ja-JP" altLang="en-US" sz="2800" dirty="0" smtClean="0"/>
              <a:t>で</a:t>
            </a:r>
            <a:endParaRPr lang="en-US" altLang="ja-JP" sz="2800" dirty="0"/>
          </a:p>
        </p:txBody>
      </p:sp>
    </p:spTree>
    <p:extLst>
      <p:ext uri="{BB962C8B-B14F-4D97-AF65-F5344CB8AC3E}">
        <p14:creationId xmlns:p14="http://schemas.microsoft.com/office/powerpoint/2010/main" val="1639914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325" y="3086100"/>
            <a:ext cx="8271166" cy="839498"/>
          </a:xfrm>
        </p:spPr>
        <p:txBody>
          <a:bodyPr>
            <a:normAutofit/>
          </a:bodyPr>
          <a:lstStyle/>
          <a:p>
            <a:r>
              <a:rPr lang="ja" altLang="ja-JP" sz="4000" dirty="0" smtClean="0">
                <a:latin typeface="ＭＳ ゴシック" panose="020B0609070205080204" pitchFamily="49" charset="-128"/>
                <a:ea typeface="ＭＳ ゴシック" panose="020B0609070205080204" pitchFamily="49" charset="-128"/>
              </a:rPr>
              <a:t>第</a:t>
            </a:r>
            <a:r>
              <a:rPr lang="ja-JP" altLang="en-US" sz="4000" dirty="0">
                <a:latin typeface="ＭＳ ゴシック" panose="020B0609070205080204" pitchFamily="49" charset="-128"/>
                <a:ea typeface="ＭＳ ゴシック" panose="020B0609070205080204" pitchFamily="49" charset="-128"/>
              </a:rPr>
              <a:t>３</a:t>
            </a:r>
            <a:r>
              <a:rPr lang="ja" altLang="ja-JP" sz="4000" dirty="0" smtClean="0">
                <a:latin typeface="ＭＳ ゴシック" panose="020B0609070205080204" pitchFamily="49" charset="-128"/>
                <a:ea typeface="ＭＳ ゴシック" panose="020B0609070205080204" pitchFamily="49" charset="-128"/>
              </a:rPr>
              <a:t>章  </a:t>
            </a:r>
            <a:r>
              <a:rPr lang="ja-JP" altLang="en-US" sz="4000" dirty="0" smtClean="0">
                <a:latin typeface="ＭＳ ゴシック" panose="020B0609070205080204" pitchFamily="49" charset="-128"/>
                <a:ea typeface="ＭＳ ゴシック" panose="020B0609070205080204" pitchFamily="49" charset="-128"/>
              </a:rPr>
              <a:t>分析</a:t>
            </a:r>
            <a:endParaRPr kumimoji="1" lang="ja-JP" altLang="en-US" sz="4800" dirty="0"/>
          </a:p>
        </p:txBody>
      </p:sp>
    </p:spTree>
    <p:extLst>
      <p:ext uri="{BB962C8B-B14F-4D97-AF65-F5344CB8AC3E}">
        <p14:creationId xmlns:p14="http://schemas.microsoft.com/office/powerpoint/2010/main" val="70769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1700" y="421659"/>
            <a:ext cx="8520599" cy="763500"/>
          </a:xfrm>
        </p:spPr>
        <p:txBody>
          <a:bodyPr>
            <a:normAutofit/>
          </a:bodyPr>
          <a:lstStyle/>
          <a:p>
            <a:r>
              <a:rPr lang="ja-JP" altLang="en-US" sz="3600" dirty="0" smtClean="0">
                <a:latin typeface="ＭＳ ゴシック" panose="020B0609070205080204" pitchFamily="49" charset="-128"/>
                <a:ea typeface="ＭＳ ゴシック" panose="020B0609070205080204" pitchFamily="49" charset="-128"/>
              </a:rPr>
              <a:t>問題</a:t>
            </a:r>
            <a:r>
              <a:rPr lang="ja-JP" altLang="en-US" sz="3600" dirty="0">
                <a:latin typeface="ＭＳ ゴシック" panose="020B0609070205080204" pitchFamily="49" charset="-128"/>
                <a:ea typeface="ＭＳ ゴシック" panose="020B0609070205080204" pitchFamily="49" charset="-128"/>
              </a:rPr>
              <a:t>意識</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448178" y="1846542"/>
            <a:ext cx="8695822" cy="1815882"/>
          </a:xfrm>
          <a:prstGeom prst="rect">
            <a:avLst/>
          </a:prstGeom>
          <a:noFill/>
        </p:spPr>
        <p:txBody>
          <a:bodyPr wrap="square" rtlCol="0">
            <a:spAutoFit/>
          </a:bodyPr>
          <a:lstStyle/>
          <a:p>
            <a:r>
              <a:rPr kumimoji="1" lang="en-US" altLang="ja-JP" sz="2800" dirty="0">
                <a:latin typeface="ＭＳ ゴシック" panose="020B0609070205080204" pitchFamily="49" charset="-128"/>
                <a:ea typeface="ＭＳ ゴシック" panose="020B0609070205080204" pitchFamily="49" charset="-128"/>
              </a:rPr>
              <a:t>1.</a:t>
            </a:r>
            <a:r>
              <a:rPr kumimoji="1" lang="ja-JP" altLang="en-US" sz="2800" dirty="0">
                <a:latin typeface="ＭＳ ゴシック" panose="020B0609070205080204" pitchFamily="49" charset="-128"/>
                <a:ea typeface="ＭＳ ゴシック" panose="020B0609070205080204" pitchFamily="49" charset="-128"/>
              </a:rPr>
              <a:t>投資協定はすべての国において共通して</a:t>
            </a:r>
            <a:r>
              <a:rPr kumimoji="1" lang="ja-JP" altLang="en-US" sz="2800" dirty="0" smtClean="0">
                <a:latin typeface="ＭＳ ゴシック" panose="020B0609070205080204" pitchFamily="49" charset="-128"/>
                <a:ea typeface="ＭＳ ゴシック" panose="020B0609070205080204" pitchFamily="49" charset="-128"/>
              </a:rPr>
              <a:t>、</a:t>
            </a:r>
            <a:endParaRPr kumimoji="1" lang="en-US" altLang="ja-JP" sz="2800" dirty="0" smtClean="0">
              <a:latin typeface="ＭＳ ゴシック" panose="020B0609070205080204" pitchFamily="49" charset="-128"/>
              <a:ea typeface="ＭＳ ゴシック" panose="020B0609070205080204" pitchFamily="49" charset="-128"/>
            </a:endParaRPr>
          </a:p>
          <a:p>
            <a:r>
              <a:rPr kumimoji="1" lang="ja-JP" altLang="en-US" sz="2800" dirty="0" smtClean="0">
                <a:latin typeface="ＭＳ ゴシック" panose="020B0609070205080204" pitchFamily="49" charset="-128"/>
                <a:ea typeface="ＭＳ ゴシック" panose="020B0609070205080204" pitchFamily="49" charset="-128"/>
              </a:rPr>
              <a:t>　直接</a:t>
            </a:r>
            <a:r>
              <a:rPr kumimoji="1" lang="ja-JP" altLang="en-US" sz="2800" dirty="0">
                <a:latin typeface="ＭＳ ゴシック" panose="020B0609070205080204" pitchFamily="49" charset="-128"/>
                <a:ea typeface="ＭＳ ゴシック" panose="020B0609070205080204" pitchFamily="49" charset="-128"/>
              </a:rPr>
              <a:t>投資額に</a:t>
            </a:r>
            <a:r>
              <a:rPr kumimoji="1" lang="ja-JP" altLang="en-US" sz="2800" dirty="0" smtClean="0">
                <a:latin typeface="ＭＳ ゴシック" panose="020B0609070205080204" pitchFamily="49" charset="-128"/>
                <a:ea typeface="ＭＳ ゴシック" panose="020B0609070205080204" pitchFamily="49" charset="-128"/>
              </a:rPr>
              <a:t>正の</a:t>
            </a:r>
            <a:r>
              <a:rPr kumimoji="1" lang="ja-JP" altLang="en-US" sz="2800" dirty="0">
                <a:latin typeface="ＭＳ ゴシック" panose="020B0609070205080204" pitchFamily="49" charset="-128"/>
                <a:ea typeface="ＭＳ ゴシック" panose="020B0609070205080204" pitchFamily="49" charset="-128"/>
              </a:rPr>
              <a:t>影響を与える</a:t>
            </a:r>
            <a:r>
              <a:rPr kumimoji="1" lang="ja-JP" altLang="en-US" sz="2800" dirty="0" smtClean="0">
                <a:latin typeface="ＭＳ ゴシック" panose="020B0609070205080204" pitchFamily="49" charset="-128"/>
                <a:ea typeface="ＭＳ ゴシック" panose="020B0609070205080204" pitchFamily="49" charset="-128"/>
              </a:rPr>
              <a:t>か</a:t>
            </a:r>
            <a:endParaRPr kumimoji="1" lang="en-US" altLang="ja-JP" sz="2800" dirty="0" smtClean="0">
              <a:latin typeface="ＭＳ ゴシック" panose="020B0609070205080204" pitchFamily="49" charset="-128"/>
              <a:ea typeface="ＭＳ ゴシック" panose="020B0609070205080204" pitchFamily="49" charset="-128"/>
            </a:endParaRPr>
          </a:p>
          <a:p>
            <a:endParaRPr kumimoji="1" lang="en-US" altLang="ja-JP" sz="2800" dirty="0" smtClean="0">
              <a:latin typeface="ＭＳ ゴシック" panose="020B0609070205080204" pitchFamily="49" charset="-128"/>
              <a:ea typeface="ＭＳ ゴシック" panose="020B0609070205080204" pitchFamily="49" charset="-128"/>
            </a:endParaRPr>
          </a:p>
          <a:p>
            <a:r>
              <a:rPr kumimoji="1" lang="en-US" altLang="ja-JP" sz="2800" dirty="0" smtClean="0">
                <a:latin typeface="ＭＳ ゴシック" panose="020B0609070205080204" pitchFamily="49" charset="-128"/>
                <a:ea typeface="ＭＳ ゴシック" panose="020B0609070205080204" pitchFamily="49" charset="-128"/>
              </a:rPr>
              <a:t>2</a:t>
            </a:r>
            <a:r>
              <a:rPr kumimoji="1" lang="en-US" altLang="ja-JP" sz="2800" dirty="0">
                <a:latin typeface="ＭＳ ゴシック" panose="020B0609070205080204" pitchFamily="49" charset="-128"/>
                <a:ea typeface="ＭＳ ゴシック" panose="020B0609070205080204" pitchFamily="49" charset="-128"/>
              </a:rPr>
              <a:t>.</a:t>
            </a:r>
            <a:r>
              <a:rPr kumimoji="1" lang="ja-JP" altLang="en-US" sz="2800" dirty="0">
                <a:latin typeface="ＭＳ ゴシック" panose="020B0609070205080204" pitchFamily="49" charset="-128"/>
                <a:ea typeface="ＭＳ ゴシック" panose="020B0609070205080204" pitchFamily="49" charset="-128"/>
              </a:rPr>
              <a:t>発展途上国が関連する投資協定にみられる</a:t>
            </a:r>
            <a:r>
              <a:rPr kumimoji="1" lang="ja-JP" altLang="en-US" sz="2800" dirty="0" smtClean="0">
                <a:latin typeface="ＭＳ ゴシック" panose="020B0609070205080204" pitchFamily="49" charset="-128"/>
                <a:ea typeface="ＭＳ ゴシック" panose="020B0609070205080204" pitchFamily="49" charset="-128"/>
              </a:rPr>
              <a:t>特徴</a:t>
            </a:r>
            <a:endParaRPr kumimoji="1"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343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5000" r="-5000"/>
          </a:stretch>
        </a:blipFill>
        <a:effectLst/>
      </p:bgPr>
    </p:bg>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278247422"/>
              </p:ext>
            </p:extLst>
          </p:nvPr>
        </p:nvGraphicFramePr>
        <p:xfrm>
          <a:off x="1080654" y="768927"/>
          <a:ext cx="6972299" cy="5372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078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11700" y="334885"/>
            <a:ext cx="8520599" cy="763500"/>
          </a:xfrm>
        </p:spPr>
        <p:txBody>
          <a:bodyPr>
            <a:normAutofit/>
          </a:bodyPr>
          <a:lstStyle/>
          <a:p>
            <a:r>
              <a:rPr lang="ja-JP" altLang="en-US" sz="3600" dirty="0">
                <a:latin typeface="ＭＳ ゴシック" panose="020B0609070205080204" pitchFamily="49" charset="-128"/>
                <a:ea typeface="ＭＳ ゴシック" panose="020B0609070205080204" pitchFamily="49" charset="-128"/>
              </a:rPr>
              <a:t>分析</a:t>
            </a:r>
            <a:r>
              <a:rPr kumimoji="1" lang="ja-JP" altLang="en-US" sz="3600" dirty="0" smtClean="0">
                <a:latin typeface="ＭＳ ゴシック" panose="020B0609070205080204" pitchFamily="49" charset="-128"/>
                <a:ea typeface="ＭＳ ゴシック" panose="020B0609070205080204" pitchFamily="49" charset="-128"/>
              </a:rPr>
              <a:t>モデル①</a:t>
            </a:r>
            <a:endParaRPr kumimoji="1" lang="ja-JP" altLang="en-US" sz="36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mc:Choice xmlns:a14="http://schemas.microsoft.com/office/drawing/2010/main" Requires="a14">
          <p:sp>
            <p:nvSpPr>
              <p:cNvPr id="5" name="角丸四角形 4"/>
              <p:cNvSpPr/>
              <p:nvPr/>
            </p:nvSpPr>
            <p:spPr>
              <a:xfrm>
                <a:off x="578929" y="2023934"/>
                <a:ext cx="7986139" cy="746736"/>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US" altLang="ja-JP" sz="2800" dirty="0" smtClean="0"/>
                  <a:t/>
                </a:r>
                <a:br>
                  <a:rPr lang="en-US" altLang="ja-JP" sz="2800" dirty="0" smtClean="0"/>
                </a:br>
                <a14:m>
                  <m:oMath xmlns:m="http://schemas.openxmlformats.org/officeDocument/2006/math">
                    <m:sSub>
                      <m:sSubPr>
                        <m:ctrlPr>
                          <a:rPr lang="ja-JP" altLang="ja-JP" sz="2000" i="1" smtClean="0">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𝑙𝑛𝐹𝐷𝐼</m:t>
                        </m:r>
                      </m:e>
                      <m:sub>
                        <m:r>
                          <a:rPr lang="en-US" altLang="ja-JP" sz="2000" i="1">
                            <a:solidFill>
                              <a:prstClr val="black"/>
                            </a:solidFill>
                            <a:latin typeface="Cambria Math" panose="02040503050406030204" pitchFamily="18" charset="0"/>
                          </a:rPr>
                          <m:t>𝑖𝑡</m:t>
                        </m:r>
                        <m:r>
                          <a:rPr lang="en-US" altLang="ja-JP" sz="2000" i="1">
                            <a:solidFill>
                              <a:prstClr val="black"/>
                            </a:solidFill>
                            <a:latin typeface="Cambria Math" panose="02040503050406030204" pitchFamily="18" charset="0"/>
                          </a:rPr>
                          <m:t>+1</m:t>
                        </m:r>
                      </m:sub>
                    </m:sSub>
                  </m:oMath>
                </a14:m>
                <a:r>
                  <a:rPr lang="ja-JP" altLang="en-US" dirty="0" smtClean="0">
                    <a:solidFill>
                      <a:prstClr val="black"/>
                    </a:solidFill>
                  </a:rPr>
                  <a:t>＝</a:t>
                </a:r>
                <a14:m>
                  <m:oMath xmlns:m="http://schemas.openxmlformats.org/officeDocument/2006/math">
                    <m:r>
                      <m:rPr>
                        <m:sty m:val="p"/>
                      </m:rPr>
                      <a:rPr lang="en-US" altLang="ja-JP" sz="2000">
                        <a:solidFill>
                          <a:prstClr val="black"/>
                        </a:solidFill>
                        <a:latin typeface="Cambria Math" panose="02040503050406030204" pitchFamily="18" charset="0"/>
                      </a:rPr>
                      <m:t>α</m:t>
                    </m:r>
                    <m:r>
                      <a:rPr lang="en-US" altLang="ja-JP" sz="2000">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1</m:t>
                        </m:r>
                      </m:sub>
                    </m:sSub>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𝑙𝑛𝐵𝐼𝑇</m:t>
                        </m:r>
                      </m:e>
                      <m:sub>
                        <m:r>
                          <a:rPr lang="en-US" altLang="ja-JP" sz="2000" i="1">
                            <a:solidFill>
                              <a:prstClr val="black"/>
                            </a:solidFill>
                            <a:latin typeface="Cambria Math" panose="02040503050406030204" pitchFamily="18" charset="0"/>
                          </a:rPr>
                          <m:t>𝑖𝑡</m:t>
                        </m:r>
                      </m:sub>
                    </m:sSub>
                    <m:r>
                      <a:rPr lang="en-US" altLang="ja-JP" sz="2000" i="1">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2</m:t>
                        </m:r>
                      </m:sub>
                    </m:sSub>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𝑙𝑛𝐺𝐷𝑃</m:t>
                        </m:r>
                      </m:e>
                      <m:sub>
                        <m:r>
                          <a:rPr lang="en-US" altLang="ja-JP" sz="2000" i="1">
                            <a:solidFill>
                              <a:prstClr val="black"/>
                            </a:solidFill>
                            <a:latin typeface="Cambria Math" panose="02040503050406030204" pitchFamily="18" charset="0"/>
                          </a:rPr>
                          <m:t>𝑖𝑡</m:t>
                        </m:r>
                      </m:sub>
                    </m:sSub>
                    <m:r>
                      <a:rPr lang="en-US" altLang="ja-JP" sz="2000" i="1">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3</m:t>
                        </m:r>
                      </m:sub>
                    </m:sSub>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𝑙𝑛𝐶𝑂</m:t>
                        </m:r>
                      </m:e>
                      <m:sub>
                        <m:r>
                          <a:rPr lang="en-US" altLang="ja-JP" sz="2000" i="1">
                            <a:solidFill>
                              <a:prstClr val="black"/>
                            </a:solidFill>
                            <a:latin typeface="Cambria Math" panose="02040503050406030204" pitchFamily="18" charset="0"/>
                          </a:rPr>
                          <m:t>𝑖𝑡</m:t>
                        </m:r>
                      </m:sub>
                    </m:sSub>
                    <m:r>
                      <a:rPr lang="en-US" altLang="ja-JP" sz="2000" i="1" smtClean="0">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4</m:t>
                        </m:r>
                      </m:sub>
                    </m:sSub>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𝑙𝑛𝑇𝑂</m:t>
                        </m:r>
                      </m:e>
                      <m:sub>
                        <m:r>
                          <a:rPr lang="en-US" altLang="ja-JP" sz="2000" i="1">
                            <a:solidFill>
                              <a:prstClr val="black"/>
                            </a:solidFill>
                            <a:latin typeface="Cambria Math" panose="02040503050406030204" pitchFamily="18" charset="0"/>
                          </a:rPr>
                          <m:t>𝑖𝑡</m:t>
                        </m:r>
                      </m:sub>
                    </m:sSub>
                    <m:r>
                      <a:rPr lang="en-US" altLang="ja-JP" sz="2000" i="1">
                        <a:solidFill>
                          <a:prstClr val="black"/>
                        </a:solidFill>
                        <a:latin typeface="Cambria Math" panose="02040503050406030204" pitchFamily="18" charset="0"/>
                      </a:rPr>
                      <m:t>+</m:t>
                    </m:r>
                    <m:sSub>
                      <m:sSubPr>
                        <m:ctrlPr>
                          <a:rPr lang="en-US" altLang="ja-JP" sz="2000" i="1">
                            <a:solidFill>
                              <a:prstClr val="black"/>
                            </a:solidFill>
                            <a:latin typeface="Cambria Math" panose="02040503050406030204" pitchFamily="18" charset="0"/>
                          </a:rPr>
                        </m:ctrlPr>
                      </m:sSubPr>
                      <m:e>
                        <m:r>
                          <a:rPr lang="ja-JP" altLang="en-US" sz="2000" i="1">
                            <a:solidFill>
                              <a:prstClr val="black"/>
                            </a:solidFill>
                            <a:latin typeface="Cambria Math" panose="02040503050406030204" pitchFamily="18" charset="0"/>
                          </a:rPr>
                          <m:t>𝜀</m:t>
                        </m:r>
                      </m:e>
                      <m:sub>
                        <m:r>
                          <a:rPr lang="en-US" altLang="ja-JP" sz="2000" i="1">
                            <a:solidFill>
                              <a:prstClr val="black"/>
                            </a:solidFill>
                            <a:latin typeface="Cambria Math" panose="02040503050406030204" pitchFamily="18" charset="0"/>
                          </a:rPr>
                          <m:t>𝑖𝑡</m:t>
                        </m:r>
                      </m:sub>
                    </m:sSub>
                  </m:oMath>
                </a14:m>
                <a:endParaRPr lang="ja-JP" altLang="en-US" sz="2400" dirty="0">
                  <a:solidFill>
                    <a:prstClr val="black"/>
                  </a:solidFill>
                  <a:latin typeface="ＭＳ 明朝" panose="02020609040205080304" pitchFamily="17" charset="-128"/>
                  <a:ea typeface="ＭＳ 明朝" panose="02020609040205080304" pitchFamily="17" charset="-128"/>
                </a:endParaRPr>
              </a:p>
              <a:p>
                <a:pPr algn="ctr"/>
                <a:endParaRPr kumimoji="1" lang="ja-JP" altLang="en-US" dirty="0"/>
              </a:p>
            </p:txBody>
          </p:sp>
        </mc:Choice>
        <mc:Fallback>
          <p:sp>
            <p:nvSpPr>
              <p:cNvPr id="5" name="角丸四角形 4"/>
              <p:cNvSpPr>
                <a:spLocks noRot="1" noChangeAspect="1" noMove="1" noResize="1" noEditPoints="1" noAdjustHandles="1" noChangeArrowheads="1" noChangeShapeType="1" noTextEdit="1"/>
              </p:cNvSpPr>
              <p:nvPr/>
            </p:nvSpPr>
            <p:spPr>
              <a:xfrm>
                <a:off x="578929" y="2023934"/>
                <a:ext cx="7986139" cy="746736"/>
              </a:xfrm>
              <a:prstGeom prst="roundRect">
                <a:avLst/>
              </a:prstGeom>
              <a:blipFill rotWithShape="0">
                <a:blip r:embed="rId2"/>
                <a:stretch>
                  <a:fillRect/>
                </a:stretch>
              </a:blipFill>
              <a:ln>
                <a:solidFill>
                  <a:schemeClr val="accent6">
                    <a:lumMod val="50000"/>
                  </a:schemeClr>
                </a:solidFill>
              </a:ln>
            </p:spPr>
            <p:txBody>
              <a:bodyPr/>
              <a:lstStyle/>
              <a:p>
                <a:r>
                  <a:rPr lang="ja-JP" altLang="en-US">
                    <a:noFill/>
                  </a:rPr>
                  <a:t> </a:t>
                </a:r>
              </a:p>
            </p:txBody>
          </p:sp>
        </mc:Fallback>
      </mc:AlternateContent>
      <p:sp>
        <p:nvSpPr>
          <p:cNvPr id="7" name="角丸四角形 6"/>
          <p:cNvSpPr/>
          <p:nvPr/>
        </p:nvSpPr>
        <p:spPr>
          <a:xfrm>
            <a:off x="2565779" y="3226712"/>
            <a:ext cx="6414448" cy="78162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t+1</a:t>
            </a:r>
            <a:r>
              <a:rPr lang="ja-JP" altLang="en-US" sz="2400" dirty="0">
                <a:solidFill>
                  <a:schemeClr val="tx1"/>
                </a:solidFill>
              </a:rPr>
              <a:t>期に</a:t>
            </a:r>
            <a:r>
              <a:rPr lang="ja-JP" altLang="en-US" sz="2400" dirty="0" smtClean="0">
                <a:solidFill>
                  <a:schemeClr val="tx1"/>
                </a:solidFill>
              </a:rPr>
              <a:t>おける海外</a:t>
            </a:r>
            <a:r>
              <a:rPr lang="ja-JP" altLang="en-US" sz="2400" dirty="0">
                <a:solidFill>
                  <a:schemeClr val="tx1"/>
                </a:solidFill>
              </a:rPr>
              <a:t>直接投資</a:t>
            </a:r>
            <a:r>
              <a:rPr lang="ja-JP" altLang="en-US" sz="2400" dirty="0" smtClean="0">
                <a:solidFill>
                  <a:schemeClr val="tx1"/>
                </a:solidFill>
              </a:rPr>
              <a:t>額</a:t>
            </a:r>
            <a:endParaRPr lang="en-US" altLang="ja-JP" dirty="0">
              <a:solidFill>
                <a:schemeClr val="tx1"/>
              </a:solidFill>
            </a:endParaRPr>
          </a:p>
        </p:txBody>
      </p:sp>
      <mc:AlternateContent xmlns:mc="http://schemas.openxmlformats.org/markup-compatibility/2006">
        <mc:Choice xmlns:a14="http://schemas.microsoft.com/office/drawing/2010/main" Requires="a14">
          <p:sp>
            <p:nvSpPr>
              <p:cNvPr id="9" name="角丸四角形 8"/>
              <p:cNvSpPr/>
              <p:nvPr/>
            </p:nvSpPr>
            <p:spPr>
              <a:xfrm>
                <a:off x="2565779" y="4247906"/>
                <a:ext cx="6414448" cy="24258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m:rPr>
                          <m:sty m:val="p"/>
                        </m:rPr>
                        <a:rPr lang="en-US" altLang="ja-JP" sz="2400" smtClean="0">
                          <a:solidFill>
                            <a:prstClr val="black"/>
                          </a:solidFill>
                          <a:latin typeface="Cambria Math" panose="02040503050406030204" pitchFamily="18" charset="0"/>
                        </a:rPr>
                        <m:t>α</m:t>
                      </m:r>
                      <m:r>
                        <a:rPr lang="ja-JP" altLang="en-US" sz="2400" i="1">
                          <a:solidFill>
                            <a:prstClr val="black"/>
                          </a:solidFill>
                          <a:latin typeface="Cambria Math" panose="02040503050406030204" pitchFamily="18" charset="0"/>
                        </a:rPr>
                        <m:t>　</m:t>
                      </m:r>
                      <m:r>
                        <a:rPr lang="ja-JP" altLang="en-US" sz="2400" i="1" smtClean="0">
                          <a:solidFill>
                            <a:prstClr val="black"/>
                          </a:solidFill>
                          <a:latin typeface="Cambria Math" panose="02040503050406030204" pitchFamily="18" charset="0"/>
                        </a:rPr>
                        <m:t>　</m:t>
                      </m:r>
                      <m:r>
                        <a:rPr lang="ja-JP" altLang="en-US" sz="2400" i="1">
                          <a:solidFill>
                            <a:prstClr val="black"/>
                          </a:solidFill>
                          <a:latin typeface="Cambria Math" panose="02040503050406030204" pitchFamily="18" charset="0"/>
                        </a:rPr>
                        <m:t>　</m:t>
                      </m:r>
                      <m:r>
                        <a:rPr lang="ja-JP" altLang="en-US" sz="240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 </m:t>
                      </m:r>
                      <m:r>
                        <a:rPr lang="ja-JP" altLang="en-US" sz="2400" i="1">
                          <a:solidFill>
                            <a:prstClr val="black"/>
                          </a:solidFill>
                          <a:latin typeface="Cambria Math" panose="02040503050406030204" pitchFamily="18" charset="0"/>
                        </a:rPr>
                        <m:t>：</m:t>
                      </m:r>
                      <m:r>
                        <m:rPr>
                          <m:nor/>
                        </m:rPr>
                        <a:rPr lang="ja-JP" altLang="en-US" sz="2400" b="1" dirty="0">
                          <a:solidFill>
                            <a:schemeClr val="tx1"/>
                          </a:solidFill>
                        </a:rPr>
                        <m:t>定数項　</m:t>
                      </m:r>
                    </m:oMath>
                  </m:oMathPara>
                </a14:m>
                <a:endParaRPr lang="en-US" altLang="ja-JP" sz="2400" b="1" dirty="0" smtClean="0">
                  <a:solidFill>
                    <a:schemeClr val="tx1"/>
                  </a:solidFill>
                </a:endParaRPr>
              </a:p>
              <a:p>
                <a14:m>
                  <m:oMath xmlns:m="http://schemas.openxmlformats.org/officeDocument/2006/math">
                    <m:sSub>
                      <m:sSubPr>
                        <m:ctrlPr>
                          <a:rPr lang="ja-JP" altLang="ja-JP" sz="2400" i="1">
                            <a:solidFill>
                              <a:prstClr val="black"/>
                            </a:solidFill>
                            <a:latin typeface="Cambria Math" panose="02040503050406030204" pitchFamily="18" charset="0"/>
                          </a:rPr>
                        </m:ctrlPr>
                      </m:sSubPr>
                      <m:e>
                        <m:r>
                          <a:rPr lang="en-US" altLang="ja-JP" sz="2400" i="1">
                            <a:solidFill>
                              <a:prstClr val="black"/>
                            </a:solidFill>
                            <a:latin typeface="Cambria Math" panose="02040503050406030204" pitchFamily="18" charset="0"/>
                          </a:rPr>
                          <m:t>𝑙𝑛𝐵𝐼𝑇</m:t>
                        </m:r>
                      </m:e>
                      <m:sub>
                        <m:r>
                          <a:rPr lang="en-US" altLang="ja-JP" sz="2400" i="1">
                            <a:solidFill>
                              <a:prstClr val="black"/>
                            </a:solidFill>
                            <a:latin typeface="Cambria Math" panose="02040503050406030204" pitchFamily="18" charset="0"/>
                          </a:rPr>
                          <m:t>𝑖𝑡</m:t>
                        </m:r>
                      </m:sub>
                    </m:sSub>
                  </m:oMath>
                </a14:m>
                <a:r>
                  <a:rPr lang="ja-JP" altLang="en-US" sz="2400" b="1" dirty="0" smtClean="0">
                    <a:solidFill>
                      <a:schemeClr val="tx1"/>
                    </a:solidFill>
                  </a:rPr>
                  <a:t> ：</a:t>
                </a:r>
                <a:r>
                  <a:rPr lang="en-US" altLang="ja-JP" sz="2400" b="1" dirty="0">
                    <a:solidFill>
                      <a:schemeClr val="tx1"/>
                    </a:solidFill>
                  </a:rPr>
                  <a:t>t</a:t>
                </a:r>
                <a:r>
                  <a:rPr lang="ja-JP" altLang="en-US" sz="2400" b="1" dirty="0">
                    <a:solidFill>
                      <a:schemeClr val="tx1"/>
                    </a:solidFill>
                  </a:rPr>
                  <a:t>期における二国間投資協定</a:t>
                </a:r>
                <a:r>
                  <a:rPr lang="ja-JP" altLang="en-US" sz="2400" b="1" dirty="0" smtClean="0">
                    <a:solidFill>
                      <a:schemeClr val="tx1"/>
                    </a:solidFill>
                  </a:rPr>
                  <a:t>締結数</a:t>
                </a:r>
                <a:endParaRPr lang="en-US" altLang="ja-JP" sz="2400" b="1" dirty="0" smtClean="0">
                  <a:solidFill>
                    <a:schemeClr val="tx1"/>
                  </a:solidFill>
                </a:endParaRPr>
              </a:p>
              <a:p>
                <a14:m>
                  <m:oMath xmlns:m="http://schemas.openxmlformats.org/officeDocument/2006/math">
                    <m:sSub>
                      <m:sSubPr>
                        <m:ctrlPr>
                          <a:rPr lang="ja-JP" altLang="ja-JP" sz="2400" i="1">
                            <a:solidFill>
                              <a:prstClr val="black"/>
                            </a:solidFill>
                            <a:latin typeface="Cambria Math" panose="02040503050406030204" pitchFamily="18" charset="0"/>
                          </a:rPr>
                        </m:ctrlPr>
                      </m:sSubPr>
                      <m:e>
                        <m:r>
                          <a:rPr lang="en-US" altLang="ja-JP" sz="2400" i="1">
                            <a:solidFill>
                              <a:prstClr val="black"/>
                            </a:solidFill>
                            <a:latin typeface="Cambria Math" panose="02040503050406030204" pitchFamily="18" charset="0"/>
                          </a:rPr>
                          <m:t>𝑙𝑛𝐺𝐷𝑃</m:t>
                        </m:r>
                      </m:e>
                      <m:sub>
                        <m:r>
                          <a:rPr lang="en-US" altLang="ja-JP" sz="2400" i="1">
                            <a:solidFill>
                              <a:prstClr val="black"/>
                            </a:solidFill>
                            <a:latin typeface="Cambria Math" panose="02040503050406030204" pitchFamily="18" charset="0"/>
                          </a:rPr>
                          <m:t>𝑖</m:t>
                        </m:r>
                        <m:r>
                          <a:rPr lang="en-US" altLang="ja-JP" sz="2400" b="0" i="1" smtClean="0">
                            <a:solidFill>
                              <a:prstClr val="black"/>
                            </a:solidFill>
                            <a:latin typeface="Cambria Math" panose="02040503050406030204" pitchFamily="18" charset="0"/>
                          </a:rPr>
                          <m:t>𝑡</m:t>
                        </m:r>
                      </m:sub>
                    </m:sSub>
                  </m:oMath>
                </a14:m>
                <a:r>
                  <a:rPr lang="ja-JP" altLang="en-US" sz="2400" b="1" dirty="0">
                    <a:solidFill>
                      <a:schemeClr val="tx1"/>
                    </a:solidFill>
                  </a:rPr>
                  <a:t>：</a:t>
                </a:r>
                <a:r>
                  <a:rPr lang="en-US" altLang="ja-JP" sz="2400" b="1" dirty="0">
                    <a:solidFill>
                      <a:schemeClr val="tx1"/>
                    </a:solidFill>
                  </a:rPr>
                  <a:t>t</a:t>
                </a:r>
                <a:r>
                  <a:rPr lang="ja-JP" altLang="en-US" sz="2400" b="1" dirty="0">
                    <a:solidFill>
                      <a:schemeClr val="tx1"/>
                    </a:solidFill>
                  </a:rPr>
                  <a:t>期における</a:t>
                </a:r>
                <a:r>
                  <a:rPr lang="en-US" altLang="ja-JP" sz="2400" b="1" dirty="0" smtClean="0">
                    <a:solidFill>
                      <a:schemeClr val="tx1"/>
                    </a:solidFill>
                  </a:rPr>
                  <a:t>GDP</a:t>
                </a:r>
              </a:p>
              <a:p>
                <a14:m>
                  <m:oMath xmlns:m="http://schemas.openxmlformats.org/officeDocument/2006/math">
                    <m:sSub>
                      <m:sSubPr>
                        <m:ctrlPr>
                          <a:rPr lang="ja-JP" altLang="ja-JP" sz="2400" i="1">
                            <a:solidFill>
                              <a:prstClr val="black"/>
                            </a:solidFill>
                            <a:latin typeface="Cambria Math" panose="02040503050406030204" pitchFamily="18" charset="0"/>
                          </a:rPr>
                        </m:ctrlPr>
                      </m:sSubPr>
                      <m:e>
                        <m:r>
                          <a:rPr lang="en-US" altLang="ja-JP" sz="2400" i="1">
                            <a:solidFill>
                              <a:prstClr val="black"/>
                            </a:solidFill>
                            <a:latin typeface="Cambria Math" panose="02040503050406030204" pitchFamily="18" charset="0"/>
                          </a:rPr>
                          <m:t>𝑙𝑛𝐶𝑂</m:t>
                        </m:r>
                      </m:e>
                      <m:sub>
                        <m:r>
                          <a:rPr lang="en-US" altLang="ja-JP" sz="2400" i="1">
                            <a:solidFill>
                              <a:prstClr val="black"/>
                            </a:solidFill>
                            <a:latin typeface="Cambria Math" panose="02040503050406030204" pitchFamily="18" charset="0"/>
                          </a:rPr>
                          <m:t>𝑖𝑡</m:t>
                        </m:r>
                      </m:sub>
                    </m:sSub>
                  </m:oMath>
                </a14:m>
                <a:r>
                  <a:rPr lang="ja-JP" altLang="en-US" sz="2400" b="1" dirty="0" smtClean="0">
                    <a:solidFill>
                      <a:schemeClr val="tx1"/>
                    </a:solidFill>
                  </a:rPr>
                  <a:t>   ：</a:t>
                </a:r>
                <a:r>
                  <a:rPr lang="en-US" altLang="ja-JP" sz="2400" b="1" dirty="0" smtClean="0">
                    <a:solidFill>
                      <a:schemeClr val="tx1"/>
                    </a:solidFill>
                  </a:rPr>
                  <a:t>t</a:t>
                </a:r>
                <a:r>
                  <a:rPr lang="ja-JP" altLang="en-US" sz="2400" b="1" dirty="0" smtClean="0">
                    <a:solidFill>
                      <a:schemeClr val="tx1"/>
                    </a:solidFill>
                  </a:rPr>
                  <a:t>期に</a:t>
                </a:r>
                <a:r>
                  <a:rPr lang="ja-JP" altLang="en-US" sz="2400" b="1" dirty="0">
                    <a:solidFill>
                      <a:schemeClr val="tx1"/>
                    </a:solidFill>
                  </a:rPr>
                  <a:t>おけるキャピタル・</a:t>
                </a:r>
                <a:r>
                  <a:rPr lang="ja-JP" altLang="en-US" sz="2400" b="1" dirty="0" smtClean="0">
                    <a:solidFill>
                      <a:schemeClr val="tx1"/>
                    </a:solidFill>
                  </a:rPr>
                  <a:t>オープンネス</a:t>
                </a:r>
                <a:endParaRPr lang="en-US" altLang="ja-JP" sz="2400" b="1" dirty="0">
                  <a:solidFill>
                    <a:schemeClr val="tx1"/>
                  </a:solidFill>
                </a:endParaRPr>
              </a:p>
              <a:p>
                <a14:m>
                  <m:oMath xmlns:m="http://schemas.openxmlformats.org/officeDocument/2006/math">
                    <m:sSub>
                      <m:sSubPr>
                        <m:ctrlPr>
                          <a:rPr lang="ja-JP" altLang="ja-JP" sz="2400" i="1">
                            <a:solidFill>
                              <a:prstClr val="black"/>
                            </a:solidFill>
                            <a:latin typeface="Cambria Math" panose="02040503050406030204" pitchFamily="18" charset="0"/>
                          </a:rPr>
                        </m:ctrlPr>
                      </m:sSubPr>
                      <m:e>
                        <m:r>
                          <a:rPr lang="en-US" altLang="ja-JP" sz="2400" i="1">
                            <a:solidFill>
                              <a:prstClr val="black"/>
                            </a:solidFill>
                            <a:latin typeface="Cambria Math" panose="02040503050406030204" pitchFamily="18" charset="0"/>
                          </a:rPr>
                          <m:t>𝑙𝑛𝑇𝑂</m:t>
                        </m:r>
                      </m:e>
                      <m:sub>
                        <m:r>
                          <a:rPr lang="en-US" altLang="ja-JP" sz="2400" i="1">
                            <a:solidFill>
                              <a:prstClr val="black"/>
                            </a:solidFill>
                            <a:latin typeface="Cambria Math" panose="02040503050406030204" pitchFamily="18" charset="0"/>
                          </a:rPr>
                          <m:t>𝑖𝑡</m:t>
                        </m:r>
                      </m:sub>
                    </m:sSub>
                  </m:oMath>
                </a14:m>
                <a:r>
                  <a:rPr lang="ja-JP" altLang="en-US" sz="2400" b="1" dirty="0" smtClean="0">
                    <a:solidFill>
                      <a:schemeClr val="tx1"/>
                    </a:solidFill>
                  </a:rPr>
                  <a:t>   ：</a:t>
                </a:r>
                <a:r>
                  <a:rPr lang="en-US" altLang="ja-JP" sz="2400" b="1" dirty="0">
                    <a:solidFill>
                      <a:schemeClr val="tx1"/>
                    </a:solidFill>
                  </a:rPr>
                  <a:t>t</a:t>
                </a:r>
                <a:r>
                  <a:rPr lang="ja-JP" altLang="en-US" sz="2400" b="1" dirty="0">
                    <a:solidFill>
                      <a:schemeClr val="tx1"/>
                    </a:solidFill>
                  </a:rPr>
                  <a:t>期におけるトレード・</a:t>
                </a:r>
                <a:r>
                  <a:rPr lang="ja-JP" altLang="en-US" sz="2400" b="1" dirty="0" smtClean="0">
                    <a:solidFill>
                      <a:schemeClr val="tx1"/>
                    </a:solidFill>
                  </a:rPr>
                  <a:t>オープンネス</a:t>
                </a:r>
                <a:endParaRPr lang="en-US" altLang="ja-JP" sz="2400" b="1" dirty="0" smtClean="0">
                  <a:solidFill>
                    <a:schemeClr val="tx1"/>
                  </a:solidFill>
                </a:endParaRPr>
              </a:p>
              <a:p>
                <a14:m>
                  <m:oMath xmlns:m="http://schemas.openxmlformats.org/officeDocument/2006/math">
                    <m:sSub>
                      <m:sSubPr>
                        <m:ctrlPr>
                          <a:rPr lang="en-US" altLang="ja-JP" sz="2400" i="1">
                            <a:solidFill>
                              <a:prstClr val="black"/>
                            </a:solidFill>
                            <a:latin typeface="Cambria Math" panose="02040503050406030204" pitchFamily="18" charset="0"/>
                          </a:rPr>
                        </m:ctrlPr>
                      </m:sSubPr>
                      <m:e>
                        <m:r>
                          <a:rPr lang="ja-JP" altLang="en-US" sz="2400" i="1">
                            <a:solidFill>
                              <a:prstClr val="black"/>
                            </a:solidFill>
                            <a:latin typeface="Cambria Math" panose="02040503050406030204" pitchFamily="18" charset="0"/>
                          </a:rPr>
                          <m:t>𝜀</m:t>
                        </m:r>
                      </m:e>
                      <m:sub>
                        <m:r>
                          <a:rPr lang="en-US" altLang="ja-JP" sz="2400" i="1">
                            <a:solidFill>
                              <a:prstClr val="black"/>
                            </a:solidFill>
                            <a:latin typeface="Cambria Math" panose="02040503050406030204" pitchFamily="18" charset="0"/>
                          </a:rPr>
                          <m:t>𝑖𝑡</m:t>
                        </m:r>
                      </m:sub>
                    </m:sSub>
                  </m:oMath>
                </a14:m>
                <a:r>
                  <a:rPr lang="ja-JP" altLang="en-US" sz="2400" b="1" dirty="0" smtClean="0">
                    <a:solidFill>
                      <a:schemeClr val="tx1"/>
                    </a:solidFill>
                  </a:rPr>
                  <a:t>           ：誤差項</a:t>
                </a:r>
                <a:endParaRPr lang="en-US" altLang="ja-JP" b="1" dirty="0">
                  <a:solidFill>
                    <a:schemeClr val="tx1"/>
                  </a:solidFill>
                </a:endParaRPr>
              </a:p>
            </p:txBody>
          </p:sp>
        </mc:Choice>
        <mc:Fallback>
          <p:sp>
            <p:nvSpPr>
              <p:cNvPr id="9" name="角丸四角形 8"/>
              <p:cNvSpPr>
                <a:spLocks noRot="1" noChangeAspect="1" noMove="1" noResize="1" noEditPoints="1" noAdjustHandles="1" noChangeArrowheads="1" noChangeShapeType="1" noTextEdit="1"/>
              </p:cNvSpPr>
              <p:nvPr/>
            </p:nvSpPr>
            <p:spPr>
              <a:xfrm>
                <a:off x="2565779" y="4247906"/>
                <a:ext cx="6414448" cy="2425850"/>
              </a:xfrm>
              <a:prstGeom prst="roundRect">
                <a:avLst/>
              </a:prstGeom>
              <a:blipFill rotWithShape="0">
                <a:blip r:embed="rId3"/>
                <a:stretch>
                  <a:fillRect b="-3015"/>
                </a:stretch>
              </a:blipFill>
              <a:ln>
                <a:noFill/>
              </a:ln>
            </p:spPr>
            <p:txBody>
              <a:bodyPr/>
              <a:lstStyle/>
              <a:p>
                <a:r>
                  <a:rPr lang="ja-JP" altLang="en-US">
                    <a:noFill/>
                  </a:rPr>
                  <a:t> </a:t>
                </a:r>
              </a:p>
            </p:txBody>
          </p:sp>
        </mc:Fallback>
      </mc:AlternateContent>
      <p:sp>
        <p:nvSpPr>
          <p:cNvPr id="10" name="テキスト ボックス 9"/>
          <p:cNvSpPr txBox="1"/>
          <p:nvPr/>
        </p:nvSpPr>
        <p:spPr>
          <a:xfrm>
            <a:off x="584654" y="1362639"/>
            <a:ext cx="6621364" cy="523220"/>
          </a:xfrm>
          <a:prstGeom prst="rect">
            <a:avLst/>
          </a:prstGeom>
          <a:noFill/>
        </p:spPr>
        <p:txBody>
          <a:bodyPr wrap="square" rtlCol="0">
            <a:spAutoFit/>
          </a:bodyPr>
          <a:lstStyle/>
          <a:p>
            <a:r>
              <a:rPr lang="ja-JP" altLang="en-US" sz="2800" dirty="0" smtClean="0">
                <a:latin typeface="+mn-ea"/>
              </a:rPr>
              <a:t>線形モデルを用いた重回帰分析モデル</a:t>
            </a:r>
            <a:endParaRPr lang="ja-JP" altLang="en-US" sz="3200" dirty="0">
              <a:latin typeface="+mn-ea"/>
            </a:endParaRPr>
          </a:p>
        </p:txBody>
      </p:sp>
      <p:sp>
        <p:nvSpPr>
          <p:cNvPr id="8" name="角丸四角形 7"/>
          <p:cNvSpPr/>
          <p:nvPr/>
        </p:nvSpPr>
        <p:spPr>
          <a:xfrm>
            <a:off x="311700" y="3226712"/>
            <a:ext cx="1844646" cy="78162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被</a:t>
            </a:r>
            <a:r>
              <a:rPr lang="ja-JP" altLang="en-US" sz="2400" dirty="0">
                <a:solidFill>
                  <a:schemeClr val="tx1"/>
                </a:solidFill>
              </a:rPr>
              <a:t>説明</a:t>
            </a:r>
            <a:r>
              <a:rPr lang="ja-JP" altLang="en-US" sz="2400" dirty="0" smtClean="0">
                <a:solidFill>
                  <a:schemeClr val="tx1"/>
                </a:solidFill>
              </a:rPr>
              <a:t>変数</a:t>
            </a:r>
            <a:endParaRPr lang="en-US" altLang="ja-JP" sz="2400" dirty="0" smtClean="0">
              <a:solidFill>
                <a:schemeClr val="tx1"/>
              </a:solidFill>
            </a:endParaRPr>
          </a:p>
          <a:p>
            <a:pPr algn="ctr"/>
            <a:r>
              <a:rPr lang="ja-JP" altLang="en-US" sz="2400" dirty="0" smtClean="0">
                <a:solidFill>
                  <a:schemeClr val="tx1"/>
                </a:solidFill>
              </a:rPr>
              <a:t>（</a:t>
            </a:r>
            <a:r>
              <a:rPr lang="ja-JP" altLang="en-US" sz="2400" dirty="0">
                <a:solidFill>
                  <a:schemeClr val="tx1"/>
                </a:solidFill>
              </a:rPr>
              <a:t>左辺</a:t>
            </a:r>
            <a:r>
              <a:rPr lang="ja-JP" altLang="en-US" sz="2400" dirty="0" smtClean="0">
                <a:solidFill>
                  <a:schemeClr val="tx1"/>
                </a:solidFill>
              </a:rPr>
              <a:t>）</a:t>
            </a:r>
            <a:endParaRPr kumimoji="1" lang="ja-JP" altLang="en-US" sz="2400" dirty="0"/>
          </a:p>
        </p:txBody>
      </p:sp>
      <p:sp>
        <p:nvSpPr>
          <p:cNvPr id="11" name="角丸四角形 10"/>
          <p:cNvSpPr/>
          <p:nvPr/>
        </p:nvSpPr>
        <p:spPr>
          <a:xfrm>
            <a:off x="311700" y="5070018"/>
            <a:ext cx="1844646" cy="7816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説明変数</a:t>
            </a:r>
            <a:endParaRPr lang="en-US" altLang="ja-JP" sz="2400" dirty="0" smtClean="0">
              <a:solidFill>
                <a:schemeClr val="tx1"/>
              </a:solidFill>
            </a:endParaRPr>
          </a:p>
          <a:p>
            <a:pPr algn="ctr"/>
            <a:r>
              <a:rPr lang="ja-JP" altLang="en-US" sz="2400" dirty="0" smtClean="0">
                <a:solidFill>
                  <a:schemeClr val="tx1"/>
                </a:solidFill>
              </a:rPr>
              <a:t>（右辺）</a:t>
            </a:r>
            <a:endParaRPr kumimoji="1" lang="ja-JP" altLang="en-US" sz="2400" dirty="0"/>
          </a:p>
        </p:txBody>
      </p:sp>
      <p:sp>
        <p:nvSpPr>
          <p:cNvPr id="12" name="爆発 1 11"/>
          <p:cNvSpPr/>
          <p:nvPr/>
        </p:nvSpPr>
        <p:spPr>
          <a:xfrm rot="759654">
            <a:off x="5303524" y="3566612"/>
            <a:ext cx="3336878" cy="212124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ラグ付き</a:t>
            </a:r>
            <a:endParaRPr kumimoji="1" lang="ja-JP" altLang="en-US" sz="3200" dirty="0">
              <a:solidFill>
                <a:schemeClr val="bg1"/>
              </a:solidFill>
            </a:endParaRPr>
          </a:p>
        </p:txBody>
      </p:sp>
    </p:spTree>
    <p:extLst>
      <p:ext uri="{BB962C8B-B14F-4D97-AF65-F5344CB8AC3E}">
        <p14:creationId xmlns:p14="http://schemas.microsoft.com/office/powerpoint/2010/main" val="1598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331964"/>
            <a:ext cx="8520599" cy="763500"/>
          </a:xfrm>
        </p:spPr>
        <p:txBody>
          <a:bodyPr>
            <a:normAutofit/>
          </a:bodyPr>
          <a:lstStyle/>
          <a:p>
            <a:r>
              <a:rPr lang="ja-JP" altLang="en-US" sz="3600" dirty="0" smtClean="0">
                <a:latin typeface="ＭＳ ゴシック" panose="020B0609070205080204" pitchFamily="49" charset="-128"/>
                <a:ea typeface="ＭＳ ゴシック" panose="020B0609070205080204" pitchFamily="49" charset="-128"/>
              </a:rPr>
              <a:t>分析モデル</a:t>
            </a:r>
            <a:r>
              <a:rPr kumimoji="1" lang="ja-JP" altLang="en-US" sz="3600" dirty="0" smtClean="0">
                <a:latin typeface="ＭＳ ゴシック" panose="020B0609070205080204" pitchFamily="49" charset="-128"/>
                <a:ea typeface="ＭＳ ゴシック" panose="020B0609070205080204" pitchFamily="49" charset="-128"/>
              </a:rPr>
              <a:t>②</a:t>
            </a:r>
            <a:endParaRPr kumimoji="1" lang="ja-JP" altLang="en-US" sz="3600" dirty="0">
              <a:latin typeface="ＭＳ ゴシック" panose="020B0609070205080204" pitchFamily="49" charset="-128"/>
              <a:ea typeface="ＭＳ ゴシック" panose="020B0609070205080204" pitchFamily="49" charset="-128"/>
            </a:endParaRPr>
          </a:p>
        </p:txBody>
      </p:sp>
      <mc:AlternateContent xmlns:mc="http://schemas.openxmlformats.org/markup-compatibility/2006">
        <mc:Choice xmlns:a14="http://schemas.microsoft.com/office/drawing/2010/main" Requires="a14">
          <p:sp>
            <p:nvSpPr>
              <p:cNvPr id="8" name="角丸四角形 7"/>
              <p:cNvSpPr/>
              <p:nvPr/>
            </p:nvSpPr>
            <p:spPr>
              <a:xfrm>
                <a:off x="588579" y="1190129"/>
                <a:ext cx="8077749" cy="1935208"/>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90000"/>
                  </a:lnSpc>
                </a:pPr>
                <a:r>
                  <a:rPr lang="en-US" altLang="ja-JP" sz="2800" dirty="0" smtClean="0"/>
                  <a:t/>
                </a:r>
                <a:br>
                  <a:rPr lang="en-US" altLang="ja-JP" sz="2800" dirty="0" smtClean="0"/>
                </a:br>
                <a14:m>
                  <m:oMathPara xmlns:m="http://schemas.openxmlformats.org/officeDocument/2006/math">
                    <m:oMathParaPr>
                      <m:jc m:val="centerGroup"/>
                    </m:oMathParaPr>
                    <m:oMath xmlns:m="http://schemas.openxmlformats.org/officeDocument/2006/math">
                      <m:sSub>
                        <m:sSubPr>
                          <m:ctrlPr>
                            <a:rPr lang="ja-JP" altLang="ja-JP" sz="2000" i="1" smtClean="0">
                              <a:solidFill>
                                <a:prstClr val="black"/>
                              </a:solidFill>
                              <a:latin typeface="Cambria Math" panose="02040503050406030204" pitchFamily="18" charset="0"/>
                            </a:rPr>
                          </m:ctrlPr>
                        </m:sSubPr>
                        <m:e>
                          <m:r>
                            <a:rPr lang="en-US" altLang="ja-JP" sz="2000" i="1" smtClean="0">
                              <a:solidFill>
                                <a:srgbClr val="FF0000"/>
                              </a:solidFill>
                              <a:latin typeface="Cambria Math" panose="02040503050406030204" pitchFamily="18" charset="0"/>
                            </a:rPr>
                            <m:t>𝑙𝑛</m:t>
                          </m:r>
                          <m:r>
                            <a:rPr lang="en-US" altLang="ja-JP" sz="2000" i="1">
                              <a:solidFill>
                                <a:prstClr val="black"/>
                              </a:solidFill>
                              <a:latin typeface="Cambria Math" panose="02040503050406030204" pitchFamily="18" charset="0"/>
                            </a:rPr>
                            <m:t>𝐹𝐷𝐼</m:t>
                          </m:r>
                        </m:e>
                        <m:sub>
                          <m:r>
                            <a:rPr lang="en-US" altLang="ja-JP" sz="2000" b="0" i="1" smtClean="0">
                              <a:solidFill>
                                <a:prstClr val="black"/>
                              </a:solidFill>
                              <a:latin typeface="Cambria Math" panose="02040503050406030204" pitchFamily="18" charset="0"/>
                            </a:rPr>
                            <m:t>𝑖</m:t>
                          </m:r>
                          <m:r>
                            <a:rPr lang="en-US" altLang="ja-JP" sz="2000" i="1">
                              <a:solidFill>
                                <a:prstClr val="black"/>
                              </a:solidFill>
                              <a:latin typeface="Cambria Math" panose="02040503050406030204" pitchFamily="18" charset="0"/>
                            </a:rPr>
                            <m:t>𝑡</m:t>
                          </m:r>
                          <m:r>
                            <a:rPr lang="en-US" altLang="ja-JP" sz="2000" i="1">
                              <a:solidFill>
                                <a:prstClr val="black"/>
                              </a:solidFill>
                              <a:latin typeface="Cambria Math" panose="02040503050406030204" pitchFamily="18" charset="0"/>
                            </a:rPr>
                            <m:t>+1</m:t>
                          </m:r>
                        </m:sub>
                      </m:sSub>
                      <m:r>
                        <a:rPr lang="en-US" altLang="ja-JP" sz="2000" b="0" i="0" smtClean="0">
                          <a:solidFill>
                            <a:prstClr val="black"/>
                          </a:solidFill>
                          <a:latin typeface="Cambria Math" panose="02040503050406030204" pitchFamily="18" charset="0"/>
                        </a:rPr>
                        <m:t>=</m:t>
                      </m:r>
                      <m:r>
                        <m:rPr>
                          <m:sty m:val="p"/>
                        </m:rPr>
                        <a:rPr lang="en-US" altLang="ja-JP" sz="2000">
                          <a:solidFill>
                            <a:prstClr val="black"/>
                          </a:solidFill>
                          <a:latin typeface="Cambria Math" panose="02040503050406030204" pitchFamily="18" charset="0"/>
                        </a:rPr>
                        <m:t>α</m:t>
                      </m:r>
                      <m:r>
                        <a:rPr lang="en-US" altLang="ja-JP" sz="2000">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1</m:t>
                          </m:r>
                        </m:sub>
                      </m:sSub>
                      <m:sSub>
                        <m:sSubPr>
                          <m:ctrlPr>
                            <a:rPr lang="ja-JP" altLang="ja-JP" sz="2000" i="1">
                              <a:solidFill>
                                <a:prstClr val="black"/>
                              </a:solidFill>
                              <a:latin typeface="Cambria Math" panose="02040503050406030204" pitchFamily="18" charset="0"/>
                            </a:rPr>
                          </m:ctrlPr>
                        </m:sSubPr>
                        <m:e>
                          <m:r>
                            <a:rPr lang="en-US" altLang="ja-JP" sz="2000" i="1" smtClean="0">
                              <a:solidFill>
                                <a:srgbClr val="FF0000"/>
                              </a:solidFill>
                              <a:latin typeface="Cambria Math" panose="02040503050406030204" pitchFamily="18" charset="0"/>
                            </a:rPr>
                            <m:t>𝑙𝑛</m:t>
                          </m:r>
                          <m:r>
                            <a:rPr lang="en-US" altLang="ja-JP" sz="2000" i="1">
                              <a:solidFill>
                                <a:prstClr val="black"/>
                              </a:solidFill>
                              <a:latin typeface="Cambria Math" panose="02040503050406030204" pitchFamily="18" charset="0"/>
                            </a:rPr>
                            <m:t>𝐵𝐼𝑇</m:t>
                          </m:r>
                        </m:e>
                        <m:sub>
                          <m:r>
                            <a:rPr lang="en-US" altLang="ja-JP" sz="2000" i="1">
                              <a:solidFill>
                                <a:prstClr val="black"/>
                              </a:solidFill>
                              <a:latin typeface="Cambria Math" panose="02040503050406030204" pitchFamily="18" charset="0"/>
                            </a:rPr>
                            <m:t>𝑖𝑡</m:t>
                          </m:r>
                        </m:sub>
                      </m:sSub>
                      <m:r>
                        <a:rPr lang="en-US" altLang="ja-JP" sz="2000" i="1">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2</m:t>
                          </m:r>
                        </m:sub>
                      </m:sSub>
                      <m:sSub>
                        <m:sSubPr>
                          <m:ctrlPr>
                            <a:rPr lang="ja-JP" altLang="ja-JP" sz="2000" i="1">
                              <a:solidFill>
                                <a:prstClr val="black"/>
                              </a:solidFill>
                              <a:latin typeface="Cambria Math" panose="02040503050406030204" pitchFamily="18" charset="0"/>
                            </a:rPr>
                          </m:ctrlPr>
                        </m:sSubPr>
                        <m:e>
                          <m:r>
                            <a:rPr lang="en-US" altLang="ja-JP" sz="2000" i="1" smtClean="0">
                              <a:solidFill>
                                <a:srgbClr val="FF0000"/>
                              </a:solidFill>
                              <a:latin typeface="Cambria Math" panose="02040503050406030204" pitchFamily="18" charset="0"/>
                            </a:rPr>
                            <m:t>𝑙𝑛</m:t>
                          </m:r>
                          <m:r>
                            <a:rPr lang="en-US" altLang="ja-JP" sz="2000" i="1">
                              <a:solidFill>
                                <a:prstClr val="black"/>
                              </a:solidFill>
                              <a:latin typeface="Cambria Math" panose="02040503050406030204" pitchFamily="18" charset="0"/>
                            </a:rPr>
                            <m:t>𝐺𝐷𝑃</m:t>
                          </m:r>
                        </m:e>
                        <m:sub>
                          <m:r>
                            <a:rPr lang="en-US" altLang="ja-JP" sz="2000" b="0" i="1" smtClean="0">
                              <a:solidFill>
                                <a:prstClr val="black"/>
                              </a:solidFill>
                              <a:latin typeface="Cambria Math" panose="02040503050406030204" pitchFamily="18" charset="0"/>
                            </a:rPr>
                            <m:t>𝑖</m:t>
                          </m:r>
                          <m:r>
                            <a:rPr lang="en-US" altLang="ja-JP" sz="2000" i="1">
                              <a:solidFill>
                                <a:prstClr val="black"/>
                              </a:solidFill>
                              <a:latin typeface="Cambria Math" panose="02040503050406030204" pitchFamily="18" charset="0"/>
                            </a:rPr>
                            <m:t>𝑡</m:t>
                          </m:r>
                        </m:sub>
                      </m:sSub>
                      <m:r>
                        <a:rPr lang="en-US" altLang="ja-JP" sz="2000" i="1">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3</m:t>
                          </m:r>
                        </m:sub>
                      </m:sSub>
                      <m:sSub>
                        <m:sSubPr>
                          <m:ctrlPr>
                            <a:rPr lang="ja-JP" altLang="ja-JP" sz="2000" i="1">
                              <a:solidFill>
                                <a:prstClr val="black"/>
                              </a:solidFill>
                              <a:latin typeface="Cambria Math" panose="02040503050406030204" pitchFamily="18" charset="0"/>
                            </a:rPr>
                          </m:ctrlPr>
                        </m:sSubPr>
                        <m:e>
                          <m:r>
                            <a:rPr lang="en-US" altLang="ja-JP" sz="2000" i="1" smtClean="0">
                              <a:solidFill>
                                <a:srgbClr val="FF0000"/>
                              </a:solidFill>
                              <a:latin typeface="Cambria Math" panose="02040503050406030204" pitchFamily="18" charset="0"/>
                            </a:rPr>
                            <m:t>𝑙𝑛</m:t>
                          </m:r>
                          <m:r>
                            <a:rPr lang="en-US" altLang="ja-JP" sz="2000" i="1">
                              <a:solidFill>
                                <a:prstClr val="black"/>
                              </a:solidFill>
                              <a:latin typeface="Cambria Math" panose="02040503050406030204" pitchFamily="18" charset="0"/>
                            </a:rPr>
                            <m:t>𝐶𝑂</m:t>
                          </m:r>
                        </m:e>
                        <m:sub>
                          <m:r>
                            <a:rPr lang="en-US" altLang="ja-JP" sz="2000" b="0" i="1" smtClean="0">
                              <a:solidFill>
                                <a:prstClr val="black"/>
                              </a:solidFill>
                              <a:latin typeface="Cambria Math" panose="02040503050406030204" pitchFamily="18" charset="0"/>
                            </a:rPr>
                            <m:t>𝑖</m:t>
                          </m:r>
                          <m:r>
                            <a:rPr lang="en-US" altLang="ja-JP" sz="2000" i="1">
                              <a:solidFill>
                                <a:prstClr val="black"/>
                              </a:solidFill>
                              <a:latin typeface="Cambria Math" panose="02040503050406030204" pitchFamily="18" charset="0"/>
                            </a:rPr>
                            <m:t>𝑡</m:t>
                          </m:r>
                        </m:sub>
                      </m:sSub>
                      <m:r>
                        <a:rPr lang="en-US" altLang="ja-JP" sz="2000" i="1" smtClean="0">
                          <a:solidFill>
                            <a:prstClr val="black"/>
                          </a:solidFill>
                          <a:latin typeface="Cambria Math" panose="02040503050406030204" pitchFamily="18" charset="0"/>
                        </a:rPr>
                        <m:t>+</m:t>
                      </m:r>
                      <m:sSub>
                        <m:sSubPr>
                          <m:ctrlPr>
                            <a:rPr lang="ja-JP" altLang="ja-JP" sz="2000" i="1">
                              <a:solidFill>
                                <a:prstClr val="black"/>
                              </a:solidFill>
                              <a:latin typeface="Cambria Math" panose="02040503050406030204" pitchFamily="18" charset="0"/>
                            </a:rPr>
                          </m:ctrlPr>
                        </m:sSubPr>
                        <m:e>
                          <m:r>
                            <a:rPr lang="en-US" altLang="ja-JP" sz="2000" i="1">
                              <a:solidFill>
                                <a:prstClr val="black"/>
                              </a:solidFill>
                              <a:latin typeface="Cambria Math" panose="02040503050406030204" pitchFamily="18" charset="0"/>
                            </a:rPr>
                            <m:t>𝛽</m:t>
                          </m:r>
                        </m:e>
                        <m:sub>
                          <m:r>
                            <a:rPr lang="en-US" altLang="ja-JP" sz="2000" i="1">
                              <a:solidFill>
                                <a:prstClr val="black"/>
                              </a:solidFill>
                              <a:latin typeface="Cambria Math" panose="02040503050406030204" pitchFamily="18" charset="0"/>
                            </a:rPr>
                            <m:t>4</m:t>
                          </m:r>
                        </m:sub>
                      </m:sSub>
                      <m:sSub>
                        <m:sSubPr>
                          <m:ctrlPr>
                            <a:rPr lang="ja-JP" altLang="ja-JP" sz="2000" i="1">
                              <a:solidFill>
                                <a:prstClr val="black"/>
                              </a:solidFill>
                              <a:latin typeface="Cambria Math" panose="02040503050406030204" pitchFamily="18" charset="0"/>
                            </a:rPr>
                          </m:ctrlPr>
                        </m:sSubPr>
                        <m:e>
                          <m:r>
                            <a:rPr lang="en-US" altLang="ja-JP" sz="2000" i="1" smtClean="0">
                              <a:solidFill>
                                <a:srgbClr val="FF0000"/>
                              </a:solidFill>
                              <a:latin typeface="Cambria Math" panose="02040503050406030204" pitchFamily="18" charset="0"/>
                            </a:rPr>
                            <m:t>𝑙𝑛</m:t>
                          </m:r>
                          <m:r>
                            <a:rPr lang="en-US" altLang="ja-JP" sz="2000" i="1">
                              <a:solidFill>
                                <a:prstClr val="black"/>
                              </a:solidFill>
                              <a:latin typeface="Cambria Math" panose="02040503050406030204" pitchFamily="18" charset="0"/>
                            </a:rPr>
                            <m:t>𝑇𝑂</m:t>
                          </m:r>
                        </m:e>
                        <m:sub>
                          <m:r>
                            <a:rPr lang="en-US" altLang="ja-JP" sz="2000" i="1">
                              <a:solidFill>
                                <a:prstClr val="black"/>
                              </a:solidFill>
                              <a:latin typeface="Cambria Math" panose="02040503050406030204" pitchFamily="18" charset="0"/>
                            </a:rPr>
                            <m:t>𝑖𝑡</m:t>
                          </m:r>
                        </m:sub>
                      </m:sSub>
                      <m:r>
                        <a:rPr lang="en-US" altLang="ja-JP" sz="2000" i="1">
                          <a:solidFill>
                            <a:prstClr val="black"/>
                          </a:solidFill>
                          <a:latin typeface="Cambria Math" panose="02040503050406030204" pitchFamily="18" charset="0"/>
                        </a:rPr>
                        <m:t>+</m:t>
                      </m:r>
                      <m:sSub>
                        <m:sSubPr>
                          <m:ctrlPr>
                            <a:rPr lang="en-US" altLang="ja-JP" sz="2000" i="1">
                              <a:solidFill>
                                <a:prstClr val="black"/>
                              </a:solidFill>
                              <a:latin typeface="Cambria Math" panose="02040503050406030204" pitchFamily="18" charset="0"/>
                            </a:rPr>
                          </m:ctrlPr>
                        </m:sSubPr>
                        <m:e>
                          <m:r>
                            <a:rPr lang="ja-JP" altLang="en-US" sz="2000" i="1">
                              <a:solidFill>
                                <a:prstClr val="black"/>
                              </a:solidFill>
                              <a:latin typeface="Cambria Math" panose="02040503050406030204" pitchFamily="18" charset="0"/>
                            </a:rPr>
                            <m:t>𝜀</m:t>
                          </m:r>
                        </m:e>
                        <m:sub>
                          <m:r>
                            <a:rPr lang="en-US" altLang="ja-JP" sz="2000" i="1">
                              <a:solidFill>
                                <a:prstClr val="black"/>
                              </a:solidFill>
                              <a:latin typeface="Cambria Math" panose="02040503050406030204" pitchFamily="18" charset="0"/>
                            </a:rPr>
                            <m:t>𝑖𝑡</m:t>
                          </m:r>
                        </m:sub>
                      </m:sSub>
                    </m:oMath>
                  </m:oMathPara>
                </a14:m>
                <a:endParaRPr lang="ja-JP" altLang="en-US" sz="2000" dirty="0">
                  <a:solidFill>
                    <a:prstClr val="black"/>
                  </a:solidFill>
                  <a:latin typeface="ＭＳ 明朝" panose="02020609040205080304" pitchFamily="17" charset="-128"/>
                  <a:ea typeface="ＭＳ 明朝" panose="02020609040205080304" pitchFamily="17" charset="-128"/>
                </a:endParaRPr>
              </a:p>
              <a:p>
                <a:pPr algn="ctr"/>
                <a:endParaRPr kumimoji="1" lang="ja-JP" altLang="en-US" dirty="0"/>
              </a:p>
            </p:txBody>
          </p:sp>
        </mc:Choice>
        <mc:Fallback>
          <p:sp>
            <p:nvSpPr>
              <p:cNvPr id="8" name="角丸四角形 7"/>
              <p:cNvSpPr>
                <a:spLocks noRot="1" noChangeAspect="1" noMove="1" noResize="1" noEditPoints="1" noAdjustHandles="1" noChangeArrowheads="1" noChangeShapeType="1" noTextEdit="1"/>
              </p:cNvSpPr>
              <p:nvPr/>
            </p:nvSpPr>
            <p:spPr>
              <a:xfrm>
                <a:off x="588579" y="1190129"/>
                <a:ext cx="8077749" cy="1935208"/>
              </a:xfrm>
              <a:prstGeom prst="roundRect">
                <a:avLst/>
              </a:prstGeom>
              <a:blipFill rotWithShape="0">
                <a:blip r:embed="rId2"/>
                <a:stretch>
                  <a:fillRect/>
                </a:stretch>
              </a:blipFill>
              <a:ln>
                <a:solidFill>
                  <a:schemeClr val="accent6">
                    <a:lumMod val="5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角丸四角形 3"/>
              <p:cNvSpPr/>
              <p:nvPr/>
            </p:nvSpPr>
            <p:spPr>
              <a:xfrm>
                <a:off x="1044915" y="2157733"/>
                <a:ext cx="7165074" cy="6576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ja-JP" altLang="en-US" sz="2400" i="1">
                          <a:solidFill>
                            <a:schemeClr val="tx1"/>
                          </a:solidFill>
                          <a:latin typeface="Cambria Math" panose="02040503050406030204" pitchFamily="18" charset="0"/>
                        </a:rPr>
                        <m:t>対数を用いることで各指標の成長率を表している。</m:t>
                      </m:r>
                    </m:oMath>
                  </m:oMathPara>
                </a14:m>
                <a:endParaRPr lang="en-US" altLang="ja-JP" sz="2400" dirty="0">
                  <a:solidFill>
                    <a:schemeClr val="tx1"/>
                  </a:solidFill>
                  <a:latin typeface="Cambria Math" panose="02040503050406030204" pitchFamily="18" charset="0"/>
                </a:endParaRPr>
              </a:p>
            </p:txBody>
          </p:sp>
        </mc:Choice>
        <mc:Fallback xmlns="">
          <p:sp>
            <p:nvSpPr>
              <p:cNvPr id="4" name="角丸四角形 3"/>
              <p:cNvSpPr>
                <a:spLocks noRot="1" noChangeAspect="1" noMove="1" noResize="1" noEditPoints="1" noAdjustHandles="1" noChangeArrowheads="1" noChangeShapeType="1" noTextEdit="1"/>
              </p:cNvSpPr>
              <p:nvPr/>
            </p:nvSpPr>
            <p:spPr>
              <a:xfrm>
                <a:off x="1044915" y="2157733"/>
                <a:ext cx="7165074" cy="657619"/>
              </a:xfrm>
              <a:prstGeom prst="roundRect">
                <a:avLst/>
              </a:prstGeom>
              <a:blipFill rotWithShape="0">
                <a:blip r:embed="rId3"/>
                <a:stretch>
                  <a:fillRect/>
                </a:stretch>
              </a:blipFill>
              <a:ln>
                <a:noFill/>
              </a:ln>
            </p:spPr>
            <p:txBody>
              <a:bodyPr/>
              <a:lstStyle/>
              <a:p>
                <a:r>
                  <a:rPr lang="ja-JP" altLang="en-US">
                    <a:noFill/>
                  </a:rPr>
                  <a:t> </a:t>
                </a:r>
              </a:p>
            </p:txBody>
          </p:sp>
        </mc:Fallback>
      </mc:AlternateContent>
      <p:sp>
        <p:nvSpPr>
          <p:cNvPr id="5" name="正方形/長方形 4"/>
          <p:cNvSpPr/>
          <p:nvPr/>
        </p:nvSpPr>
        <p:spPr>
          <a:xfrm>
            <a:off x="311701" y="3276304"/>
            <a:ext cx="8437612" cy="33565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u="sng" dirty="0" smtClean="0">
                <a:solidFill>
                  <a:schemeClr val="tx1"/>
                </a:solidFill>
                <a:latin typeface="+mj-ea"/>
                <a:ea typeface="+mj-ea"/>
              </a:rPr>
              <a:t>★対数を用いることのデメリット</a:t>
            </a:r>
            <a:endParaRPr lang="en-US" altLang="ja-JP" sz="2400" u="sng" dirty="0">
              <a:solidFill>
                <a:schemeClr val="tx1"/>
              </a:solidFill>
              <a:latin typeface="+mj-ea"/>
              <a:ea typeface="+mj-ea"/>
            </a:endParaRPr>
          </a:p>
          <a:p>
            <a:r>
              <a:rPr lang="ja-JP" altLang="en-US" sz="2400" dirty="0">
                <a:solidFill>
                  <a:schemeClr val="tx1"/>
                </a:solidFill>
                <a:latin typeface="+mj-ea"/>
                <a:ea typeface="+mj-ea"/>
              </a:rPr>
              <a:t>欠損値</a:t>
            </a:r>
            <a:r>
              <a:rPr lang="ja-JP" altLang="en-US" sz="2400" dirty="0" smtClean="0">
                <a:solidFill>
                  <a:schemeClr val="tx1"/>
                </a:solidFill>
                <a:latin typeface="+mj-ea"/>
                <a:ea typeface="+mj-ea"/>
              </a:rPr>
              <a:t>や</a:t>
            </a:r>
            <a:r>
              <a:rPr lang="en-US" altLang="ja-JP" sz="2400" dirty="0" smtClean="0">
                <a:solidFill>
                  <a:schemeClr val="tx1"/>
                </a:solidFill>
                <a:latin typeface="+mj-ea"/>
                <a:ea typeface="+mj-ea"/>
              </a:rPr>
              <a:t>0</a:t>
            </a:r>
            <a:r>
              <a:rPr lang="ja-JP" altLang="en-US" sz="2400" dirty="0">
                <a:solidFill>
                  <a:schemeClr val="tx1"/>
                </a:solidFill>
                <a:latin typeface="+mj-ea"/>
                <a:ea typeface="+mj-ea"/>
              </a:rPr>
              <a:t>が多くなりがちなパネルデータ分析において、</a:t>
            </a:r>
            <a:endParaRPr lang="en-US" altLang="ja-JP" sz="2400" dirty="0">
              <a:solidFill>
                <a:schemeClr val="tx1"/>
              </a:solidFill>
              <a:latin typeface="+mj-ea"/>
              <a:ea typeface="+mj-ea"/>
            </a:endParaRPr>
          </a:p>
          <a:p>
            <a:r>
              <a:rPr lang="ja-JP" altLang="en-US" sz="2400" dirty="0" smtClean="0">
                <a:solidFill>
                  <a:schemeClr val="tx1"/>
                </a:solidFill>
                <a:latin typeface="+mj-ea"/>
                <a:ea typeface="+mj-ea"/>
              </a:rPr>
              <a:t>データ量が少なくなってしまう可能性</a:t>
            </a:r>
            <a:endParaRPr lang="en-US" altLang="ja-JP" sz="2400" dirty="0" smtClean="0">
              <a:solidFill>
                <a:schemeClr val="tx1"/>
              </a:solidFill>
              <a:latin typeface="+mj-ea"/>
              <a:ea typeface="+mj-ea"/>
            </a:endParaRPr>
          </a:p>
          <a:p>
            <a:endParaRPr lang="en-US" altLang="ja-JP" sz="2400" dirty="0">
              <a:solidFill>
                <a:schemeClr val="tx1"/>
              </a:solidFill>
              <a:latin typeface="+mj-ea"/>
              <a:ea typeface="+mj-ea"/>
            </a:endParaRPr>
          </a:p>
          <a:p>
            <a:endParaRPr lang="en-US" altLang="ja-JP" sz="2400" dirty="0">
              <a:solidFill>
                <a:schemeClr val="tx1"/>
              </a:solidFill>
              <a:latin typeface="+mj-ea"/>
              <a:ea typeface="+mj-ea"/>
            </a:endParaRPr>
          </a:p>
          <a:p>
            <a:endParaRPr lang="en-US" altLang="ja-JP" sz="2400" dirty="0" smtClean="0">
              <a:solidFill>
                <a:schemeClr val="tx1"/>
              </a:solidFill>
              <a:latin typeface="Century" panose="02040604050505020304" pitchFamily="18" charset="0"/>
              <a:ea typeface="ＭＳ ゴシック" panose="020B0609070205080204" pitchFamily="49" charset="-128"/>
            </a:endParaRPr>
          </a:p>
          <a:p>
            <a:r>
              <a:rPr lang="ja-JP" altLang="en-US" sz="2400" dirty="0" smtClean="0">
                <a:solidFill>
                  <a:schemeClr val="tx1"/>
                </a:solidFill>
                <a:latin typeface="Century" panose="02040604050505020304" pitchFamily="18" charset="0"/>
                <a:ea typeface="ＭＳ ゴシック" panose="020B0609070205080204" pitchFamily="49" charset="-128"/>
              </a:rPr>
              <a:t>本稿のデータサンプル数</a:t>
            </a:r>
            <a:r>
              <a:rPr lang="ja-JP" altLang="en-US" sz="2400" dirty="0">
                <a:solidFill>
                  <a:schemeClr val="tx1"/>
                </a:solidFill>
                <a:latin typeface="Century" panose="02040604050505020304" pitchFamily="18" charset="0"/>
                <a:ea typeface="ＭＳ ゴシック" panose="020B0609070205080204" pitchFamily="49" charset="-128"/>
              </a:rPr>
              <a:t>は</a:t>
            </a:r>
            <a:r>
              <a:rPr lang="ja-JP" altLang="en-US" sz="2400" dirty="0" smtClean="0">
                <a:solidFill>
                  <a:schemeClr val="tx1"/>
                </a:solidFill>
                <a:latin typeface="Century" panose="02040604050505020304" pitchFamily="18" charset="0"/>
                <a:ea typeface="ＭＳ ゴシック" panose="020B0609070205080204" pitchFamily="49" charset="-128"/>
              </a:rPr>
              <a:t>、</a:t>
            </a:r>
            <a:r>
              <a:rPr lang="en-US" altLang="ja-JP" sz="2400" dirty="0" smtClean="0">
                <a:solidFill>
                  <a:schemeClr val="tx1"/>
                </a:solidFill>
                <a:latin typeface="Century" panose="02040604050505020304" pitchFamily="18" charset="0"/>
                <a:ea typeface="ＭＳ ゴシック" panose="020B0609070205080204" pitchFamily="49" charset="-128"/>
              </a:rPr>
              <a:t>1700</a:t>
            </a:r>
            <a:r>
              <a:rPr lang="ja-JP" altLang="en-US" sz="2400" dirty="0">
                <a:solidFill>
                  <a:schemeClr val="tx1"/>
                </a:solidFill>
                <a:latin typeface="Century" panose="02040604050505020304" pitchFamily="18" charset="0"/>
                <a:ea typeface="ＭＳ ゴシック" panose="020B0609070205080204" pitchFamily="49" charset="-128"/>
              </a:rPr>
              <a:t>以上</a:t>
            </a:r>
            <a:r>
              <a:rPr lang="ja-JP" altLang="en-US" sz="2400" dirty="0" smtClean="0">
                <a:solidFill>
                  <a:schemeClr val="tx1"/>
                </a:solidFill>
                <a:latin typeface="Century" panose="02040604050505020304" pitchFamily="18" charset="0"/>
                <a:ea typeface="ＭＳ ゴシック" panose="020B0609070205080204" pitchFamily="49" charset="-128"/>
              </a:rPr>
              <a:t>存在</a:t>
            </a:r>
            <a:r>
              <a:rPr lang="en-US" altLang="ja-JP" sz="2400" dirty="0" smtClean="0">
                <a:solidFill>
                  <a:schemeClr val="tx1"/>
                </a:solidFill>
                <a:latin typeface="Century" panose="02040604050505020304" pitchFamily="18" charset="0"/>
                <a:ea typeface="ＭＳ ゴシック" panose="020B0609070205080204" pitchFamily="49" charset="-128"/>
              </a:rPr>
              <a:t>(</a:t>
            </a:r>
            <a:r>
              <a:rPr lang="ja-JP" altLang="en-US" sz="2400" dirty="0" smtClean="0">
                <a:solidFill>
                  <a:schemeClr val="tx1"/>
                </a:solidFill>
                <a:latin typeface="Century" panose="02040604050505020304" pitchFamily="18" charset="0"/>
                <a:ea typeface="ＭＳ ゴシック" panose="020B0609070205080204" pitchFamily="49" charset="-128"/>
              </a:rPr>
              <a:t>欠損値除く</a:t>
            </a:r>
            <a:r>
              <a:rPr lang="en-US" altLang="ja-JP" sz="2400" dirty="0" smtClean="0">
                <a:solidFill>
                  <a:schemeClr val="tx1"/>
                </a:solidFill>
                <a:latin typeface="Century" panose="02040604050505020304" pitchFamily="18" charset="0"/>
                <a:ea typeface="ＭＳ ゴシック" panose="020B0609070205080204" pitchFamily="49" charset="-128"/>
              </a:rPr>
              <a:t>)</a:t>
            </a:r>
          </a:p>
          <a:p>
            <a:r>
              <a:rPr lang="ja-JP" altLang="en-US" sz="2400" dirty="0" smtClean="0">
                <a:solidFill>
                  <a:schemeClr val="tx1"/>
                </a:solidFill>
                <a:latin typeface="Century" panose="02040604050505020304" pitchFamily="18" charset="0"/>
                <a:ea typeface="ＭＳ ゴシック" panose="020B0609070205080204" pitchFamily="49" charset="-128"/>
              </a:rPr>
              <a:t>それ</a:t>
            </a:r>
            <a:r>
              <a:rPr lang="ja-JP" altLang="en-US" sz="2400" dirty="0">
                <a:solidFill>
                  <a:schemeClr val="tx1"/>
                </a:solidFill>
                <a:latin typeface="Century" panose="02040604050505020304" pitchFamily="18" charset="0"/>
                <a:ea typeface="ＭＳ ゴシック" panose="020B0609070205080204" pitchFamily="49" charset="-128"/>
              </a:rPr>
              <a:t>ほど一般性を欠かないであろうと</a:t>
            </a:r>
            <a:r>
              <a:rPr lang="ja-JP" altLang="en-US" sz="2400" dirty="0" smtClean="0">
                <a:solidFill>
                  <a:schemeClr val="tx1"/>
                </a:solidFill>
                <a:latin typeface="Century" panose="02040604050505020304" pitchFamily="18" charset="0"/>
                <a:ea typeface="ＭＳ ゴシック" panose="020B0609070205080204" pitchFamily="49" charset="-128"/>
              </a:rPr>
              <a:t>判断</a:t>
            </a:r>
            <a:endParaRPr lang="en-US" altLang="ja-JP" sz="2400" dirty="0" smtClean="0">
              <a:solidFill>
                <a:schemeClr val="tx1"/>
              </a:solidFill>
              <a:latin typeface="Century" panose="02040604050505020304" pitchFamily="18" charset="0"/>
              <a:ea typeface="ＭＳ ゴシック" panose="020B0609070205080204" pitchFamily="49" charset="-128"/>
            </a:endParaRPr>
          </a:p>
        </p:txBody>
      </p:sp>
      <p:sp>
        <p:nvSpPr>
          <p:cNvPr id="9" name="下矢印 8"/>
          <p:cNvSpPr/>
          <p:nvPr/>
        </p:nvSpPr>
        <p:spPr>
          <a:xfrm>
            <a:off x="1255594" y="4689117"/>
            <a:ext cx="696036" cy="6141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29051" y="4723725"/>
            <a:ext cx="2060812" cy="461665"/>
          </a:xfrm>
          <a:prstGeom prst="rect">
            <a:avLst/>
          </a:prstGeom>
          <a:noFill/>
        </p:spPr>
        <p:txBody>
          <a:bodyPr wrap="square" rtlCol="0">
            <a:spAutoFit/>
          </a:bodyPr>
          <a:lstStyle/>
          <a:p>
            <a:r>
              <a:rPr lang="ja-JP" altLang="en-US" sz="2400" dirty="0" smtClean="0"/>
              <a:t>・・</a:t>
            </a:r>
            <a:r>
              <a:rPr lang="ja-JP" altLang="en-US" sz="2400" dirty="0"/>
              <a:t>・</a:t>
            </a:r>
            <a:r>
              <a:rPr kumimoji="1" lang="ja-JP" altLang="en-US" sz="2400" dirty="0" smtClean="0"/>
              <a:t>しかし</a:t>
            </a:r>
            <a:endParaRPr kumimoji="1" lang="ja-JP" altLang="en-US" sz="2400" dirty="0"/>
          </a:p>
        </p:txBody>
      </p:sp>
    </p:spTree>
    <p:extLst>
      <p:ext uri="{BB962C8B-B14F-4D97-AF65-F5344CB8AC3E}">
        <p14:creationId xmlns:p14="http://schemas.microsoft.com/office/powerpoint/2010/main" val="84784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698" y="320096"/>
            <a:ext cx="8520599" cy="763500"/>
          </a:xfrm>
        </p:spPr>
        <p:txBody>
          <a:bodyPr>
            <a:normAutofit/>
          </a:bodyPr>
          <a:lstStyle/>
          <a:p>
            <a:r>
              <a:rPr kumimoji="1" lang="ja-JP" altLang="en-US" sz="3600" dirty="0" smtClean="0">
                <a:latin typeface="ＭＳ ゴシック" panose="020B0609070205080204" pitchFamily="49" charset="-128"/>
                <a:ea typeface="ＭＳ ゴシック" panose="020B0609070205080204" pitchFamily="49" charset="-128"/>
              </a:rPr>
              <a:t>変数出所</a:t>
            </a:r>
            <a:endParaRPr kumimoji="1" lang="ja-JP" altLang="en-US" sz="3600" dirty="0">
              <a:latin typeface="ＭＳ ゴシック" panose="020B0609070205080204" pitchFamily="49" charset="-128"/>
              <a:ea typeface="ＭＳ ゴシック" panose="020B0609070205080204" pitchFamily="49" charset="-128"/>
            </a:endParaRPr>
          </a:p>
        </p:txBody>
      </p:sp>
      <p:pic>
        <p:nvPicPr>
          <p:cNvPr id="3076" name="Picture 4" descr="https://lh3.googleusercontent.com/T8DC7RYrv4WJNyQP8L8zUSsvx9gPGghMW0LCT3CEYAynUCgbfKMqViwMb8mXgxkF6e1af5Euf8-JvYeuV3Erpr9riyGTr6e_Xn0KAtCDiqmWnB4qU78ah-t4fD98bluAJuxbP9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7" y="1955169"/>
            <a:ext cx="8520599" cy="278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7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358852"/>
            <a:ext cx="8520599" cy="763500"/>
          </a:xfrm>
        </p:spPr>
        <p:txBody>
          <a:bodyPr>
            <a:normAutofit/>
          </a:bodyPr>
          <a:lstStyle/>
          <a:p>
            <a:r>
              <a:rPr kumimoji="1" lang="ja-JP" altLang="en-US" sz="3600" dirty="0">
                <a:latin typeface="ＭＳ ゴシック" panose="020B0609070205080204" pitchFamily="49" charset="-128"/>
                <a:ea typeface="ＭＳ ゴシック" panose="020B0609070205080204" pitchFamily="49" charset="-128"/>
              </a:rPr>
              <a:t>変数</a:t>
            </a:r>
            <a:r>
              <a:rPr kumimoji="1" lang="ja-JP" altLang="en-US" sz="3600" dirty="0" smtClean="0">
                <a:latin typeface="ＭＳ ゴシック" panose="020B0609070205080204" pitchFamily="49" charset="-128"/>
                <a:ea typeface="ＭＳ ゴシック" panose="020B0609070205080204" pitchFamily="49" charset="-128"/>
              </a:rPr>
              <a:t>選択①</a:t>
            </a:r>
            <a:endParaRPr kumimoji="1" lang="ja-JP" altLang="en-US" sz="3600" dirty="0"/>
          </a:p>
        </p:txBody>
      </p:sp>
      <p:sp>
        <p:nvSpPr>
          <p:cNvPr id="6" name="角丸四角形 5"/>
          <p:cNvSpPr/>
          <p:nvPr/>
        </p:nvSpPr>
        <p:spPr>
          <a:xfrm>
            <a:off x="311699" y="1000581"/>
            <a:ext cx="8520600" cy="175522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pPr>
            <a:r>
              <a:rPr lang="ja-JP" altLang="en-US" sz="2400" dirty="0">
                <a:solidFill>
                  <a:schemeClr val="tx1"/>
                </a:solidFill>
                <a:latin typeface="+mj-ea"/>
                <a:ea typeface="+mj-ea"/>
              </a:rPr>
              <a:t>★</a:t>
            </a:r>
            <a:r>
              <a:rPr lang="en-US" altLang="ja-JP" sz="2400" dirty="0" smtClean="0">
                <a:solidFill>
                  <a:schemeClr val="tx1"/>
                </a:solidFill>
                <a:latin typeface="+mj-ea"/>
                <a:ea typeface="+mj-ea"/>
              </a:rPr>
              <a:t>GDP</a:t>
            </a:r>
          </a:p>
          <a:p>
            <a:pPr>
              <a:lnSpc>
                <a:spcPct val="100000"/>
              </a:lnSpc>
            </a:pPr>
            <a:endParaRPr lang="en-US" altLang="ja-JP" sz="2400" dirty="0" smtClean="0">
              <a:solidFill>
                <a:schemeClr val="tx1"/>
              </a:solidFill>
              <a:latin typeface="+mj-ea"/>
              <a:ea typeface="+mj-ea"/>
            </a:endParaRPr>
          </a:p>
          <a:p>
            <a:pPr>
              <a:lnSpc>
                <a:spcPct val="100000"/>
              </a:lnSpc>
            </a:pPr>
            <a:r>
              <a:rPr lang="ja-JP" altLang="en-US" sz="2400" dirty="0" smtClean="0">
                <a:solidFill>
                  <a:schemeClr val="tx1"/>
                </a:solidFill>
                <a:latin typeface="+mj-ea"/>
                <a:ea typeface="+mj-ea"/>
              </a:rPr>
              <a:t>一</a:t>
            </a:r>
            <a:r>
              <a:rPr lang="ja-JP" altLang="en-US" sz="2400" dirty="0">
                <a:solidFill>
                  <a:schemeClr val="tx1"/>
                </a:solidFill>
                <a:latin typeface="+mj-ea"/>
                <a:ea typeface="+mj-ea"/>
              </a:rPr>
              <a:t>国の経済規模が海外直接投資額に与える影響</a:t>
            </a:r>
            <a:r>
              <a:rPr lang="ja-JP" altLang="en-US" sz="2400" dirty="0" smtClean="0">
                <a:solidFill>
                  <a:schemeClr val="tx1"/>
                </a:solidFill>
                <a:latin typeface="+mj-ea"/>
                <a:ea typeface="+mj-ea"/>
              </a:rPr>
              <a:t>は</a:t>
            </a:r>
            <a:endParaRPr lang="en-US" altLang="ja-JP" sz="2400" dirty="0" smtClean="0">
              <a:solidFill>
                <a:schemeClr val="tx1"/>
              </a:solidFill>
              <a:latin typeface="+mj-ea"/>
              <a:ea typeface="+mj-ea"/>
            </a:endParaRPr>
          </a:p>
          <a:p>
            <a:pPr>
              <a:lnSpc>
                <a:spcPct val="100000"/>
              </a:lnSpc>
            </a:pPr>
            <a:r>
              <a:rPr lang="ja-JP" altLang="en-US" sz="2400" dirty="0" smtClean="0">
                <a:solidFill>
                  <a:schemeClr val="tx1"/>
                </a:solidFill>
                <a:latin typeface="+mj-ea"/>
                <a:ea typeface="+mj-ea"/>
              </a:rPr>
              <a:t>一般的</a:t>
            </a:r>
            <a:r>
              <a:rPr lang="ja-JP" altLang="en-US" sz="2400" dirty="0">
                <a:solidFill>
                  <a:schemeClr val="tx1"/>
                </a:solidFill>
                <a:latin typeface="+mj-ea"/>
                <a:ea typeface="+mj-ea"/>
              </a:rPr>
              <a:t>に大きいと考えられる</a:t>
            </a:r>
            <a:r>
              <a:rPr lang="ja-JP" altLang="en-US" sz="2400" dirty="0" smtClean="0">
                <a:solidFill>
                  <a:schemeClr val="tx1"/>
                </a:solidFill>
                <a:latin typeface="+mj-ea"/>
                <a:ea typeface="+mj-ea"/>
              </a:rPr>
              <a:t>ため</a:t>
            </a:r>
            <a:endParaRPr kumimoji="1" lang="ja-JP" altLang="en-US" sz="2400" dirty="0">
              <a:latin typeface="+mj-ea"/>
              <a:ea typeface="+mj-ea"/>
            </a:endParaRPr>
          </a:p>
        </p:txBody>
      </p:sp>
      <p:sp>
        <p:nvSpPr>
          <p:cNvPr id="9" name="角丸四角形 8"/>
          <p:cNvSpPr/>
          <p:nvPr/>
        </p:nvSpPr>
        <p:spPr>
          <a:xfrm>
            <a:off x="311699" y="2924201"/>
            <a:ext cx="8520600" cy="175522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pPr>
            <a:r>
              <a:rPr lang="ja-JP" altLang="en-US" sz="2400" dirty="0" smtClean="0">
                <a:solidFill>
                  <a:schemeClr val="tx1"/>
                </a:solidFill>
                <a:latin typeface="+mj-ea"/>
                <a:ea typeface="+mj-ea"/>
              </a:rPr>
              <a:t>★</a:t>
            </a:r>
            <a:r>
              <a:rPr lang="en-US" altLang="ja-JP" sz="2400" dirty="0" smtClean="0">
                <a:solidFill>
                  <a:schemeClr val="tx1"/>
                </a:solidFill>
                <a:latin typeface="+mj-ea"/>
                <a:ea typeface="+mj-ea"/>
              </a:rPr>
              <a:t>CO(</a:t>
            </a:r>
            <a:r>
              <a:rPr lang="ja-JP" altLang="en-US" sz="2400" dirty="0" smtClean="0">
                <a:solidFill>
                  <a:schemeClr val="tx1"/>
                </a:solidFill>
                <a:latin typeface="+mj-ea"/>
                <a:ea typeface="+mj-ea"/>
              </a:rPr>
              <a:t>キャピタル</a:t>
            </a:r>
            <a:r>
              <a:rPr lang="ja-JP" altLang="en-US" sz="2400" dirty="0">
                <a:solidFill>
                  <a:schemeClr val="tx1"/>
                </a:solidFill>
                <a:latin typeface="+mj-ea"/>
                <a:ea typeface="+mj-ea"/>
              </a:rPr>
              <a:t>・</a:t>
            </a:r>
            <a:r>
              <a:rPr lang="ja-JP" altLang="en-US" sz="2400" dirty="0" smtClean="0">
                <a:solidFill>
                  <a:schemeClr val="tx1"/>
                </a:solidFill>
                <a:latin typeface="+mj-ea"/>
                <a:ea typeface="+mj-ea"/>
              </a:rPr>
              <a:t>オープンネス</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 </a:t>
            </a:r>
            <a:endParaRPr lang="en-US" altLang="ja-JP" sz="2400" dirty="0" smtClean="0">
              <a:solidFill>
                <a:schemeClr val="tx1"/>
              </a:solidFill>
              <a:latin typeface="+mj-ea"/>
              <a:ea typeface="+mj-ea"/>
            </a:endParaRPr>
          </a:p>
          <a:p>
            <a:pPr>
              <a:lnSpc>
                <a:spcPct val="100000"/>
              </a:lnSpc>
            </a:pPr>
            <a:endParaRPr lang="en-US" altLang="ja-JP" sz="2400" dirty="0" smtClean="0">
              <a:solidFill>
                <a:schemeClr val="tx1"/>
              </a:solidFill>
              <a:latin typeface="+mj-ea"/>
              <a:ea typeface="+mj-ea"/>
            </a:endParaRPr>
          </a:p>
          <a:p>
            <a:pPr>
              <a:lnSpc>
                <a:spcPct val="100000"/>
              </a:lnSpc>
            </a:pPr>
            <a:r>
              <a:rPr lang="ja-JP" altLang="en-US" sz="2400" dirty="0" smtClean="0">
                <a:solidFill>
                  <a:schemeClr val="tx1"/>
                </a:solidFill>
                <a:latin typeface="+mj-ea"/>
                <a:ea typeface="+mj-ea"/>
              </a:rPr>
              <a:t>投資</a:t>
            </a:r>
            <a:r>
              <a:rPr lang="ja-JP" altLang="en-US" sz="2400" dirty="0">
                <a:solidFill>
                  <a:schemeClr val="tx1"/>
                </a:solidFill>
                <a:latin typeface="+mj-ea"/>
                <a:ea typeface="+mj-ea"/>
              </a:rPr>
              <a:t>の</a:t>
            </a:r>
            <a:r>
              <a:rPr lang="ja-JP" altLang="en-US" sz="2400" dirty="0" smtClean="0">
                <a:solidFill>
                  <a:schemeClr val="tx1"/>
                </a:solidFill>
                <a:latin typeface="+mj-ea"/>
                <a:ea typeface="+mj-ea"/>
              </a:rPr>
              <a:t>際</a:t>
            </a:r>
            <a:r>
              <a:rPr lang="ja-JP" altLang="en-US" sz="2400" dirty="0">
                <a:solidFill>
                  <a:schemeClr val="tx1"/>
                </a:solidFill>
                <a:latin typeface="+mj-ea"/>
                <a:ea typeface="+mj-ea"/>
              </a:rPr>
              <a:t>に</a:t>
            </a:r>
            <a:r>
              <a:rPr lang="ja-JP" altLang="en-US" sz="2400" dirty="0" smtClean="0">
                <a:solidFill>
                  <a:schemeClr val="tx1"/>
                </a:solidFill>
                <a:latin typeface="+mj-ea"/>
                <a:ea typeface="+mj-ea"/>
              </a:rPr>
              <a:t>は、相互的契約</a:t>
            </a:r>
            <a:r>
              <a:rPr lang="en-US" altLang="ja-JP" sz="2400" dirty="0" smtClean="0">
                <a:solidFill>
                  <a:schemeClr val="tx1"/>
                </a:solidFill>
                <a:latin typeface="+mj-ea"/>
                <a:ea typeface="+mj-ea"/>
              </a:rPr>
              <a:t>(e.g.</a:t>
            </a:r>
            <a:r>
              <a:rPr lang="ja-JP" altLang="en-US" sz="2400" dirty="0" smtClean="0">
                <a:solidFill>
                  <a:schemeClr val="tx1"/>
                </a:solidFill>
                <a:latin typeface="+mj-ea"/>
                <a:ea typeface="+mj-ea"/>
              </a:rPr>
              <a:t>二国間投資協定</a:t>
            </a:r>
            <a:r>
              <a:rPr lang="en-US" altLang="ja-JP" sz="2400" dirty="0" smtClean="0">
                <a:solidFill>
                  <a:schemeClr val="tx1"/>
                </a:solidFill>
                <a:latin typeface="+mj-ea"/>
                <a:ea typeface="+mj-ea"/>
              </a:rPr>
              <a:t>)</a:t>
            </a:r>
            <a:r>
              <a:rPr lang="ja-JP" altLang="en-US" sz="2400" dirty="0" err="1" smtClean="0">
                <a:solidFill>
                  <a:schemeClr val="tx1"/>
                </a:solidFill>
                <a:latin typeface="+mj-ea"/>
                <a:ea typeface="+mj-ea"/>
              </a:rPr>
              <a:t>だけ</a:t>
            </a:r>
            <a:r>
              <a:rPr lang="ja-JP" altLang="en-US" sz="2400" dirty="0" err="1">
                <a:solidFill>
                  <a:schemeClr val="tx1"/>
                </a:solidFill>
                <a:latin typeface="+mj-ea"/>
                <a:ea typeface="+mj-ea"/>
              </a:rPr>
              <a:t>で</a:t>
            </a:r>
            <a:r>
              <a:rPr lang="ja-JP" altLang="en-US" sz="2400" dirty="0">
                <a:solidFill>
                  <a:schemeClr val="tx1"/>
                </a:solidFill>
                <a:latin typeface="+mj-ea"/>
                <a:ea typeface="+mj-ea"/>
              </a:rPr>
              <a:t>なく</a:t>
            </a:r>
            <a:r>
              <a:rPr lang="ja-JP" altLang="en-US" sz="2400" dirty="0" smtClean="0">
                <a:solidFill>
                  <a:schemeClr val="tx1"/>
                </a:solidFill>
                <a:latin typeface="+mj-ea"/>
                <a:ea typeface="+mj-ea"/>
              </a:rPr>
              <a:t>、</a:t>
            </a:r>
            <a:endParaRPr lang="en-US" altLang="ja-JP" sz="2400" dirty="0" smtClean="0">
              <a:solidFill>
                <a:schemeClr val="tx1"/>
              </a:solidFill>
              <a:latin typeface="+mj-ea"/>
              <a:ea typeface="+mj-ea"/>
            </a:endParaRPr>
          </a:p>
          <a:p>
            <a:pPr>
              <a:lnSpc>
                <a:spcPct val="100000"/>
              </a:lnSpc>
            </a:pPr>
            <a:r>
              <a:rPr lang="ja-JP" altLang="en-US" sz="2400" dirty="0" smtClean="0">
                <a:solidFill>
                  <a:schemeClr val="tx1"/>
                </a:solidFill>
                <a:latin typeface="+mj-ea"/>
                <a:ea typeface="+mj-ea"/>
              </a:rPr>
              <a:t>片務的</a:t>
            </a:r>
            <a:r>
              <a:rPr lang="ja-JP" altLang="en-US" sz="2400" dirty="0">
                <a:solidFill>
                  <a:schemeClr val="tx1"/>
                </a:solidFill>
                <a:latin typeface="+mj-ea"/>
                <a:ea typeface="+mj-ea"/>
              </a:rPr>
              <a:t>な</a:t>
            </a:r>
            <a:r>
              <a:rPr lang="ja-JP" altLang="en-US" sz="2400" dirty="0" smtClean="0">
                <a:solidFill>
                  <a:schemeClr val="tx1"/>
                </a:solidFill>
                <a:latin typeface="+mj-ea"/>
                <a:ea typeface="+mj-ea"/>
              </a:rPr>
              <a:t>行動（外資受入への法律整備）を</a:t>
            </a:r>
            <a:r>
              <a:rPr lang="ja-JP" altLang="en-US" sz="2400" dirty="0">
                <a:solidFill>
                  <a:schemeClr val="tx1"/>
                </a:solidFill>
                <a:latin typeface="+mj-ea"/>
                <a:ea typeface="+mj-ea"/>
              </a:rPr>
              <a:t>考慮する</a:t>
            </a:r>
            <a:r>
              <a:rPr lang="ja-JP" altLang="en-US" sz="2400" dirty="0" smtClean="0">
                <a:solidFill>
                  <a:schemeClr val="tx1"/>
                </a:solidFill>
                <a:latin typeface="+mj-ea"/>
                <a:ea typeface="+mj-ea"/>
              </a:rPr>
              <a:t>必要性</a:t>
            </a:r>
            <a:endParaRPr kumimoji="1" lang="ja-JP" altLang="en-US" sz="2400" dirty="0">
              <a:latin typeface="+mj-ea"/>
              <a:ea typeface="+mj-ea"/>
            </a:endParaRPr>
          </a:p>
        </p:txBody>
      </p:sp>
      <p:sp>
        <p:nvSpPr>
          <p:cNvPr id="10" name="角丸四角形 9"/>
          <p:cNvSpPr/>
          <p:nvPr/>
        </p:nvSpPr>
        <p:spPr>
          <a:xfrm>
            <a:off x="311699" y="4837039"/>
            <a:ext cx="8520600" cy="201017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pPr>
            <a:r>
              <a:rPr lang="ja-JP" altLang="en-US" sz="2400" dirty="0">
                <a:solidFill>
                  <a:schemeClr val="tx1"/>
                </a:solidFill>
                <a:latin typeface="+mj-ea"/>
                <a:ea typeface="+mj-ea"/>
              </a:rPr>
              <a:t>★</a:t>
            </a:r>
            <a:r>
              <a:rPr lang="en-US" altLang="ja-JP" sz="2400" dirty="0" smtClean="0">
                <a:solidFill>
                  <a:schemeClr val="tx1"/>
                </a:solidFill>
                <a:latin typeface="+mj-ea"/>
                <a:ea typeface="+mj-ea"/>
              </a:rPr>
              <a:t>TO(</a:t>
            </a:r>
            <a:r>
              <a:rPr lang="ja-JP" altLang="en-US" sz="2400" dirty="0" smtClean="0">
                <a:solidFill>
                  <a:schemeClr val="tx1"/>
                </a:solidFill>
                <a:latin typeface="+mj-ea"/>
                <a:ea typeface="+mj-ea"/>
              </a:rPr>
              <a:t>トレード</a:t>
            </a:r>
            <a:r>
              <a:rPr lang="ja-JP" altLang="en-US" sz="2400" dirty="0">
                <a:solidFill>
                  <a:schemeClr val="tx1"/>
                </a:solidFill>
                <a:latin typeface="+mj-ea"/>
                <a:ea typeface="+mj-ea"/>
              </a:rPr>
              <a:t>・</a:t>
            </a:r>
            <a:r>
              <a:rPr lang="ja-JP" altLang="en-US" sz="2400" dirty="0" smtClean="0">
                <a:solidFill>
                  <a:schemeClr val="tx1"/>
                </a:solidFill>
                <a:latin typeface="+mj-ea"/>
                <a:ea typeface="+mj-ea"/>
              </a:rPr>
              <a:t>オープンネス</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 </a:t>
            </a:r>
            <a:endParaRPr lang="en-US" altLang="ja-JP" sz="2400" dirty="0" smtClean="0">
              <a:solidFill>
                <a:schemeClr val="tx1"/>
              </a:solidFill>
              <a:latin typeface="+mj-ea"/>
              <a:ea typeface="+mj-ea"/>
            </a:endParaRPr>
          </a:p>
          <a:p>
            <a:pPr>
              <a:lnSpc>
                <a:spcPct val="100000"/>
              </a:lnSpc>
            </a:pPr>
            <a:r>
              <a:rPr lang="en-US" altLang="ja-JP" sz="2400" dirty="0">
                <a:solidFill>
                  <a:schemeClr val="tx1"/>
                </a:solidFill>
                <a:latin typeface="+mj-ea"/>
                <a:ea typeface="+mj-ea"/>
              </a:rPr>
              <a:t/>
            </a:r>
            <a:br>
              <a:rPr lang="en-US" altLang="ja-JP" sz="2400" dirty="0">
                <a:solidFill>
                  <a:schemeClr val="tx1"/>
                </a:solidFill>
                <a:latin typeface="+mj-ea"/>
                <a:ea typeface="+mj-ea"/>
              </a:rPr>
            </a:br>
            <a:r>
              <a:rPr lang="ja-JP" altLang="en-US" sz="2400" dirty="0" smtClean="0">
                <a:solidFill>
                  <a:schemeClr val="tx1"/>
                </a:solidFill>
                <a:latin typeface="+mj-ea"/>
                <a:ea typeface="+mj-ea"/>
              </a:rPr>
              <a:t>海外</a:t>
            </a:r>
            <a:r>
              <a:rPr lang="ja-JP" altLang="en-US" sz="2400" dirty="0">
                <a:solidFill>
                  <a:schemeClr val="tx1"/>
                </a:solidFill>
                <a:latin typeface="+mj-ea"/>
                <a:ea typeface="+mj-ea"/>
              </a:rPr>
              <a:t>直接投資と貿易の関係は表裏</a:t>
            </a:r>
            <a:r>
              <a:rPr lang="ja-JP" altLang="en-US" sz="2400" dirty="0" smtClean="0">
                <a:solidFill>
                  <a:schemeClr val="tx1"/>
                </a:solidFill>
                <a:latin typeface="+mj-ea"/>
                <a:ea typeface="+mj-ea"/>
              </a:rPr>
              <a:t>一体であると示唆</a:t>
            </a:r>
            <a:r>
              <a:rPr lang="ja-JP" altLang="en-US" sz="2400" dirty="0">
                <a:solidFill>
                  <a:schemeClr val="tx1"/>
                </a:solidFill>
                <a:latin typeface="+mj-ea"/>
                <a:ea typeface="+mj-ea"/>
              </a:rPr>
              <a:t>される</a:t>
            </a:r>
            <a:r>
              <a:rPr lang="ja-JP" altLang="en-US" sz="2400" dirty="0" smtClean="0">
                <a:solidFill>
                  <a:schemeClr val="tx1"/>
                </a:solidFill>
                <a:latin typeface="+mj-ea"/>
                <a:ea typeface="+mj-ea"/>
              </a:rPr>
              <a:t>。</a:t>
            </a:r>
            <a:endParaRPr lang="en-US" altLang="ja-JP" dirty="0" smtClean="0">
              <a:solidFill>
                <a:schemeClr val="tx1"/>
              </a:solidFill>
              <a:latin typeface="+mn-ea"/>
            </a:endParaRPr>
          </a:p>
          <a:p>
            <a:pPr>
              <a:lnSpc>
                <a:spcPct val="100000"/>
              </a:lnSpc>
            </a:pPr>
            <a:r>
              <a:rPr lang="en-US" altLang="ja-JP" sz="2400" dirty="0" smtClean="0">
                <a:solidFill>
                  <a:schemeClr val="tx1"/>
                </a:solidFill>
                <a:latin typeface="+mn-ea"/>
              </a:rPr>
              <a:t>【</a:t>
            </a:r>
            <a:r>
              <a:rPr lang="ja-JP" altLang="en-US" sz="2400" dirty="0" smtClean="0">
                <a:solidFill>
                  <a:schemeClr val="tx1"/>
                </a:solidFill>
                <a:latin typeface="+mn-ea"/>
              </a:rPr>
              <a:t>企業の国際化の段階</a:t>
            </a:r>
            <a:r>
              <a:rPr lang="en-US" altLang="ja-JP" sz="2400" dirty="0" smtClean="0">
                <a:solidFill>
                  <a:schemeClr val="tx1"/>
                </a:solidFill>
                <a:latin typeface="+mn-ea"/>
              </a:rPr>
              <a:t>】</a:t>
            </a:r>
          </a:p>
          <a:p>
            <a:pPr>
              <a:lnSpc>
                <a:spcPct val="100000"/>
              </a:lnSpc>
            </a:pPr>
            <a:r>
              <a:rPr lang="ja-JP" altLang="ja-JP" sz="2400" dirty="0" smtClean="0">
                <a:solidFill>
                  <a:schemeClr val="tx1"/>
                </a:solidFill>
                <a:latin typeface="+mn-ea"/>
              </a:rPr>
              <a:t>輸出入</a:t>
            </a:r>
            <a:r>
              <a:rPr lang="ja-JP" altLang="en-US" sz="2400" dirty="0">
                <a:solidFill>
                  <a:schemeClr val="tx1"/>
                </a:solidFill>
                <a:latin typeface="+mn-ea"/>
              </a:rPr>
              <a:t>→</a:t>
            </a:r>
            <a:r>
              <a:rPr lang="ja-JP" altLang="ja-JP" sz="2400" dirty="0" smtClean="0">
                <a:solidFill>
                  <a:schemeClr val="tx1"/>
                </a:solidFill>
                <a:latin typeface="+mn-ea"/>
              </a:rPr>
              <a:t>海外生産</a:t>
            </a:r>
            <a:r>
              <a:rPr lang="ja-JP" altLang="en-US" sz="2400" dirty="0">
                <a:solidFill>
                  <a:schemeClr val="tx1"/>
                </a:solidFill>
                <a:latin typeface="+mn-ea"/>
              </a:rPr>
              <a:t>→</a:t>
            </a:r>
            <a:r>
              <a:rPr lang="ja-JP" altLang="ja-JP" sz="2400" dirty="0" smtClean="0">
                <a:solidFill>
                  <a:schemeClr val="tx1"/>
                </a:solidFill>
                <a:latin typeface="+mn-ea"/>
              </a:rPr>
              <a:t>市場</a:t>
            </a:r>
            <a:r>
              <a:rPr lang="ja-JP" altLang="ja-JP" sz="2400" dirty="0">
                <a:solidFill>
                  <a:schemeClr val="tx1"/>
                </a:solidFill>
                <a:latin typeface="+mn-ea"/>
              </a:rPr>
              <a:t>立地型</a:t>
            </a:r>
            <a:r>
              <a:rPr lang="ja-JP" altLang="ja-JP" sz="2400" dirty="0" smtClean="0">
                <a:solidFill>
                  <a:schemeClr val="tx1"/>
                </a:solidFill>
                <a:latin typeface="+mn-ea"/>
              </a:rPr>
              <a:t>投資</a:t>
            </a:r>
            <a:r>
              <a:rPr lang="ja-JP" altLang="en-US" sz="2400" dirty="0">
                <a:solidFill>
                  <a:schemeClr val="tx1"/>
                </a:solidFill>
                <a:latin typeface="+mn-ea"/>
              </a:rPr>
              <a:t>→</a:t>
            </a:r>
            <a:r>
              <a:rPr lang="ja-JP" altLang="ja-JP" sz="2400" dirty="0" smtClean="0">
                <a:solidFill>
                  <a:schemeClr val="tx1"/>
                </a:solidFill>
                <a:latin typeface="+mn-ea"/>
              </a:rPr>
              <a:t>グローバル化</a:t>
            </a:r>
            <a:endParaRPr lang="en-US" altLang="ja-JP" dirty="0">
              <a:solidFill>
                <a:schemeClr val="tx1"/>
              </a:solidFill>
              <a:latin typeface="+mn-ea"/>
            </a:endParaRPr>
          </a:p>
          <a:p>
            <a:pPr>
              <a:lnSpc>
                <a:spcPct val="100000"/>
              </a:lnSpc>
            </a:pP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11" name="爆発 1 10"/>
          <p:cNvSpPr/>
          <p:nvPr/>
        </p:nvSpPr>
        <p:spPr>
          <a:xfrm>
            <a:off x="5818813" y="4619498"/>
            <a:ext cx="3234519" cy="118464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先行研究</a:t>
            </a:r>
            <a:endParaRPr kumimoji="1" lang="ja-JP" altLang="en-US" sz="2400" dirty="0"/>
          </a:p>
        </p:txBody>
      </p:sp>
      <p:sp>
        <p:nvSpPr>
          <p:cNvPr id="7" name="爆発 1 6"/>
          <p:cNvSpPr/>
          <p:nvPr/>
        </p:nvSpPr>
        <p:spPr>
          <a:xfrm>
            <a:off x="6039847" y="2513879"/>
            <a:ext cx="3234519" cy="118464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先行研究</a:t>
            </a:r>
            <a:endParaRPr kumimoji="1" lang="ja-JP" altLang="en-US" sz="2400" dirty="0"/>
          </a:p>
        </p:txBody>
      </p:sp>
    </p:spTree>
    <p:extLst>
      <p:ext uri="{BB962C8B-B14F-4D97-AF65-F5344CB8AC3E}">
        <p14:creationId xmlns:p14="http://schemas.microsoft.com/office/powerpoint/2010/main" val="1591314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327944"/>
            <a:ext cx="8520599" cy="763500"/>
          </a:xfrm>
        </p:spPr>
        <p:txBody>
          <a:bodyPr>
            <a:normAutofit/>
          </a:bodyPr>
          <a:lstStyle/>
          <a:p>
            <a:r>
              <a:rPr kumimoji="1" lang="ja-JP" altLang="en-US" sz="3600" dirty="0">
                <a:latin typeface="+mj-ea"/>
              </a:rPr>
              <a:t>変数</a:t>
            </a:r>
            <a:r>
              <a:rPr kumimoji="1" lang="ja-JP" altLang="en-US" sz="3600" dirty="0" smtClean="0">
                <a:latin typeface="+mj-ea"/>
              </a:rPr>
              <a:t>選択</a:t>
            </a:r>
            <a:r>
              <a:rPr lang="ja-JP" altLang="en-US" sz="3600" dirty="0">
                <a:latin typeface="+mj-ea"/>
              </a:rPr>
              <a:t>③</a:t>
            </a:r>
            <a:endParaRPr kumimoji="1" lang="ja-JP" altLang="en-US" sz="3600" dirty="0">
              <a:latin typeface="+mj-ea"/>
            </a:endParaRPr>
          </a:p>
        </p:txBody>
      </p:sp>
      <p:sp>
        <p:nvSpPr>
          <p:cNvPr id="3" name="テキスト プレースホルダー 2"/>
          <p:cNvSpPr>
            <a:spLocks noGrp="1"/>
          </p:cNvSpPr>
          <p:nvPr>
            <p:ph type="body" idx="1"/>
          </p:nvPr>
        </p:nvSpPr>
        <p:spPr>
          <a:xfrm>
            <a:off x="311700" y="1091444"/>
            <a:ext cx="8520599" cy="2369907"/>
          </a:xfrm>
        </p:spPr>
        <p:txBody>
          <a:bodyPr>
            <a:normAutofit/>
          </a:bodyPr>
          <a:lstStyle/>
          <a:p>
            <a:pPr marL="0" indent="0">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問題意識</a:t>
            </a:r>
            <a:r>
              <a:rPr lang="en-US" altLang="ja-JP"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smtClean="0">
                <a:latin typeface="ＭＳ ゴシック" panose="020B0609070205080204" pitchFamily="49" charset="-128"/>
                <a:ea typeface="ＭＳ ゴシック" panose="020B0609070205080204" pitchFamily="49" charset="-128"/>
              </a:rPr>
              <a:t>発展</a:t>
            </a:r>
            <a:r>
              <a:rPr lang="ja-JP" altLang="en-US" dirty="0">
                <a:latin typeface="ＭＳ ゴシック" panose="020B0609070205080204" pitchFamily="49" charset="-128"/>
                <a:ea typeface="ＭＳ ゴシック" panose="020B0609070205080204" pitchFamily="49" charset="-128"/>
              </a:rPr>
              <a:t>途上国が関連する投資協定にみられる特徴</a:t>
            </a:r>
          </a:p>
          <a:p>
            <a:pPr marL="0" indent="0">
              <a:buNone/>
            </a:pPr>
            <a:endParaRPr kumimoji="1" lang="en-US" altLang="ja-JP" sz="2800" dirty="0" smtClean="0"/>
          </a:p>
          <a:p>
            <a:pPr marL="0" indent="0">
              <a:buNone/>
            </a:pPr>
            <a:endParaRPr lang="en-US" altLang="ja-JP" dirty="0"/>
          </a:p>
          <a:p>
            <a:pPr marL="0" indent="0">
              <a:buNone/>
            </a:pPr>
            <a:r>
              <a:rPr kumimoji="1" lang="ja-JP" altLang="en-US" sz="2800" dirty="0" smtClean="0"/>
              <a:t>途上</a:t>
            </a:r>
            <a:r>
              <a:rPr kumimoji="1" lang="ja-JP" altLang="en-US" sz="2800" dirty="0"/>
              <a:t>国</a:t>
            </a:r>
            <a:r>
              <a:rPr kumimoji="1" lang="ja-JP" altLang="en-US" sz="2800" dirty="0" smtClean="0"/>
              <a:t>ダミーの作成</a:t>
            </a:r>
            <a:r>
              <a:rPr lang="ja-JP" altLang="en-US" dirty="0" smtClean="0"/>
              <a:t>により各</a:t>
            </a:r>
            <a:r>
              <a:rPr kumimoji="1" lang="ja-JP" altLang="en-US" sz="2800" dirty="0" smtClean="0"/>
              <a:t>グループの特徴の導き</a:t>
            </a:r>
            <a:endParaRPr kumimoji="1" lang="en-US" altLang="ja-JP" dirty="0"/>
          </a:p>
          <a:p>
            <a:pPr marL="0" indent="0">
              <a:buNone/>
            </a:pPr>
            <a:endParaRPr kumimoji="1" lang="en-US" altLang="ja-JP" dirty="0" smtClean="0"/>
          </a:p>
        </p:txBody>
      </p:sp>
      <p:sp>
        <p:nvSpPr>
          <p:cNvPr id="6" name="角丸四角形 5"/>
          <p:cNvSpPr/>
          <p:nvPr/>
        </p:nvSpPr>
        <p:spPr>
          <a:xfrm>
            <a:off x="4703298" y="3354162"/>
            <a:ext cx="4304223" cy="31037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200" dirty="0" smtClean="0">
                <a:solidFill>
                  <a:schemeClr val="tx1"/>
                </a:solidFill>
                <a:latin typeface="+mj-ea"/>
                <a:ea typeface="+mj-ea"/>
              </a:rPr>
              <a:t>Lower-middle-income economies</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中低所得国</a:t>
            </a:r>
            <a:r>
              <a:rPr lang="en-US" altLang="ja-JP" sz="2400" dirty="0" smtClean="0">
                <a:solidFill>
                  <a:schemeClr val="tx1"/>
                </a:solidFill>
                <a:latin typeface="+mj-ea"/>
                <a:ea typeface="+mj-ea"/>
              </a:rPr>
              <a:t>)</a:t>
            </a:r>
          </a:p>
          <a:p>
            <a:endParaRPr lang="en-US" altLang="ja-JP" sz="2400" dirty="0" smtClean="0">
              <a:solidFill>
                <a:schemeClr val="tx1"/>
              </a:solidFill>
              <a:ea typeface="+mj-ea"/>
            </a:endParaRPr>
          </a:p>
          <a:p>
            <a:r>
              <a:rPr lang="en-US" altLang="ja-JP" sz="2400" dirty="0" smtClean="0">
                <a:solidFill>
                  <a:schemeClr val="tx1"/>
                </a:solidFill>
                <a:ea typeface="+mj-ea"/>
              </a:rPr>
              <a:t>e.g.  India</a:t>
            </a:r>
          </a:p>
          <a:p>
            <a:r>
              <a:rPr lang="en-US" altLang="ja-JP" sz="2400" dirty="0" smtClean="0">
                <a:solidFill>
                  <a:schemeClr val="tx1"/>
                </a:solidFill>
                <a:ea typeface="+mj-ea"/>
              </a:rPr>
              <a:t>         Indonesia</a:t>
            </a:r>
          </a:p>
          <a:p>
            <a:r>
              <a:rPr lang="en-US" altLang="ja-JP" sz="2400" dirty="0" smtClean="0">
                <a:solidFill>
                  <a:schemeClr val="tx1"/>
                </a:solidFill>
                <a:ea typeface="+mj-ea"/>
              </a:rPr>
              <a:t>         Myanmar</a:t>
            </a:r>
          </a:p>
          <a:p>
            <a:r>
              <a:rPr lang="en-US" altLang="ja-JP" sz="2400" dirty="0" smtClean="0">
                <a:solidFill>
                  <a:schemeClr val="tx1"/>
                </a:solidFill>
                <a:ea typeface="+mj-ea"/>
              </a:rPr>
              <a:t>         Vietnam</a:t>
            </a:r>
            <a:r>
              <a:rPr lang="en-US" altLang="ja-JP" sz="2800" dirty="0" smtClean="0">
                <a:solidFill>
                  <a:schemeClr val="tx1"/>
                </a:solidFill>
                <a:ea typeface="+mj-ea"/>
              </a:rPr>
              <a:t/>
            </a:r>
            <a:br>
              <a:rPr lang="en-US" altLang="ja-JP" sz="2800" dirty="0" smtClean="0">
                <a:solidFill>
                  <a:schemeClr val="tx1"/>
                </a:solidFill>
                <a:ea typeface="+mj-ea"/>
              </a:rPr>
            </a:br>
            <a:endParaRPr lang="en-US" altLang="ja-JP" sz="2800" dirty="0">
              <a:solidFill>
                <a:schemeClr val="tx1"/>
              </a:solidFill>
              <a:ea typeface="+mj-ea"/>
            </a:endParaRPr>
          </a:p>
        </p:txBody>
      </p:sp>
      <p:sp>
        <p:nvSpPr>
          <p:cNvPr id="12" name="角丸四角形 11"/>
          <p:cNvSpPr/>
          <p:nvPr/>
        </p:nvSpPr>
        <p:spPr>
          <a:xfrm>
            <a:off x="224088" y="3285439"/>
            <a:ext cx="4304223" cy="310549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3200" dirty="0" smtClean="0">
                <a:solidFill>
                  <a:schemeClr val="tx1"/>
                </a:solidFill>
                <a:latin typeface="+mj-ea"/>
                <a:ea typeface="+mj-ea"/>
              </a:rPr>
              <a:t>Low-income </a:t>
            </a:r>
          </a:p>
          <a:p>
            <a:pPr algn="ctr"/>
            <a:r>
              <a:rPr lang="en-US" altLang="ja-JP" sz="3200" dirty="0" smtClean="0">
                <a:solidFill>
                  <a:schemeClr val="tx1"/>
                </a:solidFill>
                <a:latin typeface="+mj-ea"/>
                <a:ea typeface="+mj-ea"/>
              </a:rPr>
              <a:t>Economies</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低所得国</a:t>
            </a:r>
            <a:r>
              <a:rPr lang="en-US" altLang="ja-JP" sz="2400" dirty="0" smtClean="0">
                <a:solidFill>
                  <a:schemeClr val="tx1"/>
                </a:solidFill>
                <a:latin typeface="+mj-ea"/>
                <a:ea typeface="+mj-ea"/>
              </a:rPr>
              <a:t>)</a:t>
            </a:r>
            <a:endParaRPr lang="en-US" altLang="ja-JP" sz="2400" dirty="0">
              <a:solidFill>
                <a:schemeClr val="tx1"/>
              </a:solidFill>
              <a:latin typeface="+mj-ea"/>
              <a:ea typeface="+mj-ea"/>
            </a:endParaRPr>
          </a:p>
          <a:p>
            <a:pPr algn="ctr"/>
            <a:r>
              <a:rPr lang="en-US" altLang="ja-JP" sz="2800" dirty="0" smtClean="0">
                <a:solidFill>
                  <a:schemeClr val="tx1"/>
                </a:solidFill>
                <a:latin typeface="+mj-ea"/>
                <a:ea typeface="+mj-ea"/>
              </a:rPr>
              <a:t> </a:t>
            </a:r>
          </a:p>
          <a:p>
            <a:r>
              <a:rPr lang="en-US" altLang="ja-JP" sz="2400" dirty="0" smtClean="0">
                <a:solidFill>
                  <a:schemeClr val="tx1"/>
                </a:solidFill>
                <a:ea typeface="+mj-ea"/>
              </a:rPr>
              <a:t>e.g.</a:t>
            </a:r>
            <a:r>
              <a:rPr lang="en-US" altLang="ja-JP" sz="2400" dirty="0" smtClean="0"/>
              <a:t> </a:t>
            </a:r>
            <a:r>
              <a:rPr lang="ja-JP" altLang="en-US" sz="2400" dirty="0" smtClean="0"/>
              <a:t>  </a:t>
            </a:r>
            <a:r>
              <a:rPr lang="en-US" altLang="ja-JP" sz="2400" dirty="0" smtClean="0">
                <a:solidFill>
                  <a:schemeClr val="tx1"/>
                </a:solidFill>
              </a:rPr>
              <a:t>Afghanistan</a:t>
            </a:r>
          </a:p>
          <a:p>
            <a:r>
              <a:rPr lang="ja-JP" altLang="en-US" sz="2400" dirty="0" smtClean="0">
                <a:solidFill>
                  <a:schemeClr val="tx1"/>
                </a:solidFill>
              </a:rPr>
              <a:t>　　　 </a:t>
            </a:r>
            <a:r>
              <a:rPr lang="en-US" altLang="ja-JP" sz="2400" dirty="0" smtClean="0">
                <a:solidFill>
                  <a:schemeClr val="tx1"/>
                </a:solidFill>
              </a:rPr>
              <a:t>Cambodia</a:t>
            </a:r>
          </a:p>
          <a:p>
            <a:r>
              <a:rPr lang="en-US" altLang="ja-JP" sz="2400" dirty="0" smtClean="0">
                <a:solidFill>
                  <a:schemeClr val="tx1"/>
                </a:solidFill>
              </a:rPr>
              <a:t>          Madagascar</a:t>
            </a:r>
          </a:p>
          <a:p>
            <a:r>
              <a:rPr lang="en-US" altLang="ja-JP" sz="2400" dirty="0" smtClean="0">
                <a:solidFill>
                  <a:schemeClr val="tx1"/>
                </a:solidFill>
              </a:rPr>
              <a:t>          Uganda</a:t>
            </a:r>
            <a:endParaRPr lang="en-US" altLang="ja-JP" sz="2400" dirty="0" smtClean="0">
              <a:solidFill>
                <a:schemeClr val="tx1"/>
              </a:solidFill>
              <a:ea typeface="+mj-ea"/>
            </a:endParaRPr>
          </a:p>
          <a:p>
            <a:endParaRPr lang="en-US" altLang="ja-JP" sz="2400" dirty="0">
              <a:solidFill>
                <a:schemeClr val="tx1"/>
              </a:solidFill>
              <a:latin typeface="+mj-ea"/>
              <a:ea typeface="+mj-ea"/>
            </a:endParaRPr>
          </a:p>
        </p:txBody>
      </p:sp>
      <p:sp>
        <p:nvSpPr>
          <p:cNvPr id="10" name="テキスト ボックス 9"/>
          <p:cNvSpPr txBox="1"/>
          <p:nvPr/>
        </p:nvSpPr>
        <p:spPr>
          <a:xfrm>
            <a:off x="4571999" y="6457890"/>
            <a:ext cx="3630305" cy="400110"/>
          </a:xfrm>
          <a:prstGeom prst="rect">
            <a:avLst/>
          </a:prstGeom>
          <a:noFill/>
        </p:spPr>
        <p:txBody>
          <a:bodyPr wrap="square" rtlCol="0">
            <a:spAutoFit/>
          </a:bodyPr>
          <a:lstStyle/>
          <a:p>
            <a:r>
              <a:rPr kumimoji="1" lang="ja-JP" altLang="en-US" sz="2000" dirty="0" smtClean="0">
                <a:latin typeface="+mj-ea"/>
                <a:ea typeface="+mj-ea"/>
              </a:rPr>
              <a:t>データ出典元：</a:t>
            </a:r>
            <a:r>
              <a:rPr kumimoji="1" lang="en-US" altLang="ja-JP" sz="2000" dirty="0" smtClean="0">
                <a:latin typeface="+mj-ea"/>
                <a:ea typeface="+mj-ea"/>
              </a:rPr>
              <a:t>The</a:t>
            </a:r>
            <a:r>
              <a:rPr kumimoji="1" lang="ja-JP" altLang="en-US" sz="2000" dirty="0" smtClean="0">
                <a:latin typeface="+mj-ea"/>
                <a:ea typeface="+mj-ea"/>
              </a:rPr>
              <a:t> </a:t>
            </a:r>
            <a:r>
              <a:rPr kumimoji="1" lang="en-US" altLang="ja-JP" sz="2000" dirty="0" smtClean="0">
                <a:latin typeface="+mj-ea"/>
                <a:ea typeface="+mj-ea"/>
              </a:rPr>
              <a:t>World</a:t>
            </a:r>
            <a:r>
              <a:rPr kumimoji="1" lang="ja-JP" altLang="en-US" sz="2000" dirty="0" smtClean="0">
                <a:latin typeface="+mj-ea"/>
                <a:ea typeface="+mj-ea"/>
              </a:rPr>
              <a:t> </a:t>
            </a:r>
            <a:r>
              <a:rPr kumimoji="1" lang="en-US" altLang="ja-JP" sz="2000" dirty="0" smtClean="0">
                <a:latin typeface="+mj-ea"/>
                <a:ea typeface="+mj-ea"/>
              </a:rPr>
              <a:t>Bank</a:t>
            </a:r>
            <a:endParaRPr kumimoji="1" lang="ja-JP" altLang="en-US" sz="2000" dirty="0">
              <a:latin typeface="+mj-ea"/>
              <a:ea typeface="+mj-ea"/>
            </a:endParaRPr>
          </a:p>
        </p:txBody>
      </p:sp>
      <p:sp>
        <p:nvSpPr>
          <p:cNvPr id="4" name="下矢印 3"/>
          <p:cNvSpPr/>
          <p:nvPr/>
        </p:nvSpPr>
        <p:spPr>
          <a:xfrm>
            <a:off x="4026090" y="2142699"/>
            <a:ext cx="677208" cy="4776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886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883" y="308935"/>
            <a:ext cx="8520599" cy="763500"/>
          </a:xfrm>
        </p:spPr>
        <p:txBody>
          <a:bodyPr>
            <a:normAutofit/>
          </a:bodyPr>
          <a:lstStyle/>
          <a:p>
            <a:r>
              <a:rPr kumimoji="1" lang="ja-JP" altLang="en-US" sz="3600" dirty="0"/>
              <a:t>推定</a:t>
            </a:r>
            <a:r>
              <a:rPr kumimoji="1" lang="ja-JP" altLang="en-US" sz="3600" dirty="0" smtClean="0"/>
              <a:t>結果</a:t>
            </a:r>
            <a:r>
              <a:rPr lang="ja-JP" altLang="en-US" sz="3600" dirty="0" smtClean="0"/>
              <a:t>（受け入れ側）</a:t>
            </a:r>
            <a:endParaRPr kumimoji="1" lang="ja-JP" altLang="en-US" sz="4000" dirty="0"/>
          </a:p>
        </p:txBody>
      </p:sp>
      <p:sp>
        <p:nvSpPr>
          <p:cNvPr id="3" name="テキスト プレースホルダー 2"/>
          <p:cNvSpPr>
            <a:spLocks noGrp="1"/>
          </p:cNvSpPr>
          <p:nvPr>
            <p:ph type="body" idx="1"/>
          </p:nvPr>
        </p:nvSpPr>
        <p:spPr>
          <a:xfrm>
            <a:off x="311700" y="992431"/>
            <a:ext cx="8520599" cy="489352"/>
          </a:xfrm>
        </p:spPr>
        <p:txBody>
          <a:bodyPr>
            <a:normAutofit lnSpcReduction="10000"/>
          </a:bodyPr>
          <a:lstStyle/>
          <a:p>
            <a:pPr marL="0" indent="0" algn="ctr">
              <a:buNone/>
            </a:pPr>
            <a:r>
              <a:rPr kumimoji="1" lang="en-US" altLang="ja-JP" sz="2400" dirty="0" smtClean="0">
                <a:latin typeface="+mj-ea"/>
                <a:ea typeface="+mj-ea"/>
              </a:rPr>
              <a:t>FDI</a:t>
            </a:r>
            <a:r>
              <a:rPr kumimoji="1" lang="ja-JP" altLang="en-US" sz="2400" dirty="0" smtClean="0">
                <a:latin typeface="+mj-ea"/>
                <a:ea typeface="+mj-ea"/>
              </a:rPr>
              <a:t>受け入れ額</a:t>
            </a:r>
            <a:r>
              <a:rPr kumimoji="1" lang="ja-JP" altLang="en-US" sz="2400" dirty="0">
                <a:latin typeface="+mj-ea"/>
                <a:ea typeface="+mj-ea"/>
              </a:rPr>
              <a:t>の</a:t>
            </a:r>
            <a:r>
              <a:rPr kumimoji="1" lang="ja-JP" altLang="en-US" sz="2400" dirty="0" smtClean="0">
                <a:latin typeface="+mj-ea"/>
                <a:ea typeface="+mj-ea"/>
              </a:rPr>
              <a:t>成長率</a:t>
            </a:r>
            <a:r>
              <a:rPr kumimoji="1" lang="ja-JP" altLang="en-US" sz="2400" dirty="0">
                <a:latin typeface="+mj-ea"/>
                <a:ea typeface="+mj-ea"/>
              </a:rPr>
              <a:t>に対する各変数の影響力のまとめ</a:t>
            </a:r>
          </a:p>
        </p:txBody>
      </p:sp>
      <p:pic>
        <p:nvPicPr>
          <p:cNvPr id="4098" name="Picture 2" descr="https://lh3.googleusercontent.com/9bB31-Xu0KsnCKo2mG99fK_6xBiZQ-XGGU4Ht5myGyvYcAg-seq_P6JO6GLi7FAQNmmXY0oWvXVgditfY3-87Mlg0LcO8e-LRzsTm3UwzBg5OqTdsmm6GZ67_64toY3C1EuwLw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37" y="1429975"/>
            <a:ext cx="7881090" cy="18715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5.googleusercontent.com/hWl3g1bvSI5zxKA3_5E4woyzBByssFktFiMuE71gxz1N6-XFezFDnLObNPUTC2gciaZkyC5qesqEdrrXgBDUI_pUCCBq8wDqTus4n7TsX4djXeG61YY97dcTTQD0B_bSGU0e1s4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32" y="3604069"/>
            <a:ext cx="7870934" cy="173650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lh6.googleusercontent.com/WYYE0mkI6VC5aJxxL2G3LMlksBA9ZM57KEzXffEqQB7pZAoWALci5DSUMdunLz8AC1gRVw9DbzhDfJUUxfPhXiUNkGD3e6IxwpRrZE8JkKVfzZH1IcjXsWgeeW_NNZAajjcL2NIW"/>
          <p:cNvSpPr>
            <a:spLocks noChangeAspect="1" noChangeArrowheads="1"/>
          </p:cNvSpPr>
          <p:nvPr/>
        </p:nvSpPr>
        <p:spPr bwMode="auto">
          <a:xfrm>
            <a:off x="1301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Picture 2" descr="https://lh4.googleusercontent.com/I2TC-Gp-SZ5lSmBxRZNcJrSnOslLkIKSw1Ga_FqWjGdmHVVC1nOzgHOkcD7DLqgWZVyI5YlrEqNlALi8NDPIrS3t9OQ-KFh9w-nvcW7OdVdKmurlIeYOZ4GgqPriKCNbv7MW4rZ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37" y="5543296"/>
            <a:ext cx="4586184" cy="105581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94883" y="889677"/>
            <a:ext cx="8712639" cy="57094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4" descr="https://lh5.googleusercontent.com/hWl3g1bvSI5zxKA3_5E4woyzBByssFktFiMuE71gxz1N6-XFezFDnLObNPUTC2gciaZkyC5qesqEdrrXgBDUI_pUCCBq8wDqTus4n7TsX4djXeG61YY97dcTTQD0B_bSGU0e1s4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09" y="1272122"/>
            <a:ext cx="8380507" cy="2377345"/>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7436286" y="2292038"/>
            <a:ext cx="529796" cy="3102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73725" y="3905679"/>
            <a:ext cx="6911507" cy="523220"/>
          </a:xfrm>
          <a:prstGeom prst="rect">
            <a:avLst/>
          </a:prstGeom>
          <a:noFill/>
        </p:spPr>
        <p:txBody>
          <a:bodyPr wrap="square" rtlCol="0">
            <a:spAutoFit/>
          </a:bodyPr>
          <a:lstStyle/>
          <a:p>
            <a:r>
              <a:rPr kumimoji="1" lang="ja-JP" altLang="en-US" sz="2800" dirty="0" smtClean="0">
                <a:solidFill>
                  <a:srgbClr val="FF0000"/>
                </a:solidFill>
                <a:latin typeface="+mj-ea"/>
                <a:ea typeface="+mj-ea"/>
              </a:rPr>
              <a:t>●</a:t>
            </a:r>
            <a:r>
              <a:rPr kumimoji="1" lang="en-US" altLang="ja-JP" sz="2800" dirty="0" smtClean="0">
                <a:latin typeface="+mj-ea"/>
                <a:ea typeface="+mj-ea"/>
              </a:rPr>
              <a:t>BIT</a:t>
            </a:r>
            <a:r>
              <a:rPr kumimoji="1" lang="ja-JP" altLang="en-US" sz="2800" dirty="0" smtClean="0">
                <a:latin typeface="+mj-ea"/>
                <a:ea typeface="+mj-ea"/>
              </a:rPr>
              <a:t>→正</a:t>
            </a:r>
            <a:r>
              <a:rPr kumimoji="1" lang="ja-JP" altLang="en-US" sz="2800" dirty="0" smtClean="0">
                <a:latin typeface="+mj-ea"/>
                <a:ea typeface="+mj-ea"/>
              </a:rPr>
              <a:t>に有意</a:t>
            </a:r>
            <a:endParaRPr kumimoji="1" lang="en-US" altLang="ja-JP" sz="2800" dirty="0" smtClean="0">
              <a:latin typeface="+mj-ea"/>
              <a:ea typeface="+mj-ea"/>
            </a:endParaRPr>
          </a:p>
        </p:txBody>
      </p:sp>
      <p:sp>
        <p:nvSpPr>
          <p:cNvPr id="16" name="角丸四角形 15"/>
          <p:cNvSpPr/>
          <p:nvPr/>
        </p:nvSpPr>
        <p:spPr>
          <a:xfrm>
            <a:off x="7440054" y="2668377"/>
            <a:ext cx="529796" cy="31024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17"/>
          <p:cNvSpPr/>
          <p:nvPr/>
        </p:nvSpPr>
        <p:spPr>
          <a:xfrm>
            <a:off x="7420333" y="3276348"/>
            <a:ext cx="529796" cy="31024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773724" y="4439095"/>
            <a:ext cx="6911507" cy="523220"/>
          </a:xfrm>
          <a:prstGeom prst="rect">
            <a:avLst/>
          </a:prstGeom>
          <a:noFill/>
        </p:spPr>
        <p:txBody>
          <a:bodyPr wrap="square" rtlCol="0">
            <a:spAutoFit/>
          </a:bodyPr>
          <a:lstStyle/>
          <a:p>
            <a:r>
              <a:rPr kumimoji="1" lang="ja-JP" altLang="en-US" sz="2800" dirty="0" smtClean="0">
                <a:solidFill>
                  <a:srgbClr val="00B0F0"/>
                </a:solidFill>
                <a:latin typeface="+mj-ea"/>
                <a:ea typeface="+mj-ea"/>
              </a:rPr>
              <a:t>●</a:t>
            </a:r>
            <a:r>
              <a:rPr lang="en-US" altLang="ja-JP" sz="2800" dirty="0" smtClean="0">
                <a:latin typeface="+mj-ea"/>
                <a:ea typeface="+mj-ea"/>
              </a:rPr>
              <a:t>GDP,TO</a:t>
            </a:r>
            <a:r>
              <a:rPr kumimoji="1" lang="ja-JP" altLang="en-US" sz="2800" dirty="0" smtClean="0">
                <a:latin typeface="+mj-ea"/>
                <a:ea typeface="+mj-ea"/>
              </a:rPr>
              <a:t>→</a:t>
            </a:r>
            <a:r>
              <a:rPr lang="ja-JP" altLang="en-US" sz="2800" dirty="0" smtClean="0">
                <a:latin typeface="+mj-ea"/>
                <a:ea typeface="+mj-ea"/>
              </a:rPr>
              <a:t>とも</a:t>
            </a:r>
            <a:r>
              <a:rPr lang="ja-JP" altLang="en-US" sz="2800" dirty="0">
                <a:latin typeface="+mj-ea"/>
                <a:ea typeface="+mj-ea"/>
              </a:rPr>
              <a:t>に</a:t>
            </a:r>
            <a:r>
              <a:rPr kumimoji="1" lang="ja-JP" altLang="en-US" sz="2800" dirty="0" smtClean="0">
                <a:latin typeface="+mj-ea"/>
                <a:ea typeface="+mj-ea"/>
              </a:rPr>
              <a:t>正</a:t>
            </a:r>
            <a:r>
              <a:rPr kumimoji="1" lang="ja-JP" altLang="en-US" sz="2800" dirty="0" smtClean="0">
                <a:latin typeface="+mj-ea"/>
                <a:ea typeface="+mj-ea"/>
              </a:rPr>
              <a:t>に</a:t>
            </a:r>
            <a:r>
              <a:rPr lang="ja-JP" altLang="en-US" sz="2800" dirty="0">
                <a:latin typeface="+mj-ea"/>
                <a:ea typeface="+mj-ea"/>
              </a:rPr>
              <a:t>有意</a:t>
            </a:r>
            <a:endParaRPr kumimoji="1" lang="en-US" altLang="ja-JP" sz="2800" dirty="0" smtClean="0">
              <a:latin typeface="+mj-ea"/>
              <a:ea typeface="+mj-ea"/>
            </a:endParaRPr>
          </a:p>
        </p:txBody>
      </p:sp>
      <p:sp>
        <p:nvSpPr>
          <p:cNvPr id="8" name="左矢印 7"/>
          <p:cNvSpPr/>
          <p:nvPr/>
        </p:nvSpPr>
        <p:spPr>
          <a:xfrm>
            <a:off x="8050266" y="2970238"/>
            <a:ext cx="914400" cy="348719"/>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73724" y="5010968"/>
            <a:ext cx="7733742" cy="954107"/>
          </a:xfrm>
          <a:prstGeom prst="rect">
            <a:avLst/>
          </a:prstGeom>
          <a:noFill/>
        </p:spPr>
        <p:txBody>
          <a:bodyPr wrap="square" rtlCol="0">
            <a:spAutoFit/>
          </a:bodyPr>
          <a:lstStyle/>
          <a:p>
            <a:r>
              <a:rPr kumimoji="1" lang="ja-JP" altLang="en-US" sz="2800" dirty="0" smtClean="0">
                <a:solidFill>
                  <a:srgbClr val="7030A0"/>
                </a:solidFill>
                <a:latin typeface="+mj-ea"/>
                <a:ea typeface="+mj-ea"/>
              </a:rPr>
              <a:t>●</a:t>
            </a:r>
            <a:r>
              <a:rPr kumimoji="1" lang="en-US" altLang="ja-JP" sz="2800" dirty="0" smtClean="0">
                <a:latin typeface="+mj-ea"/>
                <a:ea typeface="+mj-ea"/>
              </a:rPr>
              <a:t>CO</a:t>
            </a:r>
            <a:r>
              <a:rPr kumimoji="1" lang="ja-JP" altLang="en-US" sz="2800" dirty="0" smtClean="0">
                <a:latin typeface="+mj-ea"/>
                <a:ea typeface="+mj-ea"/>
              </a:rPr>
              <a:t>→先行研究で</a:t>
            </a:r>
            <a:r>
              <a:rPr kumimoji="1" lang="ja-JP" altLang="en-US" sz="2800" dirty="0" smtClean="0">
                <a:latin typeface="+mj-ea"/>
                <a:ea typeface="+mj-ea"/>
              </a:rPr>
              <a:t>は</a:t>
            </a:r>
            <a:r>
              <a:rPr lang="ja-JP" altLang="en-US" sz="2800" dirty="0">
                <a:latin typeface="+mj-ea"/>
                <a:ea typeface="+mj-ea"/>
              </a:rPr>
              <a:t>有意</a:t>
            </a:r>
            <a:r>
              <a:rPr lang="ja-JP" altLang="en-US" sz="2800" dirty="0" smtClean="0">
                <a:latin typeface="+mj-ea"/>
                <a:ea typeface="+mj-ea"/>
              </a:rPr>
              <a:t>。</a:t>
            </a:r>
            <a:endParaRPr lang="en-US" altLang="ja-JP" sz="2800" dirty="0" smtClean="0">
              <a:latin typeface="+mj-ea"/>
              <a:ea typeface="+mj-ea"/>
            </a:endParaRPr>
          </a:p>
          <a:p>
            <a:r>
              <a:rPr lang="ja-JP" altLang="en-US" sz="2800" dirty="0" smtClean="0">
                <a:latin typeface="+mj-ea"/>
                <a:ea typeface="+mj-ea"/>
              </a:rPr>
              <a:t>　　　　　今回</a:t>
            </a:r>
            <a:r>
              <a:rPr lang="ja-JP" altLang="en-US" sz="2800" dirty="0" smtClean="0">
                <a:latin typeface="+mj-ea"/>
                <a:ea typeface="+mj-ea"/>
              </a:rPr>
              <a:t>は</a:t>
            </a:r>
            <a:r>
              <a:rPr lang="ja-JP" altLang="en-US" sz="2800" dirty="0">
                <a:latin typeface="+mj-ea"/>
                <a:ea typeface="+mj-ea"/>
              </a:rPr>
              <a:t>有意</a:t>
            </a:r>
            <a:r>
              <a:rPr kumimoji="1" lang="ja-JP" altLang="en-US" sz="2800" dirty="0" smtClean="0">
                <a:latin typeface="+mj-ea"/>
                <a:ea typeface="+mj-ea"/>
              </a:rPr>
              <a:t>水準</a:t>
            </a:r>
            <a:r>
              <a:rPr kumimoji="1" lang="ja-JP" altLang="en-US" sz="2800" dirty="0" smtClean="0">
                <a:latin typeface="+mj-ea"/>
                <a:ea typeface="+mj-ea"/>
              </a:rPr>
              <a:t>なし。</a:t>
            </a:r>
            <a:endParaRPr kumimoji="1" lang="en-US" altLang="ja-JP" sz="2800" dirty="0" smtClean="0">
              <a:latin typeface="+mj-ea"/>
              <a:ea typeface="+mj-ea"/>
            </a:endParaRPr>
          </a:p>
        </p:txBody>
      </p:sp>
      <p:sp>
        <p:nvSpPr>
          <p:cNvPr id="20" name="爆発 1 19"/>
          <p:cNvSpPr/>
          <p:nvPr/>
        </p:nvSpPr>
        <p:spPr>
          <a:xfrm>
            <a:off x="5074178" y="4738372"/>
            <a:ext cx="3881750" cy="188947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途上国を</a:t>
            </a:r>
            <a:endParaRPr kumimoji="1" lang="en-US" altLang="ja-JP" sz="2800" dirty="0" smtClean="0"/>
          </a:p>
          <a:p>
            <a:pPr algn="ctr"/>
            <a:r>
              <a:rPr kumimoji="1" lang="ja-JP" altLang="en-US" sz="2800" dirty="0" smtClean="0"/>
              <a:t>含んだ影響</a:t>
            </a:r>
            <a:endParaRPr kumimoji="1" lang="ja-JP" altLang="en-US" sz="2800" dirty="0"/>
          </a:p>
        </p:txBody>
      </p:sp>
    </p:spTree>
    <p:extLst>
      <p:ext uri="{BB962C8B-B14F-4D97-AF65-F5344CB8AC3E}">
        <p14:creationId xmlns:p14="http://schemas.microsoft.com/office/powerpoint/2010/main" val="16336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p:bldP spid="16" grpId="0" animBg="1"/>
      <p:bldP spid="18" grpId="0" animBg="1"/>
      <p:bldP spid="19" grpId="0"/>
      <p:bldP spid="8" grpId="0" animBg="1"/>
      <p:bldP spid="21"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575" y="170309"/>
            <a:ext cx="8520599" cy="763500"/>
          </a:xfrm>
        </p:spPr>
        <p:txBody>
          <a:bodyPr>
            <a:noAutofit/>
          </a:bodyPr>
          <a:lstStyle/>
          <a:p>
            <a:r>
              <a:rPr kumimoji="1" lang="ja-JP" altLang="en-US" sz="3600" dirty="0">
                <a:latin typeface="+mj-ea"/>
              </a:rPr>
              <a:t>推定</a:t>
            </a:r>
            <a:r>
              <a:rPr kumimoji="1" lang="ja-JP" altLang="en-US" sz="3600" dirty="0" smtClean="0">
                <a:latin typeface="+mj-ea"/>
              </a:rPr>
              <a:t>結果</a:t>
            </a:r>
            <a:r>
              <a:rPr lang="ja-JP" altLang="en-US" sz="3600" dirty="0" smtClean="0">
                <a:latin typeface="+mj-ea"/>
              </a:rPr>
              <a:t>（送り出し側）</a:t>
            </a:r>
            <a:r>
              <a:rPr kumimoji="1" lang="en-US" altLang="ja-JP" sz="3600" dirty="0">
                <a:latin typeface="+mj-ea"/>
              </a:rPr>
              <a:t/>
            </a:r>
            <a:br>
              <a:rPr kumimoji="1" lang="en-US" altLang="ja-JP" sz="3600" dirty="0">
                <a:latin typeface="+mj-ea"/>
              </a:rPr>
            </a:br>
            <a:endParaRPr kumimoji="1" lang="ja-JP" altLang="en-US" sz="3600" dirty="0">
              <a:latin typeface="+mj-ea"/>
            </a:endParaRPr>
          </a:p>
        </p:txBody>
      </p:sp>
      <p:sp>
        <p:nvSpPr>
          <p:cNvPr id="3" name="テキスト プレースホルダー 2"/>
          <p:cNvSpPr>
            <a:spLocks noGrp="1"/>
          </p:cNvSpPr>
          <p:nvPr>
            <p:ph type="body" idx="1"/>
          </p:nvPr>
        </p:nvSpPr>
        <p:spPr>
          <a:xfrm>
            <a:off x="311696" y="966384"/>
            <a:ext cx="8520599" cy="561159"/>
          </a:xfrm>
        </p:spPr>
        <p:txBody>
          <a:bodyPr>
            <a:normAutofit/>
          </a:bodyPr>
          <a:lstStyle/>
          <a:p>
            <a:pPr marL="0" indent="0" algn="ctr">
              <a:buNone/>
            </a:pPr>
            <a:r>
              <a:rPr kumimoji="1" lang="en-US" altLang="ja-JP" sz="2400" dirty="0">
                <a:latin typeface="+mj-ea"/>
                <a:ea typeface="+mj-ea"/>
              </a:rPr>
              <a:t>FDI</a:t>
            </a:r>
            <a:r>
              <a:rPr kumimoji="1" lang="ja-JP" altLang="en-US" sz="2400" dirty="0" smtClean="0">
                <a:latin typeface="+mj-ea"/>
                <a:ea typeface="+mj-ea"/>
              </a:rPr>
              <a:t>の送り出し額</a:t>
            </a:r>
            <a:r>
              <a:rPr kumimoji="1" lang="ja-JP" altLang="en-US" sz="2400" dirty="0">
                <a:latin typeface="+mj-ea"/>
                <a:ea typeface="+mj-ea"/>
              </a:rPr>
              <a:t>の成長率に対する各変数の影響力のまとめ</a:t>
            </a:r>
          </a:p>
        </p:txBody>
      </p:sp>
      <p:sp>
        <p:nvSpPr>
          <p:cNvPr id="4" name="AutoShape 6" descr="https://lh6.googleusercontent.com/WYYE0mkI6VC5aJxxL2G3LMlksBA9ZM57KEzXffEqQB7pZAoWALci5DSUMdunLz8AC1gRVw9DbzhDfJUUxfPhXiUNkGD3e6IxwpRrZE8JkKVfzZH1IcjXsWgeeW_NNZAajjcL2NIW"/>
          <p:cNvSpPr>
            <a:spLocks noChangeAspect="1" noChangeArrowheads="1"/>
          </p:cNvSpPr>
          <p:nvPr/>
        </p:nvSpPr>
        <p:spPr bwMode="auto">
          <a:xfrm>
            <a:off x="1301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104" name="Picture 8" descr="https://lh6.googleusercontent.com/WYYE0mkI6VC5aJxxL2G3LMlksBA9ZM57KEzXffEqQB7pZAoWALci5DSUMdunLz8AC1gRVw9DbzhDfJUUxfPhXiUNkGD3e6IxwpRrZE8JkKVfzZH1IcjXsWgeeW_NNZAajjcL2N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43" y="1511255"/>
            <a:ext cx="8237107" cy="190329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lh5.googleusercontent.com/WSzOsPQsg6wBgQeeBnby87dygZ7Fkca_NBcUc_vci46RALmVR49OnRYhNHewAknZbyfK9jcagC8qQJnEpzJRfba1f2-6ADRZ6i9nwQNID3YhTO7XbAOEgM2QwfvTgVy7q43gz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75" y="3514281"/>
            <a:ext cx="8242675" cy="1921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UHznUnXTNczSne5Eftx1U6ki6L37hu0lBZg2OgoCIQJjX0Cl6ldEB-z-_bnmqRrkdu9_Q8oCGoJsxOwRUfxZmwh9mIsYOeDY5t8CzfgIX0qLfdEHHdJFm6d9QLwIO5P_hSBzzrk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43" y="5436027"/>
            <a:ext cx="4707369" cy="114765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186554" y="894325"/>
            <a:ext cx="8712639" cy="570943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0" descr="https://lh5.googleusercontent.com/WSzOsPQsg6wBgQeeBnby87dygZ7Fkca_NBcUc_vci46RALmVR49OnRYhNHewAknZbyfK9jcagC8qQJnEpzJRfba1f2-6ADRZ6i9nwQNID3YhTO7XbAOEgM2QwfvTgVy7q43gz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93" y="1120109"/>
            <a:ext cx="8381638" cy="237409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73725" y="3905679"/>
            <a:ext cx="6911507" cy="523220"/>
          </a:xfrm>
          <a:prstGeom prst="rect">
            <a:avLst/>
          </a:prstGeom>
          <a:noFill/>
        </p:spPr>
        <p:txBody>
          <a:bodyPr wrap="square" rtlCol="0">
            <a:spAutoFit/>
          </a:bodyPr>
          <a:lstStyle/>
          <a:p>
            <a:r>
              <a:rPr kumimoji="1" lang="ja-JP" altLang="en-US" sz="2800" dirty="0" smtClean="0">
                <a:solidFill>
                  <a:srgbClr val="FF0000"/>
                </a:solidFill>
                <a:latin typeface="+mj-ea"/>
                <a:ea typeface="+mj-ea"/>
              </a:rPr>
              <a:t>●</a:t>
            </a:r>
            <a:r>
              <a:rPr kumimoji="1" lang="en-US" altLang="ja-JP" sz="2800" dirty="0" smtClean="0">
                <a:latin typeface="+mj-ea"/>
                <a:ea typeface="+mj-ea"/>
              </a:rPr>
              <a:t>BIT</a:t>
            </a:r>
            <a:r>
              <a:rPr kumimoji="1" lang="ja-JP" altLang="en-US" sz="2800" dirty="0" smtClean="0">
                <a:latin typeface="+mj-ea"/>
                <a:ea typeface="+mj-ea"/>
              </a:rPr>
              <a:t>→正</a:t>
            </a:r>
            <a:r>
              <a:rPr kumimoji="1" lang="ja-JP" altLang="en-US" sz="2800" dirty="0" smtClean="0">
                <a:latin typeface="+mj-ea"/>
                <a:ea typeface="+mj-ea"/>
              </a:rPr>
              <a:t>に有意</a:t>
            </a:r>
            <a:endParaRPr kumimoji="1" lang="en-US" altLang="ja-JP" sz="2800" dirty="0" smtClean="0">
              <a:latin typeface="+mj-ea"/>
              <a:ea typeface="+mj-ea"/>
            </a:endParaRPr>
          </a:p>
        </p:txBody>
      </p:sp>
      <p:sp>
        <p:nvSpPr>
          <p:cNvPr id="12" name="角丸四角形 11"/>
          <p:cNvSpPr/>
          <p:nvPr/>
        </p:nvSpPr>
        <p:spPr>
          <a:xfrm>
            <a:off x="7299880" y="2120224"/>
            <a:ext cx="529796" cy="3102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3724" y="4439095"/>
            <a:ext cx="6911507" cy="523220"/>
          </a:xfrm>
          <a:prstGeom prst="rect">
            <a:avLst/>
          </a:prstGeom>
          <a:noFill/>
        </p:spPr>
        <p:txBody>
          <a:bodyPr wrap="square" rtlCol="0">
            <a:spAutoFit/>
          </a:bodyPr>
          <a:lstStyle/>
          <a:p>
            <a:r>
              <a:rPr kumimoji="1" lang="ja-JP" altLang="en-US" sz="2800" dirty="0" smtClean="0">
                <a:solidFill>
                  <a:srgbClr val="00B0F0"/>
                </a:solidFill>
                <a:latin typeface="+mj-ea"/>
                <a:ea typeface="+mj-ea"/>
              </a:rPr>
              <a:t>●</a:t>
            </a:r>
            <a:r>
              <a:rPr lang="en-US" altLang="ja-JP" sz="2800" dirty="0" smtClean="0">
                <a:latin typeface="+mj-ea"/>
                <a:ea typeface="+mj-ea"/>
              </a:rPr>
              <a:t>GDP,CO,TO</a:t>
            </a:r>
            <a:r>
              <a:rPr kumimoji="1" lang="ja-JP" altLang="en-US" sz="2800" dirty="0" smtClean="0">
                <a:latin typeface="+mj-ea"/>
                <a:ea typeface="+mj-ea"/>
              </a:rPr>
              <a:t>→</a:t>
            </a:r>
            <a:r>
              <a:rPr lang="ja-JP" altLang="en-US" sz="2800" dirty="0" smtClean="0">
                <a:latin typeface="+mj-ea"/>
                <a:ea typeface="+mj-ea"/>
              </a:rPr>
              <a:t>全て</a:t>
            </a:r>
            <a:r>
              <a:rPr kumimoji="1" lang="ja-JP" altLang="en-US" sz="2800" dirty="0" smtClean="0">
                <a:latin typeface="+mj-ea"/>
                <a:ea typeface="+mj-ea"/>
              </a:rPr>
              <a:t>正</a:t>
            </a:r>
            <a:r>
              <a:rPr kumimoji="1" lang="ja-JP" altLang="en-US" sz="2800" dirty="0" smtClean="0">
                <a:latin typeface="+mj-ea"/>
                <a:ea typeface="+mj-ea"/>
              </a:rPr>
              <a:t>に</a:t>
            </a:r>
            <a:r>
              <a:rPr lang="ja-JP" altLang="en-US" sz="2800" dirty="0">
                <a:latin typeface="+mj-ea"/>
                <a:ea typeface="+mj-ea"/>
              </a:rPr>
              <a:t>有意</a:t>
            </a:r>
            <a:endParaRPr kumimoji="1" lang="en-US" altLang="ja-JP" sz="2800" dirty="0" smtClean="0">
              <a:latin typeface="+mj-ea"/>
              <a:ea typeface="+mj-ea"/>
            </a:endParaRPr>
          </a:p>
        </p:txBody>
      </p:sp>
      <p:sp>
        <p:nvSpPr>
          <p:cNvPr id="14" name="角丸四角形 13"/>
          <p:cNvSpPr/>
          <p:nvPr/>
        </p:nvSpPr>
        <p:spPr>
          <a:xfrm>
            <a:off x="7309677" y="2471047"/>
            <a:ext cx="529796" cy="96092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014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11699" y="5104263"/>
            <a:ext cx="8566656" cy="10671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11700" y="443240"/>
            <a:ext cx="8520599" cy="763500"/>
          </a:xfrm>
        </p:spPr>
        <p:txBody>
          <a:bodyPr>
            <a:normAutofit/>
          </a:bodyPr>
          <a:lstStyle/>
          <a:p>
            <a:r>
              <a:rPr kumimoji="1" lang="ja-JP" altLang="en-US" sz="3600" dirty="0"/>
              <a:t>分析結果まとめ</a:t>
            </a:r>
          </a:p>
        </p:txBody>
      </p:sp>
      <p:sp>
        <p:nvSpPr>
          <p:cNvPr id="3" name="テキスト プレースホルダー 2"/>
          <p:cNvSpPr>
            <a:spLocks noGrp="1"/>
          </p:cNvSpPr>
          <p:nvPr>
            <p:ph type="body" idx="1"/>
          </p:nvPr>
        </p:nvSpPr>
        <p:spPr>
          <a:xfrm>
            <a:off x="311699" y="1411456"/>
            <a:ext cx="8520599" cy="4555199"/>
          </a:xfrm>
        </p:spPr>
        <p:txBody>
          <a:bodyPr/>
          <a:lstStyle/>
          <a:p>
            <a:pPr marL="0" indent="0">
              <a:buNone/>
            </a:pPr>
            <a:r>
              <a:rPr lang="ja-JP" altLang="ja-JP" sz="2800" dirty="0" smtClean="0">
                <a:solidFill>
                  <a:schemeClr val="tx1"/>
                </a:solidFill>
                <a:latin typeface="+mj-ea"/>
                <a:ea typeface="+mj-ea"/>
              </a:rPr>
              <a:t>①</a:t>
            </a:r>
            <a:r>
              <a:rPr lang="ja-JP" altLang="ja-JP" sz="2800" dirty="0">
                <a:solidFill>
                  <a:schemeClr val="tx1"/>
                </a:solidFill>
                <a:latin typeface="+mj-ea"/>
                <a:ea typeface="+mj-ea"/>
              </a:rPr>
              <a:t>投資協定の増加は世界的に見ても</a:t>
            </a:r>
            <a:r>
              <a:rPr lang="ja-JP" altLang="ja-JP" sz="2800" dirty="0" smtClean="0">
                <a:solidFill>
                  <a:schemeClr val="tx1"/>
                </a:solidFill>
                <a:latin typeface="+mj-ea"/>
                <a:ea typeface="+mj-ea"/>
              </a:rPr>
              <a:t>、</a:t>
            </a:r>
            <a:endParaRPr lang="en-US" altLang="ja-JP" sz="2800" dirty="0" smtClean="0">
              <a:solidFill>
                <a:schemeClr val="tx1"/>
              </a:solidFill>
              <a:latin typeface="+mj-ea"/>
              <a:ea typeface="+mj-ea"/>
            </a:endParaRPr>
          </a:p>
          <a:p>
            <a:pPr marL="0" indent="0">
              <a:buNone/>
            </a:pPr>
            <a:r>
              <a:rPr lang="ja-JP" altLang="en-US" dirty="0">
                <a:latin typeface="+mj-ea"/>
                <a:ea typeface="+mj-ea"/>
              </a:rPr>
              <a:t>　</a:t>
            </a:r>
            <a:r>
              <a:rPr lang="ja-JP" altLang="ja-JP" sz="2800" dirty="0" smtClean="0">
                <a:solidFill>
                  <a:schemeClr val="tx1"/>
                </a:solidFill>
                <a:latin typeface="+mj-ea"/>
                <a:ea typeface="+mj-ea"/>
              </a:rPr>
              <a:t>受け入れ</a:t>
            </a:r>
            <a:r>
              <a:rPr lang="ja-JP" altLang="ja-JP" sz="2800" dirty="0">
                <a:solidFill>
                  <a:schemeClr val="tx1"/>
                </a:solidFill>
                <a:latin typeface="+mj-ea"/>
                <a:ea typeface="+mj-ea"/>
              </a:rPr>
              <a:t>・送り出し</a:t>
            </a:r>
            <a:r>
              <a:rPr lang="ja-JP" altLang="ja-JP" sz="3600" dirty="0">
                <a:solidFill>
                  <a:srgbClr val="FF0000"/>
                </a:solidFill>
                <a:latin typeface="+mj-ea"/>
                <a:ea typeface="+mj-ea"/>
              </a:rPr>
              <a:t>双方</a:t>
            </a:r>
            <a:r>
              <a:rPr lang="ja-JP" altLang="ja-JP" sz="2800" dirty="0">
                <a:solidFill>
                  <a:schemeClr val="tx1"/>
                </a:solidFill>
                <a:latin typeface="+mj-ea"/>
                <a:ea typeface="+mj-ea"/>
              </a:rPr>
              <a:t>に好影響を与える。</a:t>
            </a:r>
            <a:endParaRPr lang="en-US" altLang="ja-JP" sz="2800" dirty="0">
              <a:solidFill>
                <a:schemeClr val="tx1"/>
              </a:solidFill>
              <a:latin typeface="+mj-ea"/>
              <a:ea typeface="+mj-ea"/>
            </a:endParaRPr>
          </a:p>
          <a:p>
            <a:pPr marL="0" indent="0">
              <a:buNone/>
            </a:pPr>
            <a:endParaRPr lang="en-US" altLang="ja-JP" sz="2800" dirty="0" smtClean="0">
              <a:solidFill>
                <a:schemeClr val="tx1"/>
              </a:solidFill>
              <a:latin typeface="+mj-ea"/>
              <a:ea typeface="+mj-ea"/>
            </a:endParaRPr>
          </a:p>
          <a:p>
            <a:pPr marL="0" indent="0">
              <a:buNone/>
            </a:pPr>
            <a:r>
              <a:rPr lang="en-US" altLang="ja-JP" sz="2800" dirty="0">
                <a:solidFill>
                  <a:schemeClr val="tx1"/>
                </a:solidFill>
                <a:latin typeface="+mj-ea"/>
                <a:ea typeface="+mj-ea"/>
              </a:rPr>
              <a:t/>
            </a:r>
            <a:br>
              <a:rPr lang="en-US" altLang="ja-JP" sz="2800" dirty="0">
                <a:solidFill>
                  <a:schemeClr val="tx1"/>
                </a:solidFill>
                <a:latin typeface="+mj-ea"/>
                <a:ea typeface="+mj-ea"/>
              </a:rPr>
            </a:br>
            <a:r>
              <a:rPr lang="ja-JP" altLang="ja-JP" sz="2800" dirty="0" smtClean="0">
                <a:solidFill>
                  <a:schemeClr val="tx1"/>
                </a:solidFill>
                <a:latin typeface="+mj-ea"/>
                <a:ea typeface="+mj-ea"/>
              </a:rPr>
              <a:t>②</a:t>
            </a:r>
            <a:r>
              <a:rPr lang="ja-JP" altLang="en-US" sz="2800" dirty="0" smtClean="0">
                <a:solidFill>
                  <a:schemeClr val="tx1"/>
                </a:solidFill>
                <a:latin typeface="+mj-ea"/>
                <a:ea typeface="+mj-ea"/>
              </a:rPr>
              <a:t>トレードオープンネスの分析結果が</a:t>
            </a:r>
            <a:r>
              <a:rPr lang="ja-JP" altLang="en-US" dirty="0">
                <a:latin typeface="+mj-ea"/>
                <a:ea typeface="+mj-ea"/>
              </a:rPr>
              <a:t>示</a:t>
            </a:r>
            <a:r>
              <a:rPr lang="ja-JP" altLang="en-US" dirty="0" smtClean="0">
                <a:latin typeface="+mj-ea"/>
                <a:ea typeface="+mj-ea"/>
              </a:rPr>
              <a:t>す</a:t>
            </a:r>
            <a:r>
              <a:rPr lang="ja-JP" altLang="en-US" sz="2800" dirty="0" smtClean="0">
                <a:solidFill>
                  <a:schemeClr val="tx1"/>
                </a:solidFill>
                <a:latin typeface="+mj-ea"/>
                <a:ea typeface="+mj-ea"/>
              </a:rPr>
              <a:t>ように、</a:t>
            </a:r>
            <a:endParaRPr lang="en-US" altLang="ja-JP" sz="2800" dirty="0" smtClean="0">
              <a:solidFill>
                <a:schemeClr val="tx1"/>
              </a:solidFill>
              <a:latin typeface="+mj-ea"/>
              <a:ea typeface="+mj-ea"/>
            </a:endParaRPr>
          </a:p>
          <a:p>
            <a:pPr marL="0" indent="0">
              <a:buNone/>
            </a:pPr>
            <a:r>
              <a:rPr lang="ja-JP" altLang="ja-JP" dirty="0">
                <a:latin typeface="+mj-ea"/>
              </a:rPr>
              <a:t>貿易と投資には</a:t>
            </a:r>
            <a:r>
              <a:rPr lang="ja-JP" altLang="ja-JP" sz="3600" dirty="0">
                <a:solidFill>
                  <a:srgbClr val="FF0000"/>
                </a:solidFill>
                <a:latin typeface="+mj-ea"/>
              </a:rPr>
              <a:t>相乗効果</a:t>
            </a:r>
            <a:r>
              <a:rPr lang="ja-JP" altLang="ja-JP" dirty="0">
                <a:latin typeface="+mj-ea"/>
              </a:rPr>
              <a:t>が見られ</a:t>
            </a:r>
            <a:r>
              <a:rPr lang="ja-JP" altLang="en-US" dirty="0">
                <a:latin typeface="+mj-ea"/>
              </a:rPr>
              <a:t>る</a:t>
            </a:r>
            <a:r>
              <a:rPr lang="ja-JP" altLang="en-US" dirty="0" smtClean="0">
                <a:latin typeface="+mj-ea"/>
              </a:rPr>
              <a:t>。</a:t>
            </a:r>
            <a:endParaRPr lang="en-US" altLang="ja-JP" sz="2800" dirty="0" smtClean="0">
              <a:solidFill>
                <a:schemeClr val="tx1"/>
              </a:solidFill>
              <a:latin typeface="+mj-ea"/>
              <a:ea typeface="+mj-ea"/>
            </a:endParaRPr>
          </a:p>
          <a:p>
            <a:pPr marL="0" indent="0">
              <a:buNone/>
            </a:pPr>
            <a:r>
              <a:rPr lang="ja-JP" altLang="ja-JP" sz="2800" dirty="0" smtClean="0">
                <a:solidFill>
                  <a:schemeClr val="tx1"/>
                </a:solidFill>
                <a:latin typeface="+mj-ea"/>
                <a:ea typeface="+mj-ea"/>
              </a:rPr>
              <a:t>投資</a:t>
            </a:r>
            <a:r>
              <a:rPr lang="ja-JP" altLang="ja-JP" sz="2800" dirty="0">
                <a:solidFill>
                  <a:schemeClr val="tx1"/>
                </a:solidFill>
                <a:latin typeface="+mj-ea"/>
                <a:ea typeface="+mj-ea"/>
              </a:rPr>
              <a:t>協定だけでなく</a:t>
            </a:r>
            <a:r>
              <a:rPr lang="en-US" altLang="ja-JP" sz="2800" dirty="0">
                <a:solidFill>
                  <a:schemeClr val="tx1"/>
                </a:solidFill>
                <a:latin typeface="+mj-ea"/>
                <a:ea typeface="+mj-ea"/>
              </a:rPr>
              <a:t>FTA</a:t>
            </a:r>
            <a:r>
              <a:rPr lang="ja-JP" altLang="ja-JP" sz="2800" dirty="0">
                <a:solidFill>
                  <a:schemeClr val="tx1"/>
                </a:solidFill>
                <a:latin typeface="+mj-ea"/>
                <a:ea typeface="+mj-ea"/>
              </a:rPr>
              <a:t>なども</a:t>
            </a:r>
            <a:r>
              <a:rPr lang="ja-JP" altLang="ja-JP" sz="3600" dirty="0">
                <a:solidFill>
                  <a:srgbClr val="FF0000"/>
                </a:solidFill>
                <a:latin typeface="+mj-ea"/>
                <a:ea typeface="+mj-ea"/>
              </a:rPr>
              <a:t>同時に締結</a:t>
            </a:r>
            <a:r>
              <a:rPr lang="ja-JP" altLang="ja-JP" sz="2800" dirty="0">
                <a:solidFill>
                  <a:schemeClr val="tx1"/>
                </a:solidFill>
                <a:latin typeface="+mj-ea"/>
                <a:ea typeface="+mj-ea"/>
              </a:rPr>
              <a:t>することでより高い効果が得られる。</a:t>
            </a:r>
            <a:endParaRPr kumimoji="1" lang="ja-JP" altLang="en-US" sz="2800" dirty="0">
              <a:solidFill>
                <a:schemeClr val="tx1"/>
              </a:solidFill>
              <a:latin typeface="+mj-ea"/>
              <a:ea typeface="+mj-ea"/>
            </a:endParaRPr>
          </a:p>
          <a:p>
            <a:endParaRPr kumimoji="1" lang="ja-JP" altLang="en-US" dirty="0"/>
          </a:p>
        </p:txBody>
      </p:sp>
      <p:pic>
        <p:nvPicPr>
          <p:cNvPr id="4" name="Picture 10" descr="https://lh5.googleusercontent.com/WSzOsPQsg6wBgQeeBnby87dygZ7Fkca_NBcUc_vci46RALmVR49OnRYhNHewAknZbyfK9jcagC8qQJnEpzJRfba1f2-6ADRZ6i9nwQNID3YhTO7XbAOEgM2QwfvTgVy7q43gzRel"/>
          <p:cNvPicPr>
            <a:picLocks noChangeAspect="1" noChangeArrowheads="1"/>
          </p:cNvPicPr>
          <p:nvPr/>
        </p:nvPicPr>
        <p:blipFill rotWithShape="1">
          <a:blip r:embed="rId2">
            <a:extLst>
              <a:ext uri="{28A0092B-C50C-407E-A947-70E740481C1C}">
                <a14:useLocalDpi xmlns:a14="http://schemas.microsoft.com/office/drawing/2010/main" val="0"/>
              </a:ext>
            </a:extLst>
          </a:blip>
          <a:srcRect t="86188"/>
          <a:stretch/>
        </p:blipFill>
        <p:spPr bwMode="auto">
          <a:xfrm>
            <a:off x="404208" y="5237621"/>
            <a:ext cx="8381638" cy="327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hWl3g1bvSI5zxKA3_5E4woyzBByssFktFiMuE71gxz1N6-XFezFDnLObNPUTC2gciaZkyC5qesqEdrrXgBDUI_pUCCBq8wDqTus4n7TsX4djXeG61YY97dcTTQD0B_bSGU0e1s4S"/>
          <p:cNvPicPr>
            <a:picLocks noChangeAspect="1" noChangeArrowheads="1"/>
          </p:cNvPicPr>
          <p:nvPr/>
        </p:nvPicPr>
        <p:blipFill rotWithShape="1">
          <a:blip r:embed="rId3">
            <a:extLst>
              <a:ext uri="{28A0092B-C50C-407E-A947-70E740481C1C}">
                <a14:useLocalDpi xmlns:a14="http://schemas.microsoft.com/office/drawing/2010/main" val="0"/>
              </a:ext>
            </a:extLst>
          </a:blip>
          <a:srcRect t="84842"/>
          <a:stretch/>
        </p:blipFill>
        <p:spPr bwMode="auto">
          <a:xfrm>
            <a:off x="405339" y="5637817"/>
            <a:ext cx="8380507" cy="36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95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279318"/>
            <a:ext cx="8520599" cy="763500"/>
          </a:xfrm>
        </p:spPr>
        <p:txBody>
          <a:bodyPr>
            <a:normAutofit/>
          </a:bodyPr>
          <a:lstStyle/>
          <a:p>
            <a:r>
              <a:rPr kumimoji="1" lang="ja-JP" altLang="en-US" sz="3600" dirty="0"/>
              <a:t>途上国に関する考察</a:t>
            </a:r>
          </a:p>
        </p:txBody>
      </p:sp>
      <p:sp>
        <p:nvSpPr>
          <p:cNvPr id="5" name="角丸四角形 4"/>
          <p:cNvSpPr/>
          <p:nvPr/>
        </p:nvSpPr>
        <p:spPr>
          <a:xfrm>
            <a:off x="185574" y="4367284"/>
            <a:ext cx="8772849" cy="229029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
            </a:r>
            <a:br>
              <a:rPr lang="en-US" altLang="ja-JP" dirty="0"/>
            </a:br>
            <a:r>
              <a:rPr lang="ja-JP" altLang="en-US" sz="2400" dirty="0" smtClean="0">
                <a:solidFill>
                  <a:schemeClr val="tx1"/>
                </a:solidFill>
                <a:latin typeface="+mj-ea"/>
                <a:ea typeface="+mj-ea"/>
              </a:rPr>
              <a:t>①</a:t>
            </a:r>
            <a:r>
              <a:rPr lang="ja-JP" altLang="ja-JP" sz="2400" dirty="0" smtClean="0">
                <a:solidFill>
                  <a:schemeClr val="tx1"/>
                </a:solidFill>
                <a:latin typeface="+mj-ea"/>
                <a:ea typeface="+mj-ea"/>
              </a:rPr>
              <a:t>途上</a:t>
            </a:r>
            <a:r>
              <a:rPr lang="ja-JP" altLang="ja-JP" sz="2400" dirty="0">
                <a:solidFill>
                  <a:schemeClr val="tx1"/>
                </a:solidFill>
                <a:latin typeface="+mj-ea"/>
                <a:ea typeface="+mj-ea"/>
              </a:rPr>
              <a:t>国は</a:t>
            </a:r>
            <a:r>
              <a:rPr lang="ja-JP" altLang="ja-JP" sz="2400" dirty="0" smtClean="0">
                <a:solidFill>
                  <a:schemeClr val="tx1"/>
                </a:solidFill>
                <a:latin typeface="+mj-ea"/>
                <a:ea typeface="+mj-ea"/>
              </a:rPr>
              <a:t>自国発展</a:t>
            </a:r>
            <a:r>
              <a:rPr lang="ja-JP" altLang="ja-JP" sz="2400" dirty="0">
                <a:solidFill>
                  <a:schemeClr val="tx1"/>
                </a:solidFill>
                <a:latin typeface="+mj-ea"/>
                <a:ea typeface="+mj-ea"/>
              </a:rPr>
              <a:t>の</a:t>
            </a:r>
            <a:r>
              <a:rPr lang="ja-JP" altLang="ja-JP" sz="2400" dirty="0" smtClean="0">
                <a:solidFill>
                  <a:schemeClr val="tx1"/>
                </a:solidFill>
                <a:latin typeface="+mj-ea"/>
                <a:ea typeface="+mj-ea"/>
              </a:rPr>
              <a:t>ため</a:t>
            </a:r>
            <a:r>
              <a:rPr lang="ja-JP" altLang="en-US" sz="2400" dirty="0">
                <a:solidFill>
                  <a:schemeClr val="tx1"/>
                </a:solidFill>
                <a:latin typeface="+mj-ea"/>
                <a:ea typeface="+mj-ea"/>
              </a:rPr>
              <a:t>、</a:t>
            </a:r>
            <a:r>
              <a:rPr lang="ja-JP" altLang="en-US" sz="2400" dirty="0" smtClean="0">
                <a:solidFill>
                  <a:schemeClr val="tx1"/>
                </a:solidFill>
                <a:latin typeface="+mj-ea"/>
                <a:ea typeface="+mj-ea"/>
              </a:rPr>
              <a:t>資金使用・</a:t>
            </a:r>
            <a:r>
              <a:rPr lang="ja-JP" altLang="ja-JP" sz="2400" dirty="0" smtClean="0">
                <a:solidFill>
                  <a:schemeClr val="tx1"/>
                </a:solidFill>
                <a:latin typeface="+mj-ea"/>
                <a:ea typeface="+mj-ea"/>
              </a:rPr>
              <a:t>受入を</a:t>
            </a:r>
            <a:r>
              <a:rPr lang="ja-JP" altLang="ja-JP" sz="2400" dirty="0">
                <a:solidFill>
                  <a:schemeClr val="tx1"/>
                </a:solidFill>
                <a:latin typeface="+mj-ea"/>
                <a:ea typeface="+mj-ea"/>
              </a:rPr>
              <a:t>視野</a:t>
            </a:r>
            <a:r>
              <a:rPr lang="ja-JP" altLang="ja-JP" sz="2400" dirty="0" smtClean="0">
                <a:solidFill>
                  <a:schemeClr val="tx1"/>
                </a:solidFill>
                <a:latin typeface="+mj-ea"/>
                <a:ea typeface="+mj-ea"/>
              </a:rPr>
              <a:t>に</a:t>
            </a:r>
            <a:r>
              <a:rPr lang="ja-JP" altLang="en-US" sz="2400" dirty="0" smtClean="0">
                <a:solidFill>
                  <a:schemeClr val="tx1"/>
                </a:solidFill>
                <a:latin typeface="+mj-ea"/>
                <a:ea typeface="+mj-ea"/>
              </a:rPr>
              <a:t>入れて</a:t>
            </a:r>
            <a:r>
              <a:rPr lang="ja-JP" altLang="ja-JP" sz="2400" dirty="0" smtClean="0">
                <a:solidFill>
                  <a:schemeClr val="tx1"/>
                </a:solidFill>
                <a:latin typeface="+mj-ea"/>
                <a:ea typeface="+mj-ea"/>
              </a:rPr>
              <a:t>いる</a:t>
            </a:r>
            <a:r>
              <a:rPr lang="ja-JP" altLang="en-US" sz="2400" dirty="0" smtClean="0">
                <a:solidFill>
                  <a:schemeClr val="tx1"/>
                </a:solidFill>
                <a:latin typeface="+mj-ea"/>
                <a:ea typeface="+mj-ea"/>
              </a:rPr>
              <a:t>。しかし、</a:t>
            </a:r>
            <a:r>
              <a:rPr lang="ja-JP" altLang="ja-JP" sz="2400" dirty="0" smtClean="0">
                <a:solidFill>
                  <a:schemeClr val="tx1"/>
                </a:solidFill>
                <a:latin typeface="+mj-ea"/>
                <a:ea typeface="+mj-ea"/>
              </a:rPr>
              <a:t>なかなか</a:t>
            </a:r>
            <a:r>
              <a:rPr lang="ja-JP" altLang="ja-JP" sz="2400" dirty="0">
                <a:solidFill>
                  <a:schemeClr val="tx1"/>
                </a:solidFill>
                <a:latin typeface="+mj-ea"/>
                <a:ea typeface="+mj-ea"/>
              </a:rPr>
              <a:t>成果</a:t>
            </a:r>
            <a:r>
              <a:rPr lang="ja-JP" altLang="ja-JP" sz="2400" dirty="0" smtClean="0">
                <a:solidFill>
                  <a:schemeClr val="tx1"/>
                </a:solidFill>
                <a:latin typeface="+mj-ea"/>
                <a:ea typeface="+mj-ea"/>
              </a:rPr>
              <a:t>に</a:t>
            </a:r>
            <a:r>
              <a:rPr lang="ja-JP" altLang="en-US" sz="2400" dirty="0" smtClean="0">
                <a:solidFill>
                  <a:schemeClr val="tx1"/>
                </a:solidFill>
                <a:latin typeface="+mj-ea"/>
                <a:ea typeface="+mj-ea"/>
              </a:rPr>
              <a:t>は</a:t>
            </a:r>
            <a:r>
              <a:rPr lang="ja-JP" altLang="ja-JP" sz="2400" dirty="0" smtClean="0">
                <a:solidFill>
                  <a:schemeClr val="tx1"/>
                </a:solidFill>
                <a:latin typeface="+mj-ea"/>
                <a:ea typeface="+mj-ea"/>
              </a:rPr>
              <a:t>結びついていない</a:t>
            </a:r>
            <a:r>
              <a:rPr lang="ja-JP" altLang="en-US" sz="2400" dirty="0" smtClean="0">
                <a:solidFill>
                  <a:schemeClr val="tx1"/>
                </a:solidFill>
                <a:latin typeface="+mj-ea"/>
                <a:ea typeface="+mj-ea"/>
              </a:rPr>
              <a:t>。</a:t>
            </a:r>
            <a:endParaRPr lang="en-US" altLang="ja-JP" sz="2400" dirty="0" smtClean="0">
              <a:solidFill>
                <a:schemeClr val="tx1"/>
              </a:solidFill>
              <a:latin typeface="+mj-ea"/>
              <a:ea typeface="+mj-ea"/>
            </a:endParaRPr>
          </a:p>
          <a:p>
            <a:endParaRPr lang="en-US" altLang="ja-JP" sz="2400" dirty="0" smtClean="0">
              <a:solidFill>
                <a:schemeClr val="tx1"/>
              </a:solidFill>
              <a:latin typeface="+mj-ea"/>
              <a:ea typeface="+mj-ea"/>
            </a:endParaRPr>
          </a:p>
          <a:p>
            <a:r>
              <a:rPr lang="ja-JP" altLang="en-US" sz="2400" dirty="0" smtClean="0">
                <a:solidFill>
                  <a:schemeClr val="tx1"/>
                </a:solidFill>
                <a:latin typeface="+mj-ea"/>
              </a:rPr>
              <a:t>②</a:t>
            </a:r>
            <a:r>
              <a:rPr lang="en-US" altLang="ja-JP" sz="2400" dirty="0" smtClean="0">
                <a:solidFill>
                  <a:schemeClr val="tx1"/>
                </a:solidFill>
                <a:latin typeface="+mj-ea"/>
              </a:rPr>
              <a:t>FDI</a:t>
            </a:r>
            <a:r>
              <a:rPr lang="ja-JP" altLang="ja-JP" sz="2400" dirty="0">
                <a:solidFill>
                  <a:schemeClr val="tx1"/>
                </a:solidFill>
                <a:latin typeface="+mj-ea"/>
              </a:rPr>
              <a:t>の送り出し国の大半が先進国で</a:t>
            </a:r>
            <a:r>
              <a:rPr lang="ja-JP" altLang="ja-JP" sz="2400" dirty="0" smtClean="0">
                <a:solidFill>
                  <a:schemeClr val="tx1"/>
                </a:solidFill>
                <a:latin typeface="+mj-ea"/>
              </a:rPr>
              <a:t>あ</a:t>
            </a:r>
            <a:r>
              <a:rPr lang="ja-JP" altLang="en-US" sz="2400" dirty="0" smtClean="0">
                <a:solidFill>
                  <a:schemeClr val="tx1"/>
                </a:solidFill>
                <a:latin typeface="+mj-ea"/>
              </a:rPr>
              <a:t>るということ。</a:t>
            </a:r>
            <a:endParaRPr lang="ja-JP" altLang="en-US" sz="2400" dirty="0">
              <a:solidFill>
                <a:schemeClr val="tx1"/>
              </a:solidFill>
              <a:latin typeface="+mj-ea"/>
              <a:ea typeface="+mj-ea"/>
            </a:endParaRPr>
          </a:p>
          <a:p>
            <a:endParaRPr lang="ja-JP" altLang="en-US" sz="2400" dirty="0">
              <a:latin typeface="+mj-ea"/>
              <a:ea typeface="+mj-ea"/>
            </a:endParaRPr>
          </a:p>
        </p:txBody>
      </p:sp>
      <p:sp>
        <p:nvSpPr>
          <p:cNvPr id="3" name="テキスト プレースホルダー 2"/>
          <p:cNvSpPr>
            <a:spLocks noGrp="1"/>
          </p:cNvSpPr>
          <p:nvPr>
            <p:ph type="body" idx="1"/>
          </p:nvPr>
        </p:nvSpPr>
        <p:spPr>
          <a:xfrm>
            <a:off x="437824" y="1042818"/>
            <a:ext cx="8520599" cy="2666162"/>
          </a:xfrm>
        </p:spPr>
        <p:txBody>
          <a:bodyPr>
            <a:normAutofit fontScale="92500" lnSpcReduction="10000"/>
          </a:bodyPr>
          <a:lstStyle/>
          <a:p>
            <a:pPr marL="0" indent="0">
              <a:buNone/>
            </a:pPr>
            <a:r>
              <a:rPr lang="ja-JP" altLang="ja-JP" u="sng" dirty="0">
                <a:solidFill>
                  <a:schemeClr val="tx1"/>
                </a:solidFill>
                <a:latin typeface="+mj-ea"/>
                <a:ea typeface="+mj-ea"/>
              </a:rPr>
              <a:t>①</a:t>
            </a:r>
            <a:r>
              <a:rPr lang="en-US" altLang="ja-JP" u="sng" dirty="0">
                <a:solidFill>
                  <a:schemeClr val="tx1"/>
                </a:solidFill>
                <a:latin typeface="+mj-ea"/>
                <a:ea typeface="+mj-ea"/>
              </a:rPr>
              <a:t>FDI</a:t>
            </a:r>
            <a:r>
              <a:rPr lang="ja-JP" altLang="ja-JP" u="sng" dirty="0">
                <a:solidFill>
                  <a:schemeClr val="tx1"/>
                </a:solidFill>
                <a:latin typeface="+mj-ea"/>
                <a:ea typeface="+mj-ea"/>
              </a:rPr>
              <a:t>受入額に与える</a:t>
            </a:r>
            <a:r>
              <a:rPr lang="ja-JP" altLang="ja-JP" u="sng" dirty="0" smtClean="0">
                <a:solidFill>
                  <a:schemeClr val="tx1"/>
                </a:solidFill>
                <a:latin typeface="+mj-ea"/>
                <a:ea typeface="+mj-ea"/>
              </a:rPr>
              <a:t>影響</a:t>
            </a:r>
            <a:endParaRPr lang="en-US" altLang="ja-JP" u="sng" dirty="0">
              <a:latin typeface="+mj-ea"/>
              <a:ea typeface="+mj-ea"/>
            </a:endParaRPr>
          </a:p>
          <a:p>
            <a:pPr marL="0" indent="0">
              <a:buNone/>
            </a:pPr>
            <a:r>
              <a:rPr lang="ja-JP" altLang="ja-JP" dirty="0" smtClean="0">
                <a:solidFill>
                  <a:schemeClr val="tx1"/>
                </a:solidFill>
                <a:latin typeface="+mj-ea"/>
                <a:ea typeface="+mj-ea"/>
              </a:rPr>
              <a:t>途上国グループ</a:t>
            </a:r>
            <a:r>
              <a:rPr lang="en-US" altLang="ja-JP" dirty="0" smtClean="0">
                <a:solidFill>
                  <a:schemeClr val="tx1"/>
                </a:solidFill>
                <a:latin typeface="+mj-ea"/>
                <a:ea typeface="+mj-ea"/>
              </a:rPr>
              <a:t>(LIE,LMIE)</a:t>
            </a:r>
            <a:r>
              <a:rPr lang="ja-JP" altLang="en-US" dirty="0" smtClean="0">
                <a:latin typeface="+mj-ea"/>
                <a:ea typeface="+mj-ea"/>
              </a:rPr>
              <a:t>は</a:t>
            </a:r>
            <a:r>
              <a:rPr lang="ja-JP" altLang="ja-JP" dirty="0" smtClean="0">
                <a:solidFill>
                  <a:schemeClr val="tx1"/>
                </a:solidFill>
                <a:latin typeface="+mj-ea"/>
                <a:ea typeface="+mj-ea"/>
              </a:rPr>
              <a:t>他</a:t>
            </a:r>
            <a:r>
              <a:rPr lang="ja-JP" altLang="ja-JP" dirty="0">
                <a:solidFill>
                  <a:schemeClr val="tx1"/>
                </a:solidFill>
                <a:latin typeface="+mj-ea"/>
                <a:ea typeface="+mj-ea"/>
              </a:rPr>
              <a:t>と比べて</a:t>
            </a:r>
            <a:r>
              <a:rPr lang="ja-JP" altLang="ja-JP" sz="3200" dirty="0">
                <a:solidFill>
                  <a:srgbClr val="FF0000"/>
                </a:solidFill>
                <a:latin typeface="+mj-ea"/>
                <a:ea typeface="+mj-ea"/>
              </a:rPr>
              <a:t>低水準</a:t>
            </a:r>
            <a:r>
              <a:rPr lang="ja-JP" altLang="ja-JP" dirty="0">
                <a:solidFill>
                  <a:schemeClr val="tx1"/>
                </a:solidFill>
                <a:latin typeface="+mj-ea"/>
                <a:ea typeface="+mj-ea"/>
              </a:rPr>
              <a:t>になりがちである</a:t>
            </a:r>
            <a:r>
              <a:rPr lang="ja-JP" altLang="ja-JP" dirty="0" smtClean="0">
                <a:solidFill>
                  <a:schemeClr val="tx1"/>
                </a:solidFill>
                <a:latin typeface="+mj-ea"/>
                <a:ea typeface="+mj-ea"/>
              </a:rPr>
              <a:t>。</a:t>
            </a:r>
            <a:endParaRPr lang="en-US" altLang="ja-JP" dirty="0" smtClean="0">
              <a:solidFill>
                <a:schemeClr val="tx1"/>
              </a:solidFill>
              <a:latin typeface="+mj-ea"/>
              <a:ea typeface="+mj-ea"/>
            </a:endParaRPr>
          </a:p>
          <a:p>
            <a:pPr marL="0" indent="0">
              <a:buNone/>
            </a:pPr>
            <a:r>
              <a:rPr lang="en-US" altLang="ja-JP" dirty="0">
                <a:solidFill>
                  <a:schemeClr val="tx1"/>
                </a:solidFill>
                <a:latin typeface="+mj-ea"/>
                <a:ea typeface="+mj-ea"/>
              </a:rPr>
              <a:t/>
            </a:r>
            <a:br>
              <a:rPr lang="en-US" altLang="ja-JP" dirty="0">
                <a:solidFill>
                  <a:schemeClr val="tx1"/>
                </a:solidFill>
                <a:latin typeface="+mj-ea"/>
                <a:ea typeface="+mj-ea"/>
              </a:rPr>
            </a:br>
            <a:r>
              <a:rPr lang="ja-JP" altLang="ja-JP" u="sng" dirty="0">
                <a:solidFill>
                  <a:schemeClr val="tx1"/>
                </a:solidFill>
                <a:latin typeface="+mj-ea"/>
                <a:ea typeface="+mj-ea"/>
              </a:rPr>
              <a:t>②</a:t>
            </a:r>
            <a:r>
              <a:rPr lang="en-US" altLang="ja-JP" u="sng" dirty="0">
                <a:solidFill>
                  <a:schemeClr val="tx1"/>
                </a:solidFill>
                <a:latin typeface="+mj-ea"/>
                <a:ea typeface="+mj-ea"/>
              </a:rPr>
              <a:t>FDI</a:t>
            </a:r>
            <a:r>
              <a:rPr lang="ja-JP" altLang="ja-JP" u="sng" dirty="0" smtClean="0">
                <a:solidFill>
                  <a:schemeClr val="tx1"/>
                </a:solidFill>
                <a:latin typeface="+mj-ea"/>
                <a:ea typeface="+mj-ea"/>
              </a:rPr>
              <a:t>送出額</a:t>
            </a:r>
            <a:r>
              <a:rPr lang="ja-JP" altLang="ja-JP" u="sng" dirty="0">
                <a:solidFill>
                  <a:schemeClr val="tx1"/>
                </a:solidFill>
                <a:latin typeface="+mj-ea"/>
                <a:ea typeface="+mj-ea"/>
              </a:rPr>
              <a:t>に与える</a:t>
            </a:r>
            <a:r>
              <a:rPr lang="ja-JP" altLang="ja-JP" u="sng" dirty="0" smtClean="0">
                <a:solidFill>
                  <a:schemeClr val="tx1"/>
                </a:solidFill>
                <a:latin typeface="+mj-ea"/>
                <a:ea typeface="+mj-ea"/>
              </a:rPr>
              <a:t>影響</a:t>
            </a:r>
            <a:endParaRPr lang="en-US" altLang="ja-JP" u="sng" dirty="0" smtClean="0">
              <a:solidFill>
                <a:schemeClr val="tx1"/>
              </a:solidFill>
              <a:latin typeface="+mj-ea"/>
              <a:ea typeface="+mj-ea"/>
            </a:endParaRPr>
          </a:p>
          <a:p>
            <a:pPr marL="0" indent="0">
              <a:buNone/>
            </a:pPr>
            <a:r>
              <a:rPr lang="ja-JP" altLang="ja-JP" dirty="0" smtClean="0">
                <a:solidFill>
                  <a:schemeClr val="tx1"/>
                </a:solidFill>
                <a:latin typeface="+mj-ea"/>
                <a:ea typeface="+mj-ea"/>
              </a:rPr>
              <a:t>比較的</a:t>
            </a:r>
            <a:r>
              <a:rPr lang="ja-JP" altLang="ja-JP" dirty="0">
                <a:solidFill>
                  <a:schemeClr val="tx1"/>
                </a:solidFill>
                <a:latin typeface="+mj-ea"/>
                <a:ea typeface="+mj-ea"/>
              </a:rPr>
              <a:t>発展しつつある途上国</a:t>
            </a:r>
            <a:r>
              <a:rPr lang="ja-JP" altLang="ja-JP" dirty="0" smtClean="0">
                <a:solidFill>
                  <a:schemeClr val="tx1"/>
                </a:solidFill>
                <a:latin typeface="+mj-ea"/>
                <a:ea typeface="+mj-ea"/>
              </a:rPr>
              <a:t>グループ</a:t>
            </a:r>
            <a:r>
              <a:rPr lang="ja-JP" altLang="en-US" dirty="0" smtClean="0">
                <a:solidFill>
                  <a:schemeClr val="tx1"/>
                </a:solidFill>
                <a:latin typeface="+mj-ea"/>
                <a:ea typeface="+mj-ea"/>
              </a:rPr>
              <a:t>（</a:t>
            </a:r>
            <a:r>
              <a:rPr lang="en-US" altLang="ja-JP" dirty="0" smtClean="0">
                <a:solidFill>
                  <a:schemeClr val="tx1"/>
                </a:solidFill>
                <a:latin typeface="+mj-ea"/>
                <a:ea typeface="+mj-ea"/>
              </a:rPr>
              <a:t>LMIE</a:t>
            </a:r>
            <a:r>
              <a:rPr lang="ja-JP" altLang="en-US" dirty="0" smtClean="0">
                <a:solidFill>
                  <a:schemeClr val="tx1"/>
                </a:solidFill>
                <a:latin typeface="+mj-ea"/>
                <a:ea typeface="+mj-ea"/>
              </a:rPr>
              <a:t>）も</a:t>
            </a:r>
            <a:endParaRPr lang="en-US" altLang="ja-JP" dirty="0" smtClean="0">
              <a:solidFill>
                <a:schemeClr val="tx1"/>
              </a:solidFill>
              <a:latin typeface="+mj-ea"/>
              <a:ea typeface="+mj-ea"/>
            </a:endParaRPr>
          </a:p>
          <a:p>
            <a:pPr marL="0" indent="0">
              <a:buNone/>
            </a:pPr>
            <a:r>
              <a:rPr lang="ja-JP" altLang="ja-JP" dirty="0" smtClean="0">
                <a:solidFill>
                  <a:schemeClr val="tx1"/>
                </a:solidFill>
                <a:latin typeface="+mj-ea"/>
                <a:ea typeface="+mj-ea"/>
              </a:rPr>
              <a:t>他</a:t>
            </a:r>
            <a:r>
              <a:rPr lang="ja-JP" altLang="ja-JP" dirty="0">
                <a:solidFill>
                  <a:schemeClr val="tx1"/>
                </a:solidFill>
                <a:latin typeface="+mj-ea"/>
                <a:ea typeface="+mj-ea"/>
              </a:rPr>
              <a:t>と比べて</a:t>
            </a:r>
            <a:r>
              <a:rPr lang="ja-JP" altLang="ja-JP" sz="3200" dirty="0">
                <a:solidFill>
                  <a:srgbClr val="FF0000"/>
                </a:solidFill>
                <a:latin typeface="+mj-ea"/>
                <a:ea typeface="+mj-ea"/>
              </a:rPr>
              <a:t>低水準</a:t>
            </a:r>
            <a:r>
              <a:rPr lang="ja-JP" altLang="ja-JP" dirty="0">
                <a:solidFill>
                  <a:schemeClr val="tx1"/>
                </a:solidFill>
                <a:latin typeface="+mj-ea"/>
                <a:ea typeface="+mj-ea"/>
              </a:rPr>
              <a:t>になりがちである。</a:t>
            </a:r>
            <a:endParaRPr lang="en-US" altLang="ja-JP" dirty="0">
              <a:solidFill>
                <a:schemeClr val="tx1"/>
              </a:solidFill>
              <a:latin typeface="+mj-ea"/>
              <a:ea typeface="+mj-ea"/>
            </a:endParaRPr>
          </a:p>
          <a:p>
            <a:pPr marL="0" indent="0">
              <a:buNone/>
            </a:pPr>
            <a:endParaRPr lang="en-US" altLang="ja-JP" sz="2400" dirty="0"/>
          </a:p>
        </p:txBody>
      </p:sp>
      <p:sp>
        <p:nvSpPr>
          <p:cNvPr id="4" name="下矢印 3"/>
          <p:cNvSpPr/>
          <p:nvPr/>
        </p:nvSpPr>
        <p:spPr>
          <a:xfrm>
            <a:off x="4074091" y="3766235"/>
            <a:ext cx="869692" cy="543794"/>
          </a:xfrm>
          <a:prstGeom prst="downArrow">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940301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698" y="336950"/>
            <a:ext cx="8520599" cy="763500"/>
          </a:xfrm>
        </p:spPr>
        <p:txBody>
          <a:bodyPr>
            <a:normAutofit/>
          </a:bodyPr>
          <a:lstStyle/>
          <a:p>
            <a:r>
              <a:rPr kumimoji="1" lang="ja-JP" altLang="en-US" sz="3600" dirty="0" smtClean="0"/>
              <a:t>分析における課題</a:t>
            </a:r>
            <a:endParaRPr kumimoji="1" lang="ja-JP" altLang="en-US" sz="3600" dirty="0"/>
          </a:p>
        </p:txBody>
      </p:sp>
      <p:sp>
        <p:nvSpPr>
          <p:cNvPr id="3" name="テキスト プレースホルダー 2"/>
          <p:cNvSpPr>
            <a:spLocks noGrp="1"/>
          </p:cNvSpPr>
          <p:nvPr>
            <p:ph type="body" idx="1"/>
          </p:nvPr>
        </p:nvSpPr>
        <p:spPr>
          <a:xfrm>
            <a:off x="311698" y="1116160"/>
            <a:ext cx="8520599" cy="5584891"/>
          </a:xfrm>
        </p:spPr>
        <p:txBody>
          <a:bodyPr>
            <a:normAutofit/>
          </a:bodyPr>
          <a:lstStyle/>
          <a:p>
            <a:pPr marL="0" indent="0">
              <a:buNone/>
            </a:pPr>
            <a:r>
              <a:rPr lang="ja-JP" altLang="en-US" dirty="0">
                <a:latin typeface="+mj-ea"/>
                <a:ea typeface="+mj-ea"/>
              </a:rPr>
              <a:t>①</a:t>
            </a:r>
            <a:r>
              <a:rPr kumimoji="1" lang="ja-JP" altLang="en-US" dirty="0" smtClean="0">
                <a:latin typeface="+mj-ea"/>
                <a:ea typeface="+mj-ea"/>
              </a:rPr>
              <a:t>二</a:t>
            </a:r>
            <a:r>
              <a:rPr kumimoji="1" lang="ja-JP" altLang="en-US" dirty="0">
                <a:latin typeface="+mj-ea"/>
                <a:ea typeface="+mj-ea"/>
              </a:rPr>
              <a:t>国間の投資の流れに</a:t>
            </a:r>
            <a:r>
              <a:rPr kumimoji="1" lang="ja-JP" altLang="en-US" dirty="0" smtClean="0">
                <a:latin typeface="+mj-ea"/>
                <a:ea typeface="+mj-ea"/>
              </a:rPr>
              <a:t>関して</a:t>
            </a:r>
            <a:r>
              <a:rPr lang="en-US" altLang="ja-JP" dirty="0">
                <a:latin typeface="+mj-ea"/>
                <a:ea typeface="+mj-ea"/>
              </a:rPr>
              <a:t/>
            </a:r>
            <a:br>
              <a:rPr lang="en-US" altLang="ja-JP" dirty="0">
                <a:latin typeface="+mj-ea"/>
                <a:ea typeface="+mj-ea"/>
              </a:rPr>
            </a:br>
            <a:endParaRPr lang="en-US" altLang="ja-JP" dirty="0" smtClean="0">
              <a:latin typeface="+mj-ea"/>
              <a:ea typeface="+mj-ea"/>
            </a:endParaRPr>
          </a:p>
          <a:p>
            <a:pPr marL="0" indent="0">
              <a:buNone/>
            </a:pPr>
            <a:r>
              <a:rPr lang="ja-JP" altLang="ja-JP" sz="2400" dirty="0" smtClean="0">
                <a:latin typeface="+mj-ea"/>
                <a:ea typeface="+mj-ea"/>
              </a:rPr>
              <a:t>分析結果がデータ</a:t>
            </a:r>
            <a:r>
              <a:rPr lang="ja-JP" altLang="en-US" sz="2400" dirty="0" smtClean="0">
                <a:latin typeface="+mj-ea"/>
                <a:ea typeface="+mj-ea"/>
              </a:rPr>
              <a:t>の</a:t>
            </a:r>
            <a:r>
              <a:rPr lang="ja-JP" altLang="ja-JP" sz="2400" dirty="0" smtClean="0">
                <a:latin typeface="+mj-ea"/>
                <a:ea typeface="+mj-ea"/>
              </a:rPr>
              <a:t>多くを占める「</a:t>
            </a:r>
            <a:r>
              <a:rPr lang="en-US" altLang="ja-JP" sz="2400" dirty="0" smtClean="0">
                <a:latin typeface="+mj-ea"/>
                <a:ea typeface="+mj-ea"/>
              </a:rPr>
              <a:t>0</a:t>
            </a:r>
            <a:r>
              <a:rPr lang="ja-JP" altLang="ja-JP" sz="2400" dirty="0" smtClean="0">
                <a:latin typeface="+mj-ea"/>
                <a:ea typeface="+mj-ea"/>
              </a:rPr>
              <a:t>」に影響を受けて</a:t>
            </a:r>
            <a:r>
              <a:rPr lang="ja-JP" altLang="en-US" sz="2400" dirty="0" smtClean="0">
                <a:latin typeface="+mj-ea"/>
                <a:ea typeface="+mj-ea"/>
              </a:rPr>
              <a:t>いる</a:t>
            </a:r>
            <a:endParaRPr lang="en-US" altLang="ja-JP" sz="2400" dirty="0" smtClean="0">
              <a:latin typeface="+mj-ea"/>
              <a:ea typeface="+mj-ea"/>
            </a:endParaRPr>
          </a:p>
          <a:p>
            <a:pPr marL="0" indent="0">
              <a:buNone/>
            </a:pPr>
            <a:r>
              <a:rPr lang="ja-JP" altLang="en-US" sz="2400" dirty="0">
                <a:latin typeface="+mj-ea"/>
                <a:ea typeface="+mj-ea"/>
              </a:rPr>
              <a:t>→</a:t>
            </a:r>
            <a:r>
              <a:rPr lang="ja-JP" altLang="ja-JP" sz="2400" dirty="0" smtClean="0">
                <a:latin typeface="+mj-ea"/>
                <a:ea typeface="+mj-ea"/>
              </a:rPr>
              <a:t>正確性を欠く</a:t>
            </a:r>
            <a:r>
              <a:rPr lang="ja-JP" altLang="en-US" sz="2400" dirty="0" smtClean="0">
                <a:latin typeface="+mj-ea"/>
                <a:ea typeface="+mj-ea"/>
              </a:rPr>
              <a:t>のではないかという問題点</a:t>
            </a:r>
            <a:endParaRPr lang="en-US" altLang="ja-JP" sz="2400" dirty="0" smtClean="0">
              <a:latin typeface="+mj-ea"/>
              <a:ea typeface="+mj-ea"/>
            </a:endParaRPr>
          </a:p>
          <a:p>
            <a:pPr marL="0" indent="0">
              <a:buNone/>
            </a:pPr>
            <a:r>
              <a:rPr lang="ja-JP" altLang="en-US" sz="2400" dirty="0" smtClean="0">
                <a:latin typeface="+mj-ea"/>
                <a:ea typeface="+mj-ea"/>
              </a:rPr>
              <a:t>→</a:t>
            </a:r>
            <a:r>
              <a:rPr lang="ja-JP" altLang="ja-JP" sz="2400" dirty="0" smtClean="0">
                <a:latin typeface="+mj-ea"/>
                <a:ea typeface="+mj-ea"/>
              </a:rPr>
              <a:t>本稿では対数をとることで解決しようと試みた</a:t>
            </a:r>
            <a:endParaRPr lang="en-US" altLang="ja-JP" sz="2400" dirty="0" smtClean="0">
              <a:latin typeface="+mj-ea"/>
              <a:ea typeface="+mj-ea"/>
            </a:endParaRPr>
          </a:p>
          <a:p>
            <a:pPr marL="0" indent="0">
              <a:buNone/>
            </a:pPr>
            <a:r>
              <a:rPr lang="ja-JP" altLang="en-US" sz="2400" dirty="0" smtClean="0">
                <a:latin typeface="+mj-ea"/>
              </a:rPr>
              <a:t>ポワソン</a:t>
            </a:r>
            <a:r>
              <a:rPr lang="ja-JP" altLang="en-US" sz="2400" dirty="0">
                <a:latin typeface="+mj-ea"/>
              </a:rPr>
              <a:t>疑似最尤推定法が最適だが、二国間データが把握できる場合のみにしか使えない。</a:t>
            </a:r>
            <a:r>
              <a:rPr lang="en-US" altLang="ja-JP" sz="2400" dirty="0">
                <a:latin typeface="+mj-ea"/>
              </a:rPr>
              <a:t/>
            </a:r>
            <a:br>
              <a:rPr lang="en-US" altLang="ja-JP" sz="2400" dirty="0">
                <a:latin typeface="+mj-ea"/>
              </a:rPr>
            </a:br>
            <a:endParaRPr lang="en-US" altLang="ja-JP" sz="2400" dirty="0">
              <a:latin typeface="+mj-ea"/>
              <a:ea typeface="+mj-ea"/>
            </a:endParaRPr>
          </a:p>
          <a:p>
            <a:pPr marL="0" indent="0">
              <a:buNone/>
            </a:pPr>
            <a:r>
              <a:rPr lang="en-US" altLang="ja-JP" sz="2000" dirty="0" smtClean="0">
                <a:latin typeface="+mj-ea"/>
                <a:ea typeface="+mj-ea"/>
              </a:rPr>
              <a:t/>
            </a:r>
            <a:br>
              <a:rPr lang="en-US" altLang="ja-JP" sz="2000" dirty="0" smtClean="0">
                <a:latin typeface="+mj-ea"/>
                <a:ea typeface="+mj-ea"/>
              </a:rPr>
            </a:br>
            <a:r>
              <a:rPr lang="ja-JP" altLang="en-US" sz="2800" dirty="0" smtClean="0">
                <a:latin typeface="+mj-ea"/>
                <a:ea typeface="+mj-ea"/>
              </a:rPr>
              <a:t>②</a:t>
            </a:r>
            <a:r>
              <a:rPr kumimoji="1" lang="en-US" altLang="ja-JP" sz="2800" dirty="0" smtClean="0">
                <a:latin typeface="+mj-ea"/>
                <a:ea typeface="+mj-ea"/>
              </a:rPr>
              <a:t>ISDS</a:t>
            </a:r>
            <a:r>
              <a:rPr kumimoji="1" lang="ja-JP" altLang="en-US" sz="2800" dirty="0">
                <a:latin typeface="+mj-ea"/>
                <a:ea typeface="+mj-ea"/>
              </a:rPr>
              <a:t>ダミーの作成に</a:t>
            </a:r>
            <a:r>
              <a:rPr kumimoji="1" lang="ja-JP" altLang="en-US" sz="2800" dirty="0" smtClean="0">
                <a:latin typeface="+mj-ea"/>
                <a:ea typeface="+mj-ea"/>
              </a:rPr>
              <a:t>関して</a:t>
            </a:r>
            <a:endParaRPr kumimoji="1" lang="en-US" altLang="ja-JP" sz="2800" dirty="0" smtClean="0">
              <a:latin typeface="+mj-ea"/>
              <a:ea typeface="+mj-ea"/>
            </a:endParaRPr>
          </a:p>
          <a:p>
            <a:pPr marL="0" indent="0">
              <a:buNone/>
            </a:pPr>
            <a:endParaRPr lang="en-US" altLang="ja-JP" sz="2400" dirty="0" smtClean="0">
              <a:latin typeface="+mj-ea"/>
              <a:ea typeface="+mj-ea"/>
            </a:endParaRPr>
          </a:p>
          <a:p>
            <a:pPr marL="0" indent="0">
              <a:buNone/>
            </a:pPr>
            <a:r>
              <a:rPr lang="ja-JP" altLang="ja-JP" sz="2400" dirty="0" smtClean="0">
                <a:latin typeface="+mj-ea"/>
                <a:ea typeface="+mj-ea"/>
              </a:rPr>
              <a:t>我々</a:t>
            </a:r>
            <a:r>
              <a:rPr lang="ja-JP" altLang="ja-JP" sz="2400" dirty="0">
                <a:latin typeface="+mj-ea"/>
                <a:ea typeface="+mj-ea"/>
              </a:rPr>
              <a:t>の問題</a:t>
            </a:r>
            <a:r>
              <a:rPr lang="ja-JP" altLang="ja-JP" sz="2400" dirty="0" smtClean="0">
                <a:latin typeface="+mj-ea"/>
                <a:ea typeface="+mj-ea"/>
              </a:rPr>
              <a:t>意識</a:t>
            </a:r>
            <a:r>
              <a:rPr lang="ja-JP" altLang="en-US" sz="2400" dirty="0" smtClean="0">
                <a:latin typeface="+mj-ea"/>
                <a:ea typeface="+mj-ea"/>
              </a:rPr>
              <a:t>に</a:t>
            </a:r>
            <a:r>
              <a:rPr lang="ja-JP" altLang="ja-JP" sz="2400" dirty="0" smtClean="0">
                <a:latin typeface="+mj-ea"/>
                <a:ea typeface="+mj-ea"/>
              </a:rPr>
              <a:t>、</a:t>
            </a:r>
            <a:r>
              <a:rPr lang="en-US" altLang="ja-JP" sz="2400" dirty="0">
                <a:latin typeface="+mj-ea"/>
                <a:ea typeface="+mj-ea"/>
              </a:rPr>
              <a:t>ISDS</a:t>
            </a:r>
            <a:r>
              <a:rPr lang="ja-JP" altLang="ja-JP" sz="2400" dirty="0">
                <a:latin typeface="+mj-ea"/>
                <a:ea typeface="+mj-ea"/>
              </a:rPr>
              <a:t>条項の効力に関するものが</a:t>
            </a:r>
            <a:r>
              <a:rPr lang="ja-JP" altLang="ja-JP" sz="2400" dirty="0" smtClean="0">
                <a:latin typeface="+mj-ea"/>
                <a:ea typeface="+mj-ea"/>
              </a:rPr>
              <a:t>あ</a:t>
            </a:r>
            <a:r>
              <a:rPr lang="ja-JP" altLang="en-US" sz="2400" dirty="0" smtClean="0">
                <a:latin typeface="+mj-ea"/>
                <a:ea typeface="+mj-ea"/>
              </a:rPr>
              <a:t>った。</a:t>
            </a:r>
            <a:endParaRPr lang="en-US" altLang="ja-JP" sz="2400" dirty="0">
              <a:latin typeface="+mj-ea"/>
              <a:ea typeface="+mj-ea"/>
            </a:endParaRPr>
          </a:p>
          <a:p>
            <a:pPr marL="0" indent="0">
              <a:buNone/>
            </a:pPr>
            <a:r>
              <a:rPr lang="en-US" altLang="ja-JP" sz="2400" dirty="0" smtClean="0">
                <a:latin typeface="+mj-ea"/>
                <a:ea typeface="+mj-ea"/>
              </a:rPr>
              <a:t>ISDS</a:t>
            </a:r>
            <a:r>
              <a:rPr lang="ja-JP" altLang="en-US" sz="2400" dirty="0" smtClean="0">
                <a:latin typeface="+mj-ea"/>
                <a:ea typeface="+mj-ea"/>
              </a:rPr>
              <a:t>を利用した仲裁判例</a:t>
            </a:r>
            <a:r>
              <a:rPr lang="ja-JP" altLang="ja-JP" sz="2400" dirty="0" smtClean="0">
                <a:latin typeface="+mj-ea"/>
                <a:ea typeface="+mj-ea"/>
              </a:rPr>
              <a:t>を調査</a:t>
            </a:r>
            <a:r>
              <a:rPr lang="ja-JP" altLang="en-US" sz="2400" dirty="0">
                <a:latin typeface="+mj-ea"/>
                <a:ea typeface="+mj-ea"/>
              </a:rPr>
              <a:t>・</a:t>
            </a:r>
            <a:r>
              <a:rPr lang="ja-JP" altLang="ja-JP" sz="2400" dirty="0" smtClean="0">
                <a:latin typeface="+mj-ea"/>
                <a:ea typeface="+mj-ea"/>
              </a:rPr>
              <a:t>分析。</a:t>
            </a:r>
            <a:endParaRPr lang="en-US" altLang="ja-JP" sz="2400" dirty="0" smtClean="0">
              <a:latin typeface="+mj-ea"/>
              <a:ea typeface="+mj-ea"/>
            </a:endParaRPr>
          </a:p>
          <a:p>
            <a:pPr marL="0" indent="0">
              <a:buNone/>
            </a:pPr>
            <a:r>
              <a:rPr lang="ja-JP" altLang="ja-JP" sz="2400" dirty="0" smtClean="0">
                <a:latin typeface="+mj-ea"/>
                <a:ea typeface="+mj-ea"/>
              </a:rPr>
              <a:t>しかし、</a:t>
            </a:r>
            <a:r>
              <a:rPr lang="ja-JP" altLang="en-US" sz="2400" dirty="0" smtClean="0">
                <a:latin typeface="+mj-ea"/>
                <a:ea typeface="+mj-ea"/>
              </a:rPr>
              <a:t>不十分なサンプル数・データの偏りなど</a:t>
            </a:r>
            <a:r>
              <a:rPr lang="ja-JP" altLang="ja-JP" sz="2400" dirty="0" smtClean="0">
                <a:latin typeface="+mj-ea"/>
                <a:ea typeface="+mj-ea"/>
              </a:rPr>
              <a:t>から</a:t>
            </a:r>
            <a:r>
              <a:rPr lang="ja-JP" altLang="en-US" sz="2400" dirty="0" smtClean="0">
                <a:latin typeface="+mj-ea"/>
                <a:ea typeface="+mj-ea"/>
              </a:rPr>
              <a:t>、</a:t>
            </a:r>
            <a:endParaRPr lang="en-US" altLang="ja-JP" sz="2400" dirty="0">
              <a:latin typeface="+mj-ea"/>
              <a:ea typeface="+mj-ea"/>
            </a:endParaRPr>
          </a:p>
          <a:p>
            <a:pPr marL="0" indent="0">
              <a:buNone/>
            </a:pPr>
            <a:r>
              <a:rPr lang="ja-JP" altLang="ja-JP" sz="2400" dirty="0" smtClean="0">
                <a:latin typeface="+mj-ea"/>
                <a:ea typeface="+mj-ea"/>
              </a:rPr>
              <a:t>推定結果</a:t>
            </a:r>
            <a:r>
              <a:rPr lang="ja-JP" altLang="en-US" sz="2400" dirty="0" smtClean="0">
                <a:latin typeface="+mj-ea"/>
                <a:ea typeface="+mj-ea"/>
              </a:rPr>
              <a:t>に</a:t>
            </a:r>
            <a:r>
              <a:rPr lang="ja-JP" altLang="ja-JP" sz="2400" dirty="0" smtClean="0">
                <a:latin typeface="+mj-ea"/>
                <a:ea typeface="+mj-ea"/>
              </a:rPr>
              <a:t>妥当性</a:t>
            </a:r>
            <a:r>
              <a:rPr lang="ja-JP" altLang="en-US" sz="2400" dirty="0" smtClean="0">
                <a:latin typeface="+mj-ea"/>
                <a:ea typeface="+mj-ea"/>
              </a:rPr>
              <a:t>が低いと判断し、</a:t>
            </a:r>
            <a:r>
              <a:rPr lang="ja-JP" altLang="ja-JP" sz="2400" dirty="0" smtClean="0">
                <a:latin typeface="+mj-ea"/>
                <a:ea typeface="+mj-ea"/>
              </a:rPr>
              <a:t>記載</a:t>
            </a:r>
            <a:r>
              <a:rPr lang="ja-JP" altLang="ja-JP" sz="2400" dirty="0">
                <a:latin typeface="+mj-ea"/>
                <a:ea typeface="+mj-ea"/>
              </a:rPr>
              <a:t>しないこととした</a:t>
            </a:r>
            <a:r>
              <a:rPr lang="ja-JP" altLang="ja-JP" sz="2400" dirty="0" smtClean="0">
                <a:latin typeface="+mj-ea"/>
                <a:ea typeface="+mj-ea"/>
              </a:rPr>
              <a:t>。</a:t>
            </a:r>
            <a:endParaRPr kumimoji="1" lang="en-US" altLang="ja-JP" sz="2400" dirty="0">
              <a:solidFill>
                <a:schemeClr val="accent5">
                  <a:lumMod val="75000"/>
                </a:schemeClr>
              </a:solidFill>
              <a:latin typeface="+mj-ea"/>
              <a:ea typeface="+mj-ea"/>
            </a:endParaRPr>
          </a:p>
        </p:txBody>
      </p:sp>
    </p:spTree>
    <p:extLst>
      <p:ext uri="{BB962C8B-B14F-4D97-AF65-F5344CB8AC3E}">
        <p14:creationId xmlns:p14="http://schemas.microsoft.com/office/powerpoint/2010/main" val="1085984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1926" y="2213264"/>
            <a:ext cx="5268192" cy="2543608"/>
          </a:xfrm>
        </p:spPr>
        <p:txBody>
          <a:bodyPr>
            <a:normAutofit/>
          </a:bodyPr>
          <a:lstStyle/>
          <a:p>
            <a:r>
              <a:rPr lang="ja" altLang="ja-JP" sz="4000" dirty="0">
                <a:latin typeface="ＭＳ ゴシック" panose="020B0609070205080204" pitchFamily="49" charset="-128"/>
                <a:ea typeface="ＭＳ ゴシック" panose="020B0609070205080204" pitchFamily="49" charset="-128"/>
              </a:rPr>
              <a:t>第１章  </a:t>
            </a:r>
            <a:r>
              <a:rPr lang="en-US" altLang="ja" sz="4000" dirty="0" smtClean="0">
                <a:latin typeface="ＭＳ ゴシック" panose="020B0609070205080204" pitchFamily="49" charset="-128"/>
                <a:ea typeface="ＭＳ ゴシック" panose="020B0609070205080204" pitchFamily="49" charset="-128"/>
              </a:rPr>
              <a:t/>
            </a:r>
            <a:br>
              <a:rPr lang="en-US" altLang="ja" sz="4000" dirty="0" smtClean="0">
                <a:latin typeface="ＭＳ ゴシック" panose="020B0609070205080204" pitchFamily="49" charset="-128"/>
                <a:ea typeface="ＭＳ ゴシック" panose="020B0609070205080204" pitchFamily="49" charset="-128"/>
              </a:rPr>
            </a:br>
            <a:r>
              <a:rPr lang="ja" altLang="ja-JP" sz="4000" dirty="0" smtClean="0">
                <a:latin typeface="ＭＳ ゴシック" panose="020B0609070205080204" pitchFamily="49" charset="-128"/>
                <a:ea typeface="ＭＳ ゴシック" panose="020B0609070205080204" pitchFamily="49" charset="-128"/>
              </a:rPr>
              <a:t>現状</a:t>
            </a:r>
            <a:r>
              <a:rPr lang="ja-JP" altLang="en-US" sz="4000" dirty="0" smtClean="0">
                <a:latin typeface="ＭＳ ゴシック" panose="020B0609070205080204" pitchFamily="49" charset="-128"/>
                <a:ea typeface="ＭＳ ゴシック" panose="020B0609070205080204" pitchFamily="49" charset="-128"/>
              </a:rPr>
              <a:t>分析</a:t>
            </a:r>
            <a:r>
              <a:rPr lang="ja" altLang="ja-JP" sz="4000" dirty="0" smtClean="0">
                <a:latin typeface="ＭＳ ゴシック" panose="020B0609070205080204" pitchFamily="49" charset="-128"/>
                <a:ea typeface="ＭＳ ゴシック" panose="020B0609070205080204" pitchFamily="49" charset="-128"/>
              </a:rPr>
              <a:t>・</a:t>
            </a:r>
            <a:r>
              <a:rPr lang="ja" altLang="ja-JP" sz="4000" dirty="0">
                <a:latin typeface="ＭＳ ゴシック" panose="020B0609070205080204" pitchFamily="49" charset="-128"/>
                <a:ea typeface="ＭＳ ゴシック" panose="020B0609070205080204" pitchFamily="49" charset="-128"/>
              </a:rPr>
              <a:t>問題意識</a:t>
            </a:r>
            <a:r>
              <a:rPr lang="ja" altLang="ja-JP" dirty="0">
                <a:latin typeface="ＭＳ ゴシック" panose="020B0609070205080204" pitchFamily="49" charset="-128"/>
                <a:ea typeface="ＭＳ ゴシック" panose="020B0609070205080204" pitchFamily="49" charset="-128"/>
              </a:rPr>
              <a:t/>
            </a:r>
            <a:br>
              <a:rPr lang="ja" altLang="ja-JP" dirty="0">
                <a:latin typeface="ＭＳ ゴシック" panose="020B0609070205080204" pitchFamily="49" charset="-128"/>
                <a:ea typeface="ＭＳ ゴシック" panose="020B0609070205080204" pitchFamily="49" charset="-128"/>
              </a:rPr>
            </a:br>
            <a:endParaRPr kumimoji="1" lang="ja-JP" altLang="en-US" dirty="0"/>
          </a:p>
        </p:txBody>
      </p:sp>
    </p:spTree>
    <p:extLst>
      <p:ext uri="{BB962C8B-B14F-4D97-AF65-F5344CB8AC3E}">
        <p14:creationId xmlns:p14="http://schemas.microsoft.com/office/powerpoint/2010/main" val="1551201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325" y="2608117"/>
            <a:ext cx="8271166" cy="1317481"/>
          </a:xfrm>
        </p:spPr>
        <p:txBody>
          <a:bodyPr>
            <a:normAutofit/>
          </a:bodyPr>
          <a:lstStyle/>
          <a:p>
            <a:r>
              <a:rPr lang="ja" altLang="ja-JP" sz="4000" dirty="0" smtClean="0">
                <a:latin typeface="ＭＳ ゴシック" panose="020B0609070205080204" pitchFamily="49" charset="-128"/>
                <a:ea typeface="ＭＳ ゴシック" panose="020B0609070205080204" pitchFamily="49" charset="-128"/>
              </a:rPr>
              <a:t>第</a:t>
            </a:r>
            <a:r>
              <a:rPr lang="ja-JP" altLang="en-US" sz="4000" dirty="0">
                <a:latin typeface="ＭＳ ゴシック" panose="020B0609070205080204" pitchFamily="49" charset="-128"/>
                <a:ea typeface="ＭＳ ゴシック" panose="020B0609070205080204" pitchFamily="49" charset="-128"/>
              </a:rPr>
              <a:t>４</a:t>
            </a:r>
            <a:r>
              <a:rPr lang="ja" altLang="ja-JP" sz="4000" dirty="0" smtClean="0">
                <a:latin typeface="ＭＳ ゴシック" panose="020B0609070205080204" pitchFamily="49" charset="-128"/>
                <a:ea typeface="ＭＳ ゴシック" panose="020B0609070205080204" pitchFamily="49" charset="-128"/>
              </a:rPr>
              <a:t>章  </a:t>
            </a:r>
            <a:r>
              <a:rPr lang="ja-JP" altLang="en-US" sz="4000" dirty="0" smtClean="0">
                <a:latin typeface="ＭＳ ゴシック" panose="020B0609070205080204" pitchFamily="49" charset="-128"/>
                <a:ea typeface="ＭＳ ゴシック" panose="020B0609070205080204" pitchFamily="49" charset="-128"/>
              </a:rPr>
              <a:t>政策</a:t>
            </a:r>
            <a:r>
              <a:rPr lang="ja-JP" altLang="en-US" sz="4000" dirty="0">
                <a:latin typeface="ＭＳ ゴシック" panose="020B0609070205080204" pitchFamily="49" charset="-128"/>
                <a:ea typeface="ＭＳ ゴシック" panose="020B0609070205080204" pitchFamily="49" charset="-128"/>
              </a:rPr>
              <a:t>提言</a:t>
            </a:r>
            <a:endParaRPr kumimoji="1" lang="ja-JP" altLang="en-US" sz="4800" dirty="0"/>
          </a:p>
        </p:txBody>
      </p:sp>
    </p:spTree>
    <p:extLst>
      <p:ext uri="{BB962C8B-B14F-4D97-AF65-F5344CB8AC3E}">
        <p14:creationId xmlns:p14="http://schemas.microsoft.com/office/powerpoint/2010/main" val="3545084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306763"/>
            <a:ext cx="8520599" cy="763500"/>
          </a:xfrm>
        </p:spPr>
        <p:txBody>
          <a:bodyPr>
            <a:normAutofit/>
          </a:bodyPr>
          <a:lstStyle/>
          <a:p>
            <a:r>
              <a:rPr kumimoji="1" lang="ja-JP" altLang="en-US" sz="3600" dirty="0">
                <a:solidFill>
                  <a:schemeClr val="tx1"/>
                </a:solidFill>
                <a:latin typeface="ＭＳ ゴシック" panose="020B0609070205080204" pitchFamily="49" charset="-128"/>
                <a:ea typeface="ＭＳ ゴシック" panose="020B0609070205080204" pitchFamily="49" charset="-128"/>
              </a:rPr>
              <a:t>政策提言</a:t>
            </a:r>
          </a:p>
        </p:txBody>
      </p:sp>
      <p:sp>
        <p:nvSpPr>
          <p:cNvPr id="3" name="テキスト プレースホルダー 2"/>
          <p:cNvSpPr>
            <a:spLocks noGrp="1"/>
          </p:cNvSpPr>
          <p:nvPr>
            <p:ph type="body" idx="1"/>
          </p:nvPr>
        </p:nvSpPr>
        <p:spPr>
          <a:xfrm>
            <a:off x="311700" y="1536634"/>
            <a:ext cx="8520599" cy="619712"/>
          </a:xfrm>
        </p:spPr>
        <p:txBody>
          <a:bodyPr>
            <a:normAutofit lnSpcReduction="10000"/>
          </a:bodyPr>
          <a:lstStyle/>
          <a:p>
            <a:pPr marL="0" indent="0">
              <a:buNone/>
            </a:pPr>
            <a:r>
              <a:rPr kumimoji="1" lang="ja-JP" altLang="en-US" sz="3200" b="1" dirty="0" smtClean="0">
                <a:solidFill>
                  <a:schemeClr val="tx1"/>
                </a:solidFill>
                <a:latin typeface="+mj-ea"/>
                <a:ea typeface="+mj-ea"/>
              </a:rPr>
              <a:t>提言１．</a:t>
            </a:r>
            <a:r>
              <a:rPr lang="ja-JP" altLang="ja-JP" sz="3200" b="1" dirty="0" smtClean="0">
                <a:solidFill>
                  <a:schemeClr val="tx1"/>
                </a:solidFill>
                <a:latin typeface="+mj-ea"/>
                <a:ea typeface="+mj-ea"/>
              </a:rPr>
              <a:t>投資協定締結数拡大</a:t>
            </a:r>
            <a:r>
              <a:rPr lang="ja-JP" altLang="en-US" sz="3200" b="1" dirty="0" smtClean="0">
                <a:solidFill>
                  <a:schemeClr val="tx1"/>
                </a:solidFill>
                <a:latin typeface="+mj-ea"/>
                <a:ea typeface="+mj-ea"/>
              </a:rPr>
              <a:t>と国際協力</a:t>
            </a:r>
            <a:endParaRPr lang="en-US" altLang="ja-JP" sz="3200" b="1" dirty="0">
              <a:latin typeface="+mj-ea"/>
              <a:ea typeface="+mj-ea"/>
            </a:endParaRPr>
          </a:p>
          <a:p>
            <a:pPr marL="0" indent="0">
              <a:buNone/>
            </a:pPr>
            <a:endParaRPr kumimoji="1" lang="en-US" altLang="ja-JP" sz="2800" b="1" dirty="0" smtClean="0">
              <a:solidFill>
                <a:schemeClr val="tx1"/>
              </a:solidFill>
              <a:latin typeface="+mj-ea"/>
              <a:ea typeface="+mj-ea"/>
            </a:endParaRPr>
          </a:p>
          <a:p>
            <a:pPr marL="0" indent="0">
              <a:buNone/>
            </a:pPr>
            <a:endParaRPr kumimoji="1" lang="en-US" altLang="ja-JP" sz="2800" b="1" dirty="0" smtClean="0">
              <a:solidFill>
                <a:schemeClr val="tx1"/>
              </a:solidFill>
              <a:latin typeface="+mj-ea"/>
              <a:ea typeface="+mj-ea"/>
            </a:endParaRPr>
          </a:p>
          <a:p>
            <a:pPr marL="0" indent="0">
              <a:buNone/>
            </a:pPr>
            <a:endParaRPr kumimoji="1" lang="en-US" altLang="ja-JP" sz="2800" b="1" dirty="0" smtClean="0">
              <a:solidFill>
                <a:schemeClr val="tx1"/>
              </a:solidFill>
              <a:latin typeface="+mj-ea"/>
              <a:ea typeface="+mj-ea"/>
            </a:endParaRPr>
          </a:p>
          <a:p>
            <a:endParaRPr kumimoji="1" lang="ja-JP" altLang="en-US" dirty="0">
              <a:latin typeface="+mj-ea"/>
              <a:ea typeface="+mj-ea"/>
            </a:endParaRPr>
          </a:p>
        </p:txBody>
      </p:sp>
      <p:sp>
        <p:nvSpPr>
          <p:cNvPr id="4" name="テキスト ボックス 3"/>
          <p:cNvSpPr txBox="1"/>
          <p:nvPr/>
        </p:nvSpPr>
        <p:spPr>
          <a:xfrm>
            <a:off x="311700" y="4295404"/>
            <a:ext cx="8682175" cy="584775"/>
          </a:xfrm>
          <a:prstGeom prst="rect">
            <a:avLst/>
          </a:prstGeom>
          <a:noFill/>
        </p:spPr>
        <p:txBody>
          <a:bodyPr wrap="square" rtlCol="0">
            <a:spAutoFit/>
          </a:bodyPr>
          <a:lstStyle/>
          <a:p>
            <a:r>
              <a:rPr lang="ja-JP" altLang="en-US" sz="3200" b="1" dirty="0">
                <a:latin typeface="+mj-ea"/>
              </a:rPr>
              <a:t>提言２．</a:t>
            </a:r>
            <a:r>
              <a:rPr lang="ja-JP" altLang="ja-JP" sz="3200" b="1" dirty="0">
                <a:latin typeface="+mj-ea"/>
              </a:rPr>
              <a:t>クリティカルマス市場との投資協定</a:t>
            </a:r>
            <a:r>
              <a:rPr lang="ja-JP" altLang="ja-JP" sz="3200" b="1" dirty="0" smtClean="0">
                <a:latin typeface="+mj-ea"/>
              </a:rPr>
              <a:t>締結</a:t>
            </a:r>
            <a:endParaRPr lang="ja-JP" altLang="en-US" sz="3200" b="1" dirty="0">
              <a:latin typeface="+mj-ea"/>
            </a:endParaRPr>
          </a:p>
        </p:txBody>
      </p:sp>
      <p:sp>
        <p:nvSpPr>
          <p:cNvPr id="5" name="上矢印 4"/>
          <p:cNvSpPr/>
          <p:nvPr/>
        </p:nvSpPr>
        <p:spPr>
          <a:xfrm>
            <a:off x="1312460" y="2222236"/>
            <a:ext cx="668741" cy="477671"/>
          </a:xfrm>
          <a:prstGeom prs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24584" y="2257618"/>
            <a:ext cx="4694830" cy="523220"/>
          </a:xfrm>
          <a:prstGeom prst="rect">
            <a:avLst/>
          </a:prstGeom>
          <a:noFill/>
        </p:spPr>
        <p:txBody>
          <a:bodyPr wrap="square" rtlCol="0">
            <a:spAutoFit/>
          </a:bodyPr>
          <a:lstStyle/>
          <a:p>
            <a:r>
              <a:rPr kumimoji="1" lang="ja-JP" altLang="en-US" sz="2800" dirty="0" smtClean="0"/>
              <a:t>分析結果より</a:t>
            </a:r>
            <a:endParaRPr kumimoji="1" lang="ja-JP" altLang="en-US" sz="2800" dirty="0"/>
          </a:p>
        </p:txBody>
      </p:sp>
      <p:sp>
        <p:nvSpPr>
          <p:cNvPr id="7" name="上矢印 6"/>
          <p:cNvSpPr/>
          <p:nvPr/>
        </p:nvSpPr>
        <p:spPr>
          <a:xfrm>
            <a:off x="1312460" y="5119877"/>
            <a:ext cx="668741" cy="477671"/>
          </a:xfrm>
          <a:prstGeom prs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224584" y="5176435"/>
            <a:ext cx="4694830" cy="523220"/>
          </a:xfrm>
          <a:prstGeom prst="rect">
            <a:avLst/>
          </a:prstGeom>
          <a:noFill/>
        </p:spPr>
        <p:txBody>
          <a:bodyPr wrap="square" rtlCol="0">
            <a:spAutoFit/>
          </a:bodyPr>
          <a:lstStyle/>
          <a:p>
            <a:r>
              <a:rPr kumimoji="1" lang="ja-JP" altLang="en-US" sz="2800" dirty="0" smtClean="0"/>
              <a:t>途上国ダミーの結果より</a:t>
            </a:r>
            <a:endParaRPr kumimoji="1" lang="ja-JP" altLang="en-US" sz="2800" dirty="0"/>
          </a:p>
        </p:txBody>
      </p:sp>
    </p:spTree>
    <p:extLst>
      <p:ext uri="{BB962C8B-B14F-4D97-AF65-F5344CB8AC3E}">
        <p14:creationId xmlns:p14="http://schemas.microsoft.com/office/powerpoint/2010/main" val="26759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698" y="340333"/>
            <a:ext cx="8520599" cy="1324693"/>
          </a:xfrm>
        </p:spPr>
        <p:txBody>
          <a:bodyPr>
            <a:noAutofit/>
          </a:bodyPr>
          <a:lstStyle/>
          <a:p>
            <a:r>
              <a:rPr kumimoji="1" lang="ja-JP" altLang="en-US" sz="3600" dirty="0">
                <a:solidFill>
                  <a:schemeClr val="tx1"/>
                </a:solidFill>
                <a:latin typeface="+mj-ea"/>
              </a:rPr>
              <a:t>提言１</a:t>
            </a:r>
            <a:r>
              <a:rPr kumimoji="1" lang="ja-JP" altLang="en-US" sz="3600" dirty="0" smtClean="0">
                <a:solidFill>
                  <a:schemeClr val="tx1"/>
                </a:solidFill>
                <a:latin typeface="+mj-ea"/>
              </a:rPr>
              <a:t>．</a:t>
            </a:r>
            <a:r>
              <a:rPr kumimoji="1" lang="en-US" altLang="ja-JP" sz="3600" dirty="0" smtClean="0">
                <a:solidFill>
                  <a:schemeClr val="tx1"/>
                </a:solidFill>
                <a:latin typeface="+mj-ea"/>
              </a:rPr>
              <a:t/>
            </a:r>
            <a:br>
              <a:rPr kumimoji="1" lang="en-US" altLang="ja-JP" sz="3600" dirty="0" smtClean="0">
                <a:solidFill>
                  <a:schemeClr val="tx1"/>
                </a:solidFill>
                <a:latin typeface="+mj-ea"/>
              </a:rPr>
            </a:br>
            <a:r>
              <a:rPr lang="ja-JP" altLang="ja-JP" sz="3600" dirty="0" smtClean="0">
                <a:solidFill>
                  <a:schemeClr val="tx1"/>
                </a:solidFill>
                <a:latin typeface="+mj-ea"/>
              </a:rPr>
              <a:t>投資</a:t>
            </a:r>
            <a:r>
              <a:rPr lang="ja-JP" altLang="ja-JP" sz="3600" dirty="0">
                <a:solidFill>
                  <a:schemeClr val="tx1"/>
                </a:solidFill>
                <a:latin typeface="+mj-ea"/>
              </a:rPr>
              <a:t>協定締結数拡大</a:t>
            </a:r>
            <a:r>
              <a:rPr lang="ja-JP" altLang="en-US" sz="3600" dirty="0">
                <a:solidFill>
                  <a:schemeClr val="tx1"/>
                </a:solidFill>
                <a:latin typeface="+mj-ea"/>
              </a:rPr>
              <a:t>と国際協力</a:t>
            </a:r>
            <a:r>
              <a:rPr lang="en-US" altLang="ja-JP" sz="3600" dirty="0">
                <a:solidFill>
                  <a:schemeClr val="tx1"/>
                </a:solidFill>
                <a:latin typeface="+mj-ea"/>
              </a:rPr>
              <a:t/>
            </a:r>
            <a:br>
              <a:rPr lang="en-US" altLang="ja-JP" sz="3600" dirty="0">
                <a:solidFill>
                  <a:schemeClr val="tx1"/>
                </a:solidFill>
                <a:latin typeface="+mj-ea"/>
              </a:rPr>
            </a:br>
            <a:endParaRPr kumimoji="1" lang="ja-JP" altLang="en-US" sz="4800" dirty="0">
              <a:latin typeface="+mj-ea"/>
            </a:endParaRPr>
          </a:p>
        </p:txBody>
      </p:sp>
      <p:sp>
        <p:nvSpPr>
          <p:cNvPr id="3" name="テキスト プレースホルダー 2"/>
          <p:cNvSpPr>
            <a:spLocks noGrp="1"/>
          </p:cNvSpPr>
          <p:nvPr>
            <p:ph type="body" idx="1"/>
          </p:nvPr>
        </p:nvSpPr>
        <p:spPr>
          <a:xfrm>
            <a:off x="311698" y="1788881"/>
            <a:ext cx="8520599" cy="4555199"/>
          </a:xfrm>
        </p:spPr>
        <p:txBody>
          <a:bodyPr/>
          <a:lstStyle/>
          <a:p>
            <a:pPr marL="0" indent="0">
              <a:buNone/>
            </a:pPr>
            <a:endParaRPr lang="en-US" altLang="ja-JP" sz="2800" dirty="0" smtClean="0">
              <a:solidFill>
                <a:schemeClr val="tx1"/>
              </a:solidFill>
            </a:endParaRPr>
          </a:p>
          <a:p>
            <a:pPr marL="0" indent="0">
              <a:buNone/>
            </a:pPr>
            <a:r>
              <a:rPr lang="ja-JP" altLang="en-US" sz="3200" dirty="0" smtClean="0">
                <a:solidFill>
                  <a:schemeClr val="tx1"/>
                </a:solidFill>
              </a:rPr>
              <a:t>投資協定締結数</a:t>
            </a:r>
            <a:r>
              <a:rPr lang="ja-JP" altLang="en-US" sz="3200" dirty="0">
                <a:solidFill>
                  <a:schemeClr val="tx1"/>
                </a:solidFill>
              </a:rPr>
              <a:t>の</a:t>
            </a:r>
            <a:r>
              <a:rPr lang="ja-JP" altLang="en-US" sz="3200" dirty="0" smtClean="0">
                <a:solidFill>
                  <a:schemeClr val="tx1"/>
                </a:solidFill>
              </a:rPr>
              <a:t>増加　　　　　</a:t>
            </a:r>
            <a:r>
              <a:rPr lang="en-US" altLang="ja-JP" sz="3200" dirty="0" smtClean="0">
                <a:solidFill>
                  <a:schemeClr val="tx1"/>
                </a:solidFill>
              </a:rPr>
              <a:t>FDI</a:t>
            </a:r>
            <a:r>
              <a:rPr lang="ja-JP" altLang="en-US" sz="3200" dirty="0" smtClean="0">
                <a:solidFill>
                  <a:schemeClr val="tx1"/>
                </a:solidFill>
              </a:rPr>
              <a:t>額の増加</a:t>
            </a:r>
            <a:endParaRPr kumimoji="1" lang="en-US" altLang="ja-JP" sz="3200" dirty="0">
              <a:solidFill>
                <a:schemeClr val="tx1"/>
              </a:solidFill>
            </a:endParaRPr>
          </a:p>
          <a:p>
            <a:pPr marL="0" indent="0">
              <a:buNone/>
            </a:pPr>
            <a:endParaRPr lang="en-US" altLang="ja-JP" sz="2800" dirty="0" smtClean="0">
              <a:solidFill>
                <a:schemeClr val="tx1"/>
              </a:solidFill>
            </a:endParaRPr>
          </a:p>
          <a:p>
            <a:pPr marL="0" indent="0">
              <a:buNone/>
            </a:pPr>
            <a:endParaRPr lang="en-US" altLang="ja-JP" sz="2800" dirty="0" smtClean="0">
              <a:solidFill>
                <a:schemeClr val="tx1"/>
              </a:solidFill>
            </a:endParaRPr>
          </a:p>
          <a:p>
            <a:pPr marL="0" indent="0">
              <a:buNone/>
            </a:pPr>
            <a:r>
              <a:rPr lang="ja-JP" altLang="en-US" dirty="0" smtClean="0"/>
              <a:t>・途上国グループでは投資協定の影響が低い</a:t>
            </a:r>
            <a:endParaRPr lang="en-US" altLang="ja-JP" sz="2800" dirty="0" smtClean="0">
              <a:solidFill>
                <a:schemeClr val="tx1"/>
              </a:solidFill>
            </a:endParaRPr>
          </a:p>
          <a:p>
            <a:pPr marL="0" indent="0">
              <a:buNone/>
            </a:pPr>
            <a:r>
              <a:rPr lang="ja-JP" altLang="en-US" sz="2800" dirty="0" smtClean="0">
                <a:solidFill>
                  <a:schemeClr val="tx1"/>
                </a:solidFill>
              </a:rPr>
              <a:t>・海外直接投資の多くは民間投資</a:t>
            </a:r>
            <a:endParaRPr lang="en-US" altLang="ja-JP" sz="2800" dirty="0" smtClean="0">
              <a:solidFill>
                <a:schemeClr val="tx1"/>
              </a:solidFill>
            </a:endParaRPr>
          </a:p>
          <a:p>
            <a:pPr marL="0" indent="0">
              <a:buNone/>
            </a:pPr>
            <a:endParaRPr lang="en-US" altLang="ja-JP" sz="2800" dirty="0" smtClean="0">
              <a:solidFill>
                <a:schemeClr val="tx1"/>
              </a:solidFill>
            </a:endParaRPr>
          </a:p>
          <a:p>
            <a:pPr marL="0" indent="0">
              <a:buNone/>
            </a:pPr>
            <a:r>
              <a:rPr lang="ja-JP" altLang="en-US" sz="2800" dirty="0" smtClean="0">
                <a:solidFill>
                  <a:schemeClr val="tx1"/>
                </a:solidFill>
              </a:rPr>
              <a:t>公的援助</a:t>
            </a:r>
            <a:r>
              <a:rPr lang="en-US" altLang="ja-JP" dirty="0"/>
              <a:t>(ODA</a:t>
            </a:r>
            <a:r>
              <a:rPr lang="ja-JP" altLang="en-US" dirty="0"/>
              <a:t>など</a:t>
            </a:r>
            <a:r>
              <a:rPr lang="en-US" altLang="ja-JP" sz="2800" dirty="0" smtClean="0">
                <a:solidFill>
                  <a:schemeClr val="tx1"/>
                </a:solidFill>
              </a:rPr>
              <a:t>)</a:t>
            </a:r>
            <a:r>
              <a:rPr lang="ja-JP" altLang="en-US" sz="2800" dirty="0" smtClean="0">
                <a:solidFill>
                  <a:schemeClr val="tx1"/>
                </a:solidFill>
              </a:rPr>
              <a:t>を</a:t>
            </a:r>
            <a:r>
              <a:rPr lang="ja-JP" altLang="en-US" sz="2800" dirty="0">
                <a:solidFill>
                  <a:schemeClr val="tx1"/>
                </a:solidFill>
              </a:rPr>
              <a:t>同時並行的に</a:t>
            </a:r>
            <a:r>
              <a:rPr lang="ja-JP" altLang="en-US" sz="2800" dirty="0" smtClean="0">
                <a:solidFill>
                  <a:schemeClr val="tx1"/>
                </a:solidFill>
              </a:rPr>
              <a:t>行い、パッケージ化→</a:t>
            </a:r>
            <a:r>
              <a:rPr kumimoji="1" lang="ja-JP" altLang="en-US" sz="2800" dirty="0" smtClean="0">
                <a:solidFill>
                  <a:schemeClr val="tx1"/>
                </a:solidFill>
              </a:rPr>
              <a:t>低水準を補い、更に国際協力</a:t>
            </a:r>
            <a:r>
              <a:rPr lang="ja-JP" altLang="en-US" dirty="0" smtClean="0"/>
              <a:t>にもつなが</a:t>
            </a:r>
            <a:r>
              <a:rPr lang="ja-JP" altLang="en-US" dirty="0"/>
              <a:t>る</a:t>
            </a:r>
            <a:endParaRPr kumimoji="1" lang="en-US" altLang="ja-JP" sz="2800" dirty="0" smtClean="0">
              <a:solidFill>
                <a:schemeClr val="tx1"/>
              </a:solidFill>
            </a:endParaRPr>
          </a:p>
        </p:txBody>
      </p:sp>
      <p:sp>
        <p:nvSpPr>
          <p:cNvPr id="4" name="右矢印 3"/>
          <p:cNvSpPr/>
          <p:nvPr/>
        </p:nvSpPr>
        <p:spPr>
          <a:xfrm>
            <a:off x="4810833" y="2306472"/>
            <a:ext cx="668740" cy="3684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3948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699" y="399259"/>
            <a:ext cx="8520599" cy="1308158"/>
          </a:xfrm>
        </p:spPr>
        <p:txBody>
          <a:bodyPr>
            <a:normAutofit fontScale="90000"/>
          </a:bodyPr>
          <a:lstStyle/>
          <a:p>
            <a:r>
              <a:rPr kumimoji="1" lang="ja-JP" altLang="en-US" sz="4000" dirty="0">
                <a:solidFill>
                  <a:schemeClr val="tx1"/>
                </a:solidFill>
                <a:latin typeface="+mn-ea"/>
                <a:ea typeface="+mn-ea"/>
              </a:rPr>
              <a:t>提言２</a:t>
            </a:r>
            <a:r>
              <a:rPr kumimoji="1" lang="ja-JP" altLang="en-US" sz="4000" dirty="0" smtClean="0">
                <a:solidFill>
                  <a:schemeClr val="tx1"/>
                </a:solidFill>
                <a:latin typeface="+mn-ea"/>
                <a:ea typeface="+mn-ea"/>
              </a:rPr>
              <a:t>．</a:t>
            </a:r>
            <a:r>
              <a:rPr kumimoji="1" lang="en-US" altLang="ja-JP" sz="4000" dirty="0" smtClean="0">
                <a:solidFill>
                  <a:schemeClr val="tx1"/>
                </a:solidFill>
                <a:latin typeface="+mn-ea"/>
                <a:ea typeface="+mn-ea"/>
              </a:rPr>
              <a:t/>
            </a:r>
            <a:br>
              <a:rPr kumimoji="1" lang="en-US" altLang="ja-JP" sz="4000" dirty="0" smtClean="0">
                <a:solidFill>
                  <a:schemeClr val="tx1"/>
                </a:solidFill>
                <a:latin typeface="+mn-ea"/>
                <a:ea typeface="+mn-ea"/>
              </a:rPr>
            </a:br>
            <a:r>
              <a:rPr lang="ja-JP" altLang="ja-JP" sz="4000" dirty="0" smtClean="0">
                <a:solidFill>
                  <a:schemeClr val="tx1"/>
                </a:solidFill>
                <a:latin typeface="+mn-ea"/>
                <a:ea typeface="+mn-ea"/>
              </a:rPr>
              <a:t>クリティカルマス</a:t>
            </a:r>
            <a:r>
              <a:rPr lang="ja-JP" altLang="ja-JP" sz="4000" dirty="0">
                <a:solidFill>
                  <a:schemeClr val="tx1"/>
                </a:solidFill>
                <a:latin typeface="+mn-ea"/>
                <a:ea typeface="+mn-ea"/>
              </a:rPr>
              <a:t>市場との投資協定締結</a:t>
            </a:r>
            <a:r>
              <a:rPr kumimoji="1" lang="ja-JP" altLang="en-US" sz="4000" dirty="0">
                <a:solidFill>
                  <a:schemeClr val="tx1"/>
                </a:solidFill>
                <a:latin typeface="+mn-ea"/>
                <a:ea typeface="+mn-ea"/>
              </a:rPr>
              <a:t/>
            </a:r>
            <a:br>
              <a:rPr kumimoji="1" lang="ja-JP" altLang="en-US" sz="4000" dirty="0">
                <a:solidFill>
                  <a:schemeClr val="tx1"/>
                </a:solidFill>
                <a:latin typeface="+mn-ea"/>
                <a:ea typeface="+mn-ea"/>
              </a:rPr>
            </a:br>
            <a:r>
              <a:rPr kumimoji="1" lang="ja-JP" altLang="en-US" dirty="0">
                <a:latin typeface="ＭＳ ゴシック" panose="020B0609070205080204" pitchFamily="49" charset="-128"/>
                <a:ea typeface="ＭＳ ゴシック" panose="020B0609070205080204" pitchFamily="49" charset="-128"/>
              </a:rPr>
              <a:t/>
            </a:r>
            <a:br>
              <a:rPr kumimoji="1" lang="ja-JP" altLang="en-US" dirty="0">
                <a:latin typeface="ＭＳ ゴシック" panose="020B0609070205080204" pitchFamily="49" charset="-128"/>
                <a:ea typeface="ＭＳ ゴシック" panose="020B0609070205080204" pitchFamily="49" charset="-128"/>
              </a:rPr>
            </a:br>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プレースホルダー 2"/>
          <p:cNvSpPr>
            <a:spLocks noGrp="1"/>
          </p:cNvSpPr>
          <p:nvPr>
            <p:ph type="body" idx="1"/>
          </p:nvPr>
        </p:nvSpPr>
        <p:spPr>
          <a:xfrm>
            <a:off x="311698" y="1707417"/>
            <a:ext cx="8520599" cy="3219426"/>
          </a:xfrm>
        </p:spPr>
        <p:txBody>
          <a:bodyPr>
            <a:normAutofit/>
          </a:bodyPr>
          <a:lstStyle/>
          <a:p>
            <a:pPr marL="0" indent="0">
              <a:buNone/>
            </a:pPr>
            <a:r>
              <a:rPr kumimoji="1" lang="ja-JP" altLang="en-US" dirty="0" smtClean="0">
                <a:solidFill>
                  <a:schemeClr val="tx1"/>
                </a:solidFill>
                <a:latin typeface="+mj-ea"/>
                <a:ea typeface="+mj-ea"/>
              </a:rPr>
              <a:t>締結数を増やす際に重要となってくるのは締結先の選択であると考えた。</a:t>
            </a:r>
            <a:endParaRPr kumimoji="1" lang="en-US" altLang="ja-JP" dirty="0" smtClean="0">
              <a:solidFill>
                <a:schemeClr val="tx1"/>
              </a:solidFill>
              <a:latin typeface="+mj-ea"/>
              <a:ea typeface="+mj-ea"/>
            </a:endParaRPr>
          </a:p>
          <a:p>
            <a:pPr marL="0" indent="0">
              <a:buNone/>
            </a:pPr>
            <a:endParaRPr kumimoji="1" lang="en-US" altLang="ja-JP" dirty="0" smtClean="0">
              <a:solidFill>
                <a:schemeClr val="tx1"/>
              </a:solidFill>
              <a:latin typeface="+mj-ea"/>
              <a:ea typeface="+mj-ea"/>
            </a:endParaRPr>
          </a:p>
          <a:p>
            <a:pPr marL="0" indent="0">
              <a:buNone/>
            </a:pPr>
            <a:endParaRPr kumimoji="1" lang="en-US" altLang="ja-JP" dirty="0" smtClean="0">
              <a:solidFill>
                <a:schemeClr val="tx1"/>
              </a:solidFill>
              <a:latin typeface="+mj-ea"/>
              <a:ea typeface="+mj-ea"/>
            </a:endParaRPr>
          </a:p>
          <a:p>
            <a:pPr marL="0" indent="0">
              <a:buNone/>
            </a:pPr>
            <a:r>
              <a:rPr lang="ja-JP" altLang="en-US" dirty="0" smtClean="0">
                <a:latin typeface="+mj-ea"/>
                <a:ea typeface="+mj-ea"/>
              </a:rPr>
              <a:t>そこで我々は、</a:t>
            </a:r>
            <a:r>
              <a:rPr lang="ja-JP" altLang="en-US" sz="3200" dirty="0" smtClean="0">
                <a:solidFill>
                  <a:srgbClr val="FF0000"/>
                </a:solidFill>
                <a:latin typeface="+mj-ea"/>
                <a:ea typeface="+mj-ea"/>
              </a:rPr>
              <a:t>クリティカルマス市場</a:t>
            </a:r>
            <a:r>
              <a:rPr lang="ja-JP" altLang="en-US" dirty="0" smtClean="0">
                <a:latin typeface="+mj-ea"/>
                <a:ea typeface="+mj-ea"/>
              </a:rPr>
              <a:t>に注目した。</a:t>
            </a:r>
            <a:endParaRPr kumimoji="1" lang="en-US" altLang="ja-JP" dirty="0" smtClean="0">
              <a:solidFill>
                <a:schemeClr val="tx1"/>
              </a:solidFill>
              <a:latin typeface="+mj-ea"/>
              <a:ea typeface="+mj-ea"/>
            </a:endParaRPr>
          </a:p>
        </p:txBody>
      </p:sp>
    </p:spTree>
    <p:extLst>
      <p:ext uri="{BB962C8B-B14F-4D97-AF65-F5344CB8AC3E}">
        <p14:creationId xmlns:p14="http://schemas.microsoft.com/office/powerpoint/2010/main" val="3300876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294198"/>
            <a:ext cx="8520599" cy="763500"/>
          </a:xfrm>
        </p:spPr>
        <p:txBody>
          <a:bodyPr>
            <a:normAutofit fontScale="90000"/>
          </a:bodyPr>
          <a:lstStyle/>
          <a:p>
            <a:r>
              <a:rPr kumimoji="1" lang="ja-JP" altLang="en-US" dirty="0"/>
              <a:t>クリティカルマス</a:t>
            </a:r>
            <a:r>
              <a:rPr kumimoji="1" lang="ja-JP" altLang="en-US" sz="4000" dirty="0"/>
              <a:t>市場</a:t>
            </a:r>
            <a:endParaRPr kumimoji="1" lang="ja-JP" altLang="en-US" dirty="0"/>
          </a:p>
        </p:txBody>
      </p:sp>
      <p:sp>
        <p:nvSpPr>
          <p:cNvPr id="3" name="テキスト プレースホルダー 2"/>
          <p:cNvSpPr>
            <a:spLocks noGrp="1"/>
          </p:cNvSpPr>
          <p:nvPr>
            <p:ph type="body" idx="1"/>
          </p:nvPr>
        </p:nvSpPr>
        <p:spPr>
          <a:xfrm>
            <a:off x="311700" y="1207825"/>
            <a:ext cx="8520599" cy="1057704"/>
          </a:xfrm>
        </p:spPr>
        <p:txBody>
          <a:bodyPr>
            <a:normAutofit/>
          </a:bodyPr>
          <a:lstStyle/>
          <a:p>
            <a:pPr marL="0" indent="0">
              <a:buNone/>
            </a:pPr>
            <a:r>
              <a:rPr kumimoji="1" lang="en-US" altLang="ja-JP" sz="2600" dirty="0" smtClean="0">
                <a:solidFill>
                  <a:schemeClr val="tx1"/>
                </a:solidFill>
                <a:latin typeface="+mj-ea"/>
                <a:ea typeface="+mj-ea"/>
              </a:rPr>
              <a:t>【</a:t>
            </a:r>
            <a:r>
              <a:rPr kumimoji="1" lang="ja-JP" altLang="en-US" sz="2600" dirty="0" smtClean="0">
                <a:solidFill>
                  <a:schemeClr val="tx1"/>
                </a:solidFill>
                <a:latin typeface="+mj-ea"/>
                <a:ea typeface="+mj-ea"/>
              </a:rPr>
              <a:t>定義</a:t>
            </a:r>
            <a:r>
              <a:rPr lang="en-US" altLang="ja-JP" sz="2600" dirty="0" smtClean="0">
                <a:latin typeface="+mj-ea"/>
                <a:ea typeface="+mj-ea"/>
              </a:rPr>
              <a:t>】</a:t>
            </a:r>
          </a:p>
          <a:p>
            <a:pPr marL="0" indent="0">
              <a:buNone/>
            </a:pPr>
            <a:r>
              <a:rPr kumimoji="1" lang="ja-JP" altLang="en-US" sz="2600" dirty="0" smtClean="0">
                <a:solidFill>
                  <a:schemeClr val="tx1"/>
                </a:solidFill>
                <a:latin typeface="+mj-ea"/>
                <a:ea typeface="+mj-ea"/>
              </a:rPr>
              <a:t>市場</a:t>
            </a:r>
            <a:r>
              <a:rPr kumimoji="1" lang="ja-JP" altLang="en-US" sz="2600" dirty="0">
                <a:solidFill>
                  <a:schemeClr val="tx1"/>
                </a:solidFill>
                <a:latin typeface="+mj-ea"/>
                <a:ea typeface="+mj-ea"/>
              </a:rPr>
              <a:t>として有望で</a:t>
            </a:r>
            <a:r>
              <a:rPr kumimoji="1" lang="ja-JP" altLang="en-US" sz="2600" dirty="0" smtClean="0">
                <a:solidFill>
                  <a:schemeClr val="tx1"/>
                </a:solidFill>
                <a:latin typeface="+mj-ea"/>
                <a:ea typeface="+mj-ea"/>
              </a:rPr>
              <a:t>ありながらもまだ</a:t>
            </a:r>
            <a:r>
              <a:rPr kumimoji="1" lang="ja-JP" altLang="en-US" sz="2600" dirty="0">
                <a:solidFill>
                  <a:schemeClr val="tx1"/>
                </a:solidFill>
                <a:latin typeface="+mj-ea"/>
                <a:ea typeface="+mj-ea"/>
              </a:rPr>
              <a:t>開拓の余地がある</a:t>
            </a:r>
            <a:r>
              <a:rPr kumimoji="1" lang="ja-JP" altLang="en-US" sz="2600" dirty="0" smtClean="0">
                <a:solidFill>
                  <a:schemeClr val="tx1"/>
                </a:solidFill>
                <a:latin typeface="+mj-ea"/>
                <a:ea typeface="+mj-ea"/>
              </a:rPr>
              <a:t>国</a:t>
            </a:r>
            <a:endParaRPr kumimoji="1" lang="en-US" altLang="ja-JP" sz="2600" dirty="0" smtClean="0">
              <a:solidFill>
                <a:schemeClr val="tx1"/>
              </a:solidFill>
              <a:latin typeface="+mj-ea"/>
              <a:ea typeface="+mj-ea"/>
            </a:endParaRPr>
          </a:p>
          <a:p>
            <a:endParaRPr kumimoji="1" lang="en-US" altLang="ja-JP" dirty="0"/>
          </a:p>
        </p:txBody>
      </p:sp>
      <p:sp>
        <p:nvSpPr>
          <p:cNvPr id="4" name="角丸四角形 3"/>
          <p:cNvSpPr/>
          <p:nvPr/>
        </p:nvSpPr>
        <p:spPr>
          <a:xfrm>
            <a:off x="443901" y="2666813"/>
            <a:ext cx="8127221" cy="367506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600"/>
              </a:spcAft>
              <a:buClr>
                <a:srgbClr val="CACACA"/>
              </a:buClr>
              <a:buSzPct val="100000"/>
            </a:pPr>
            <a:r>
              <a:rPr lang="ja-JP" altLang="en-US" sz="2400" dirty="0" smtClean="0">
                <a:solidFill>
                  <a:schemeClr val="tx1"/>
                </a:solidFill>
                <a:latin typeface="Average"/>
                <a:sym typeface="Average"/>
              </a:rPr>
              <a:t>具体</a:t>
            </a:r>
            <a:r>
              <a:rPr lang="ja-JP" altLang="en-US" sz="2400" dirty="0">
                <a:solidFill>
                  <a:schemeClr val="tx1"/>
                </a:solidFill>
                <a:latin typeface="Average"/>
                <a:sym typeface="Average"/>
              </a:rPr>
              <a:t>例</a:t>
            </a:r>
            <a:r>
              <a:rPr kumimoji="1" lang="en-US" altLang="ja-JP" sz="2400" dirty="0" smtClean="0">
                <a:solidFill>
                  <a:schemeClr val="tx1"/>
                </a:solidFill>
                <a:latin typeface="Average"/>
                <a:sym typeface="Average"/>
              </a:rPr>
              <a:t>:</a:t>
            </a:r>
            <a:endParaRPr kumimoji="1" lang="en-US" altLang="ja-JP" sz="2400" dirty="0">
              <a:solidFill>
                <a:schemeClr val="tx1"/>
              </a:solidFill>
              <a:latin typeface="Average"/>
              <a:sym typeface="Average"/>
            </a:endParaRPr>
          </a:p>
          <a:p>
            <a:pPr lvl="0" algn="ctr">
              <a:lnSpc>
                <a:spcPct val="115000"/>
              </a:lnSpc>
              <a:spcAft>
                <a:spcPts val="1600"/>
              </a:spcAft>
              <a:buClr>
                <a:srgbClr val="CACACA"/>
              </a:buClr>
              <a:buSzPct val="100000"/>
            </a:pPr>
            <a:r>
              <a:rPr kumimoji="1" lang="en-US" altLang="ja-JP" sz="2400" dirty="0">
                <a:solidFill>
                  <a:schemeClr val="tx1"/>
                </a:solidFill>
                <a:latin typeface="Average"/>
                <a:sym typeface="Average"/>
              </a:rPr>
              <a:t>①</a:t>
            </a:r>
            <a:r>
              <a:rPr kumimoji="1" lang="ja-JP" altLang="en-US" sz="2400" dirty="0">
                <a:solidFill>
                  <a:schemeClr val="tx1"/>
                </a:solidFill>
                <a:latin typeface="Average"/>
                <a:sym typeface="Average"/>
              </a:rPr>
              <a:t>中国と</a:t>
            </a:r>
            <a:r>
              <a:rPr kumimoji="1" lang="en-US" altLang="ja-JP" sz="2400" dirty="0">
                <a:solidFill>
                  <a:schemeClr val="tx1"/>
                </a:solidFill>
                <a:latin typeface="Average"/>
                <a:sym typeface="Average"/>
              </a:rPr>
              <a:t>ASEAN</a:t>
            </a:r>
            <a:r>
              <a:rPr kumimoji="1" lang="ja-JP" altLang="en-US" sz="2400" dirty="0">
                <a:solidFill>
                  <a:schemeClr val="tx1"/>
                </a:solidFill>
                <a:latin typeface="Average"/>
                <a:sym typeface="Average"/>
              </a:rPr>
              <a:t>以外の中所得</a:t>
            </a:r>
            <a:r>
              <a:rPr kumimoji="1" lang="ja-JP" altLang="en-US" sz="2400" dirty="0" smtClean="0">
                <a:solidFill>
                  <a:schemeClr val="tx1"/>
                </a:solidFill>
                <a:latin typeface="Average"/>
                <a:sym typeface="Average"/>
              </a:rPr>
              <a:t>国</a:t>
            </a:r>
            <a:r>
              <a:rPr kumimoji="1" lang="en-US" altLang="ja-JP" sz="2400" dirty="0" smtClean="0">
                <a:solidFill>
                  <a:schemeClr val="tx1"/>
                </a:solidFill>
                <a:latin typeface="Average"/>
                <a:sym typeface="Average"/>
              </a:rPr>
              <a:t/>
            </a:r>
            <a:br>
              <a:rPr kumimoji="1" lang="en-US" altLang="ja-JP" sz="2400" dirty="0" smtClean="0">
                <a:solidFill>
                  <a:schemeClr val="tx1"/>
                </a:solidFill>
                <a:latin typeface="Average"/>
                <a:sym typeface="Average"/>
              </a:rPr>
            </a:br>
            <a:endParaRPr kumimoji="1" lang="en-US" altLang="ja-JP" sz="2400" dirty="0">
              <a:solidFill>
                <a:schemeClr val="tx1"/>
              </a:solidFill>
              <a:latin typeface="Average"/>
              <a:sym typeface="Average"/>
            </a:endParaRPr>
          </a:p>
          <a:p>
            <a:pPr lvl="0" algn="ctr">
              <a:lnSpc>
                <a:spcPct val="115000"/>
              </a:lnSpc>
              <a:spcAft>
                <a:spcPts val="1600"/>
              </a:spcAft>
              <a:buClr>
                <a:srgbClr val="CACACA"/>
              </a:buClr>
              <a:buSzPct val="100000"/>
            </a:pPr>
            <a:r>
              <a:rPr kumimoji="1" lang="ja-JP" altLang="en-US" sz="2400" dirty="0">
                <a:solidFill>
                  <a:schemeClr val="tx1"/>
                </a:solidFill>
                <a:latin typeface="Average"/>
                <a:sym typeface="Average"/>
              </a:rPr>
              <a:t>②名目</a:t>
            </a:r>
            <a:r>
              <a:rPr kumimoji="1" lang="en-US" altLang="ja-JP" sz="2400" dirty="0">
                <a:solidFill>
                  <a:schemeClr val="tx1"/>
                </a:solidFill>
                <a:latin typeface="Average"/>
                <a:sym typeface="Average"/>
              </a:rPr>
              <a:t>GDP</a:t>
            </a:r>
            <a:r>
              <a:rPr kumimoji="1" lang="ja-JP" altLang="en-US" sz="2400" dirty="0">
                <a:solidFill>
                  <a:schemeClr val="tx1"/>
                </a:solidFill>
                <a:latin typeface="Average"/>
                <a:sym typeface="Average"/>
              </a:rPr>
              <a:t>が</a:t>
            </a:r>
            <a:r>
              <a:rPr kumimoji="1" lang="en-US" altLang="ja-JP" sz="2400" dirty="0">
                <a:solidFill>
                  <a:schemeClr val="tx1"/>
                </a:solidFill>
                <a:latin typeface="Average"/>
                <a:sym typeface="Average"/>
              </a:rPr>
              <a:t>1,000</a:t>
            </a:r>
            <a:r>
              <a:rPr kumimoji="1" lang="ja-JP" altLang="en-US" sz="2400" dirty="0">
                <a:solidFill>
                  <a:schemeClr val="tx1"/>
                </a:solidFill>
                <a:latin typeface="Average"/>
                <a:sym typeface="Average"/>
              </a:rPr>
              <a:t>億ドル以上の</a:t>
            </a:r>
            <a:r>
              <a:rPr kumimoji="1" lang="ja-JP" altLang="en-US" sz="2400" dirty="0" smtClean="0">
                <a:solidFill>
                  <a:schemeClr val="tx1"/>
                </a:solidFill>
                <a:latin typeface="Average"/>
                <a:sym typeface="Average"/>
              </a:rPr>
              <a:t>国</a:t>
            </a:r>
            <a:r>
              <a:rPr lang="en-US" altLang="ja-JP" sz="2400" dirty="0">
                <a:solidFill>
                  <a:schemeClr val="tx1"/>
                </a:solidFill>
                <a:latin typeface="Average"/>
                <a:sym typeface="Average"/>
              </a:rPr>
              <a:t/>
            </a:r>
            <a:br>
              <a:rPr lang="en-US" altLang="ja-JP" sz="2400" dirty="0">
                <a:solidFill>
                  <a:schemeClr val="tx1"/>
                </a:solidFill>
                <a:latin typeface="Average"/>
                <a:sym typeface="Average"/>
              </a:rPr>
            </a:br>
            <a:r>
              <a:rPr lang="ja-JP" altLang="en-US" sz="2400" dirty="0" smtClean="0">
                <a:solidFill>
                  <a:schemeClr val="tx1"/>
                </a:solidFill>
                <a:latin typeface="Average"/>
                <a:sym typeface="Average"/>
              </a:rPr>
              <a:t>　　</a:t>
            </a:r>
            <a:r>
              <a:rPr kumimoji="1" lang="ja-JP" altLang="en-US" sz="2400" dirty="0" smtClean="0">
                <a:solidFill>
                  <a:schemeClr val="tx1"/>
                </a:solidFill>
                <a:latin typeface="Average"/>
                <a:sym typeface="Average"/>
              </a:rPr>
              <a:t>（</a:t>
            </a:r>
            <a:r>
              <a:rPr kumimoji="1" lang="ja-JP" altLang="en-US" sz="2400" dirty="0">
                <a:solidFill>
                  <a:schemeClr val="tx1"/>
                </a:solidFill>
                <a:latin typeface="Average"/>
                <a:sym typeface="Average"/>
              </a:rPr>
              <a:t>世界</a:t>
            </a:r>
            <a:r>
              <a:rPr kumimoji="1" lang="en-US" altLang="ja-JP" sz="2400" dirty="0">
                <a:solidFill>
                  <a:schemeClr val="tx1"/>
                </a:solidFill>
                <a:latin typeface="Average"/>
                <a:sym typeface="Average"/>
              </a:rPr>
              <a:t>188</a:t>
            </a:r>
            <a:r>
              <a:rPr kumimoji="1" lang="ja-JP" altLang="en-US" sz="2400" dirty="0">
                <a:solidFill>
                  <a:schemeClr val="tx1"/>
                </a:solidFill>
                <a:latin typeface="Average"/>
                <a:sym typeface="Average"/>
              </a:rPr>
              <a:t>カ国中</a:t>
            </a:r>
            <a:r>
              <a:rPr kumimoji="1" lang="en-US" altLang="ja-JP" sz="2400" dirty="0">
                <a:solidFill>
                  <a:schemeClr val="tx1"/>
                </a:solidFill>
                <a:latin typeface="Average"/>
                <a:sym typeface="Average"/>
              </a:rPr>
              <a:t>33.5%</a:t>
            </a:r>
            <a:r>
              <a:rPr kumimoji="1" lang="ja-JP" altLang="en-US" sz="2400" dirty="0">
                <a:solidFill>
                  <a:schemeClr val="tx1"/>
                </a:solidFill>
                <a:latin typeface="Average"/>
                <a:sym typeface="Average"/>
              </a:rPr>
              <a:t>を占める</a:t>
            </a:r>
            <a:r>
              <a:rPr kumimoji="1" lang="ja-JP" altLang="en-US" sz="2400" dirty="0" smtClean="0">
                <a:solidFill>
                  <a:schemeClr val="tx1"/>
                </a:solidFill>
                <a:latin typeface="Average"/>
                <a:sym typeface="Average"/>
              </a:rPr>
              <a:t>）</a:t>
            </a:r>
            <a:endParaRPr kumimoji="1" lang="en-US" altLang="ja-JP" sz="2400" dirty="0" smtClean="0">
              <a:solidFill>
                <a:schemeClr val="tx1"/>
              </a:solidFill>
              <a:latin typeface="Average"/>
              <a:sym typeface="Average"/>
            </a:endParaRPr>
          </a:p>
          <a:p>
            <a:pPr lvl="0" algn="r">
              <a:lnSpc>
                <a:spcPct val="115000"/>
              </a:lnSpc>
              <a:spcAft>
                <a:spcPts val="1600"/>
              </a:spcAft>
              <a:buClr>
                <a:srgbClr val="CACACA"/>
              </a:buClr>
              <a:buSzPct val="100000"/>
            </a:pPr>
            <a:r>
              <a:rPr lang="ja-JP" altLang="en-US" sz="2400" dirty="0">
                <a:solidFill>
                  <a:schemeClr val="tx1"/>
                </a:solidFill>
                <a:latin typeface="Average"/>
                <a:sym typeface="Average"/>
              </a:rPr>
              <a:t>→</a:t>
            </a:r>
            <a:r>
              <a:rPr lang="ja-JP" altLang="en-US" sz="2400" dirty="0" smtClean="0">
                <a:solidFill>
                  <a:schemeClr val="tx1"/>
                </a:solidFill>
                <a:latin typeface="Average"/>
                <a:sym typeface="Average"/>
              </a:rPr>
              <a:t>→→</a:t>
            </a:r>
            <a:r>
              <a:rPr lang="ja-JP" altLang="en-US" sz="2400" dirty="0" smtClean="0">
                <a:solidFill>
                  <a:schemeClr val="tx1"/>
                </a:solidFill>
                <a:latin typeface="Average"/>
                <a:sym typeface="Average"/>
              </a:rPr>
              <a:t>人口の多い順に</a:t>
            </a:r>
            <a:r>
              <a:rPr lang="en-US" altLang="ja-JP" sz="2400" dirty="0" smtClean="0">
                <a:solidFill>
                  <a:schemeClr val="tx1"/>
                </a:solidFill>
                <a:latin typeface="Average"/>
                <a:sym typeface="Average"/>
              </a:rPr>
              <a:t>10</a:t>
            </a:r>
            <a:r>
              <a:rPr lang="ja-JP" altLang="en-US" sz="2400" dirty="0" smtClean="0">
                <a:solidFill>
                  <a:schemeClr val="tx1"/>
                </a:solidFill>
                <a:latin typeface="Average"/>
                <a:sym typeface="Average"/>
              </a:rPr>
              <a:t>カ国選定した</a:t>
            </a:r>
            <a:endParaRPr lang="en-US" altLang="ja-JP" sz="2400" dirty="0" smtClean="0">
              <a:solidFill>
                <a:schemeClr val="tx1"/>
              </a:solidFill>
              <a:latin typeface="Average"/>
              <a:sym typeface="Average"/>
            </a:endParaRPr>
          </a:p>
        </p:txBody>
      </p:sp>
      <p:sp>
        <p:nvSpPr>
          <p:cNvPr id="5" name="加算記号 4"/>
          <p:cNvSpPr/>
          <p:nvPr/>
        </p:nvSpPr>
        <p:spPr>
          <a:xfrm>
            <a:off x="4173141" y="4021178"/>
            <a:ext cx="668740" cy="591765"/>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8444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KCXf1vho7J7ysw-e4ohZ4_kKVKcZUUkizUm8ejXQOG1qlWmFZQKVIArWq-eaGQZ8zAbg7WfAGxFQ0x-vTnUj6rogeWfmOFBpvYSHSzPNcYF0A4Y7JF4U5Hk2uXbtmHMMrQz_d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983" y="974094"/>
            <a:ext cx="6480765" cy="506998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rot="20721437">
            <a:off x="1391569" y="1338548"/>
            <a:ext cx="6982619" cy="46885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800" dirty="0" smtClean="0">
                <a:solidFill>
                  <a:schemeClr val="tx1"/>
                </a:solidFill>
                <a:latin typeface="+mn-ea"/>
              </a:rPr>
              <a:t>未だに日本と投資協定・</a:t>
            </a:r>
            <a:r>
              <a:rPr kumimoji="1" lang="en-US" altLang="ja-JP" sz="2800" dirty="0" smtClean="0">
                <a:solidFill>
                  <a:schemeClr val="tx1"/>
                </a:solidFill>
                <a:latin typeface="+mn-ea"/>
              </a:rPr>
              <a:t>EPA</a:t>
            </a:r>
            <a:r>
              <a:rPr kumimoji="1" lang="ja-JP" altLang="en-US" sz="2800" dirty="0" smtClean="0">
                <a:solidFill>
                  <a:schemeClr val="tx1"/>
                </a:solidFill>
                <a:latin typeface="+mn-ea"/>
              </a:rPr>
              <a:t>・</a:t>
            </a:r>
            <a:r>
              <a:rPr kumimoji="1" lang="en-US" altLang="ja-JP" sz="2800" dirty="0" smtClean="0">
                <a:solidFill>
                  <a:schemeClr val="tx1"/>
                </a:solidFill>
                <a:latin typeface="+mn-ea"/>
              </a:rPr>
              <a:t>FTA</a:t>
            </a:r>
            <a:r>
              <a:rPr kumimoji="1" lang="ja-JP" altLang="en-US" sz="2800" dirty="0" smtClean="0">
                <a:solidFill>
                  <a:schemeClr val="tx1"/>
                </a:solidFill>
                <a:latin typeface="+mn-ea"/>
              </a:rPr>
              <a:t>のない</a:t>
            </a:r>
            <a:r>
              <a:rPr kumimoji="1" lang="ja-JP" altLang="en-US" sz="2800" dirty="0" smtClean="0">
                <a:solidFill>
                  <a:schemeClr val="tx1"/>
                </a:solidFill>
              </a:rPr>
              <a:t>国</a:t>
            </a:r>
            <a:endParaRPr kumimoji="1" lang="ja-JP" altLang="en-US" sz="2800" dirty="0">
              <a:solidFill>
                <a:schemeClr val="tx1"/>
              </a:solidFill>
            </a:endParaRPr>
          </a:p>
        </p:txBody>
      </p:sp>
      <p:sp>
        <p:nvSpPr>
          <p:cNvPr id="2" name="タイトル 1"/>
          <p:cNvSpPr>
            <a:spLocks noGrp="1"/>
          </p:cNvSpPr>
          <p:nvPr>
            <p:ph type="title"/>
          </p:nvPr>
        </p:nvSpPr>
        <p:spPr>
          <a:xfrm>
            <a:off x="301067" y="210594"/>
            <a:ext cx="8520599" cy="763500"/>
          </a:xfrm>
        </p:spPr>
        <p:txBody>
          <a:bodyPr>
            <a:normAutofit/>
          </a:bodyPr>
          <a:lstStyle/>
          <a:p>
            <a:r>
              <a:rPr kumimoji="1" lang="ja-JP" altLang="en-US" sz="3600" dirty="0" smtClean="0">
                <a:latin typeface="+mj-ea"/>
              </a:rPr>
              <a:t>クリティカルマス市場上位</a:t>
            </a:r>
            <a:r>
              <a:rPr kumimoji="1" lang="en-US" altLang="ja-JP" sz="3600" dirty="0" smtClean="0">
                <a:latin typeface="+mj-ea"/>
              </a:rPr>
              <a:t>10</a:t>
            </a:r>
            <a:r>
              <a:rPr kumimoji="1" lang="ja-JP" altLang="en-US" sz="3600" dirty="0">
                <a:latin typeface="+mj-ea"/>
              </a:rPr>
              <a:t>カ国</a:t>
            </a:r>
          </a:p>
        </p:txBody>
      </p:sp>
      <p:sp>
        <p:nvSpPr>
          <p:cNvPr id="3" name="テキスト プレースホルダー 2"/>
          <p:cNvSpPr>
            <a:spLocks noGrp="1"/>
          </p:cNvSpPr>
          <p:nvPr>
            <p:ph type="body" idx="1"/>
          </p:nvPr>
        </p:nvSpPr>
        <p:spPr>
          <a:xfrm>
            <a:off x="301067" y="6211748"/>
            <a:ext cx="8828863" cy="500300"/>
          </a:xfrm>
        </p:spPr>
        <p:txBody>
          <a:bodyPr>
            <a:normAutofit lnSpcReduction="10000"/>
          </a:bodyPr>
          <a:lstStyle/>
          <a:p>
            <a:pPr marL="0" indent="0">
              <a:buNone/>
            </a:pPr>
            <a:r>
              <a:rPr kumimoji="1" lang="en-US" altLang="ja-JP" sz="2400" dirty="0" smtClean="0"/>
              <a:t>【</a:t>
            </a:r>
            <a:r>
              <a:rPr kumimoji="1" lang="ja-JP" altLang="en-US" sz="2400" dirty="0" smtClean="0"/>
              <a:t>出所</a:t>
            </a:r>
            <a:r>
              <a:rPr kumimoji="1" lang="en-US" altLang="ja-JP" sz="2400" dirty="0" smtClean="0"/>
              <a:t>】JETRO</a:t>
            </a:r>
            <a:r>
              <a:rPr kumimoji="1" lang="ja-JP" altLang="en-US" sz="2400" dirty="0"/>
              <a:t>「ジェトロ世界貿易投資報告　</a:t>
            </a:r>
            <a:r>
              <a:rPr kumimoji="1" lang="en-US" altLang="ja-JP" sz="2400" dirty="0"/>
              <a:t>2015</a:t>
            </a:r>
            <a:r>
              <a:rPr kumimoji="1" lang="ja-JP" altLang="en-US" sz="2400" dirty="0"/>
              <a:t>年度版」</a:t>
            </a:r>
            <a:r>
              <a:rPr kumimoji="1" lang="en-US" altLang="ja-JP" sz="2400" dirty="0" smtClean="0"/>
              <a:t>p68</a:t>
            </a:r>
            <a:endParaRPr kumimoji="1" lang="ja-JP" altLang="en-US" sz="2400" dirty="0"/>
          </a:p>
        </p:txBody>
      </p:sp>
      <p:sp>
        <p:nvSpPr>
          <p:cNvPr id="4" name="爆発 1 3"/>
          <p:cNvSpPr/>
          <p:nvPr/>
        </p:nvSpPr>
        <p:spPr>
          <a:xfrm rot="20837907">
            <a:off x="2076136" y="1749219"/>
            <a:ext cx="5982926" cy="4175795"/>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n-ea"/>
              </a:rPr>
              <a:t>ブラジル</a:t>
            </a:r>
            <a:endParaRPr kumimoji="1" lang="en-US" altLang="ja-JP" sz="2800" dirty="0" smtClean="0">
              <a:latin typeface="+mn-ea"/>
            </a:endParaRPr>
          </a:p>
          <a:p>
            <a:pPr algn="ctr"/>
            <a:r>
              <a:rPr lang="ja-JP" altLang="en-US" sz="2800" dirty="0" smtClean="0">
                <a:latin typeface="+mn-ea"/>
              </a:rPr>
              <a:t>ナイジェリア</a:t>
            </a:r>
            <a:endParaRPr lang="en-US" altLang="ja-JP" sz="2800" dirty="0" smtClean="0">
              <a:latin typeface="+mn-ea"/>
            </a:endParaRPr>
          </a:p>
          <a:p>
            <a:pPr algn="ctr"/>
            <a:r>
              <a:rPr kumimoji="1" lang="ja-JP" altLang="en-US" sz="2800" dirty="0" smtClean="0">
                <a:latin typeface="+mn-ea"/>
              </a:rPr>
              <a:t>南アフリカ共和国</a:t>
            </a:r>
            <a:endParaRPr kumimoji="1" lang="en-US" altLang="ja-JP" sz="2800" dirty="0" smtClean="0">
              <a:latin typeface="+mn-ea"/>
            </a:endParaRPr>
          </a:p>
          <a:p>
            <a:pPr algn="ctr"/>
            <a:r>
              <a:rPr lang="ja-JP" altLang="en-US" sz="2800" dirty="0">
                <a:latin typeface="+mn-ea"/>
              </a:rPr>
              <a:t>コロンビア</a:t>
            </a:r>
            <a:endParaRPr kumimoji="1" lang="ja-JP" altLang="en-US" sz="2800" dirty="0">
              <a:latin typeface="+mn-ea"/>
            </a:endParaRPr>
          </a:p>
        </p:txBody>
      </p:sp>
    </p:spTree>
    <p:extLst>
      <p:ext uri="{BB962C8B-B14F-4D97-AF65-F5344CB8AC3E}">
        <p14:creationId xmlns:p14="http://schemas.microsoft.com/office/powerpoint/2010/main" val="1942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699" y="183932"/>
            <a:ext cx="8520599" cy="763500"/>
          </a:xfrm>
        </p:spPr>
        <p:txBody>
          <a:bodyPr>
            <a:normAutofit/>
          </a:bodyPr>
          <a:lstStyle/>
          <a:p>
            <a:r>
              <a:rPr kumimoji="1" lang="ja-JP" altLang="en-US" sz="3600" dirty="0" smtClean="0"/>
              <a:t>クリティカルマス市場との締結理由</a:t>
            </a:r>
            <a:endParaRPr kumimoji="1" lang="ja-JP" altLang="en-US" sz="3600" dirty="0"/>
          </a:p>
        </p:txBody>
      </p:sp>
      <p:sp>
        <p:nvSpPr>
          <p:cNvPr id="3" name="テキスト プレースホルダー 2"/>
          <p:cNvSpPr>
            <a:spLocks noGrp="1"/>
          </p:cNvSpPr>
          <p:nvPr>
            <p:ph type="body" idx="1"/>
          </p:nvPr>
        </p:nvSpPr>
        <p:spPr>
          <a:xfrm>
            <a:off x="311698" y="1405439"/>
            <a:ext cx="8520599" cy="3343982"/>
          </a:xfrm>
        </p:spPr>
        <p:txBody>
          <a:bodyPr>
            <a:normAutofit/>
          </a:bodyPr>
          <a:lstStyle/>
          <a:p>
            <a:pPr marL="0" indent="0">
              <a:buNone/>
            </a:pPr>
            <a:r>
              <a:rPr kumimoji="1" lang="ja-JP" altLang="en-US" sz="3600" dirty="0" smtClean="0">
                <a:latin typeface="+mj-ea"/>
                <a:ea typeface="+mj-ea"/>
              </a:rPr>
              <a:t>①欧米企業が既に参入済み</a:t>
            </a:r>
            <a:endParaRPr kumimoji="1" lang="en-US" altLang="ja-JP" sz="3600" dirty="0" smtClean="0">
              <a:latin typeface="+mj-ea"/>
              <a:ea typeface="+mj-ea"/>
            </a:endParaRPr>
          </a:p>
          <a:p>
            <a:pPr marL="0" indent="0">
              <a:buNone/>
            </a:pPr>
            <a:endParaRPr lang="en-US" altLang="ja-JP" sz="3600" dirty="0">
              <a:latin typeface="+mj-ea"/>
              <a:ea typeface="+mj-ea"/>
            </a:endParaRPr>
          </a:p>
          <a:p>
            <a:pPr marL="0" indent="0">
              <a:buNone/>
            </a:pPr>
            <a:r>
              <a:rPr kumimoji="1" lang="ja-JP" altLang="en-US" sz="3600" dirty="0" smtClean="0">
                <a:latin typeface="+mj-ea"/>
                <a:ea typeface="+mj-ea"/>
              </a:rPr>
              <a:t>②人口ボーナス期</a:t>
            </a:r>
            <a:endParaRPr kumimoji="1" lang="en-US" altLang="ja-JP" sz="3600" dirty="0" smtClean="0">
              <a:latin typeface="+mj-ea"/>
              <a:ea typeface="+mj-ea"/>
            </a:endParaRPr>
          </a:p>
          <a:p>
            <a:pPr marL="0" indent="0">
              <a:buNone/>
            </a:pPr>
            <a:endParaRPr lang="en-US" altLang="ja-JP" sz="3600" dirty="0">
              <a:latin typeface="+mj-ea"/>
              <a:ea typeface="+mj-ea"/>
            </a:endParaRPr>
          </a:p>
          <a:p>
            <a:pPr marL="0" indent="0">
              <a:buNone/>
            </a:pPr>
            <a:r>
              <a:rPr kumimoji="1" lang="ja-JP" altLang="en-US" sz="3600" dirty="0" smtClean="0">
                <a:latin typeface="+mj-ea"/>
                <a:ea typeface="+mj-ea"/>
              </a:rPr>
              <a:t>③外務省の推進案</a:t>
            </a:r>
            <a:endParaRPr kumimoji="1" lang="ja-JP" altLang="en-US" sz="3600" dirty="0">
              <a:latin typeface="+mj-ea"/>
              <a:ea typeface="+mj-ea"/>
            </a:endParaRPr>
          </a:p>
        </p:txBody>
      </p:sp>
    </p:spTree>
    <p:extLst>
      <p:ext uri="{BB962C8B-B14F-4D97-AF65-F5344CB8AC3E}">
        <p14:creationId xmlns:p14="http://schemas.microsoft.com/office/powerpoint/2010/main" val="404751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517" y="126305"/>
            <a:ext cx="8520599" cy="763500"/>
          </a:xfrm>
        </p:spPr>
        <p:txBody>
          <a:bodyPr>
            <a:noAutofit/>
          </a:bodyPr>
          <a:lstStyle/>
          <a:p>
            <a:r>
              <a:rPr lang="ja-JP" altLang="en-US" sz="3600" dirty="0">
                <a:latin typeface="ＭＳ ゴシック" panose="020B0609070205080204" pitchFamily="49" charset="-128"/>
                <a:ea typeface="ＭＳ ゴシック" panose="020B0609070205080204" pitchFamily="49" charset="-128"/>
              </a:rPr>
              <a:t>①欧米企業が既に参入済み</a:t>
            </a:r>
            <a:br>
              <a:rPr lang="ja-JP" altLang="en-US" sz="3600" dirty="0">
                <a:latin typeface="ＭＳ ゴシック" panose="020B0609070205080204" pitchFamily="49" charset="-128"/>
                <a:ea typeface="ＭＳ ゴシック" panose="020B0609070205080204" pitchFamily="49" charset="-128"/>
              </a:rPr>
            </a:br>
            <a:endParaRPr kumimoji="1" lang="ja-JP" altLang="en-US" sz="36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492160" y="5134258"/>
            <a:ext cx="8695666" cy="1384995"/>
          </a:xfrm>
          <a:prstGeom prst="rect">
            <a:avLst/>
          </a:prstGeom>
          <a:noFill/>
        </p:spPr>
        <p:txBody>
          <a:bodyPr wrap="square" rtlCol="0">
            <a:spAutoFit/>
          </a:bodyPr>
          <a:lstStyle/>
          <a:p>
            <a:r>
              <a:rPr lang="ja-JP" altLang="en-US" sz="2800" dirty="0" smtClean="0">
                <a:solidFill>
                  <a:schemeClr val="tx1"/>
                </a:solidFill>
              </a:rPr>
              <a:t>国際的に今後の成長が見込まれる市場で</a:t>
            </a:r>
            <a:endParaRPr lang="en-US" altLang="ja-JP" sz="2800" dirty="0" smtClean="0">
              <a:solidFill>
                <a:schemeClr val="tx1"/>
              </a:solidFill>
            </a:endParaRPr>
          </a:p>
          <a:p>
            <a:r>
              <a:rPr lang="ja-JP" altLang="en-US" sz="2800" dirty="0" smtClean="0">
                <a:solidFill>
                  <a:schemeClr val="tx1"/>
                </a:solidFill>
              </a:rPr>
              <a:t>日本企業が新たな価値を生み出すことに投資協定の潜在貢献力は十分ある。</a:t>
            </a:r>
            <a:endParaRPr lang="en-US" altLang="ja-JP" sz="2800" dirty="0" smtClean="0">
              <a:solidFill>
                <a:schemeClr val="tx1"/>
              </a:solidFill>
            </a:endParaRPr>
          </a:p>
        </p:txBody>
      </p:sp>
      <p:sp>
        <p:nvSpPr>
          <p:cNvPr id="5" name="角丸四角形 4"/>
          <p:cNvSpPr/>
          <p:nvPr/>
        </p:nvSpPr>
        <p:spPr>
          <a:xfrm>
            <a:off x="1521350" y="1221561"/>
            <a:ext cx="6162339" cy="123503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dirty="0">
                <a:solidFill>
                  <a:schemeClr val="tx1"/>
                </a:solidFill>
              </a:rPr>
              <a:t>欧米企業が既に</a:t>
            </a:r>
            <a:r>
              <a:rPr lang="ja-JP" altLang="en-US" sz="2800" dirty="0" smtClean="0">
                <a:solidFill>
                  <a:schemeClr val="tx1"/>
                </a:solidFill>
              </a:rPr>
              <a:t>参入済みだが、</a:t>
            </a:r>
            <a:endParaRPr lang="en-US" altLang="ja-JP" sz="2800" dirty="0" smtClean="0">
              <a:solidFill>
                <a:schemeClr val="tx1"/>
              </a:solidFill>
            </a:endParaRPr>
          </a:p>
          <a:p>
            <a:r>
              <a:rPr lang="ja-JP" altLang="en-US" sz="2800" dirty="0" smtClean="0">
                <a:solidFill>
                  <a:schemeClr val="tx1"/>
                </a:solidFill>
              </a:rPr>
              <a:t>日本</a:t>
            </a:r>
            <a:r>
              <a:rPr lang="ja-JP" altLang="en-US" sz="2800" dirty="0">
                <a:solidFill>
                  <a:schemeClr val="tx1"/>
                </a:solidFill>
              </a:rPr>
              <a:t>の進出</a:t>
            </a:r>
            <a:r>
              <a:rPr lang="ja-JP" altLang="en-US" sz="2800" dirty="0" smtClean="0">
                <a:solidFill>
                  <a:schemeClr val="tx1"/>
                </a:solidFill>
              </a:rPr>
              <a:t>は未だ進めきれていない</a:t>
            </a:r>
            <a:endParaRPr lang="en-US" altLang="ja-JP" sz="2800" dirty="0">
              <a:solidFill>
                <a:schemeClr val="tx1"/>
              </a:solidFill>
            </a:endParaRPr>
          </a:p>
        </p:txBody>
      </p:sp>
      <p:sp>
        <p:nvSpPr>
          <p:cNvPr id="8" name="角丸四角形 7"/>
          <p:cNvSpPr/>
          <p:nvPr/>
        </p:nvSpPr>
        <p:spPr>
          <a:xfrm>
            <a:off x="942523" y="3632098"/>
            <a:ext cx="7770168" cy="113534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dirty="0">
                <a:solidFill>
                  <a:schemeClr val="tx1"/>
                </a:solidFill>
              </a:rPr>
              <a:t>投資協定による環境整備がなされていない</a:t>
            </a:r>
            <a:r>
              <a:rPr lang="ja-JP" altLang="en-US" sz="2800" dirty="0" smtClean="0">
                <a:solidFill>
                  <a:schemeClr val="tx1"/>
                </a:solidFill>
              </a:rPr>
              <a:t>ため</a:t>
            </a:r>
            <a:endParaRPr lang="en-US" altLang="ja-JP" sz="2800" dirty="0" smtClean="0">
              <a:solidFill>
                <a:schemeClr val="tx1"/>
              </a:solidFill>
            </a:endParaRPr>
          </a:p>
          <a:p>
            <a:pPr algn="ctr"/>
            <a:r>
              <a:rPr lang="ja-JP" altLang="en-US" sz="2800" dirty="0" smtClean="0">
                <a:solidFill>
                  <a:schemeClr val="tx1"/>
                </a:solidFill>
              </a:rPr>
              <a:t>日本</a:t>
            </a:r>
            <a:r>
              <a:rPr lang="ja-JP" altLang="en-US" sz="2800" dirty="0">
                <a:solidFill>
                  <a:schemeClr val="tx1"/>
                </a:solidFill>
              </a:rPr>
              <a:t>企業が出遅れて</a:t>
            </a:r>
            <a:r>
              <a:rPr lang="ja-JP" altLang="en-US" sz="2800" dirty="0" smtClean="0">
                <a:solidFill>
                  <a:schemeClr val="tx1"/>
                </a:solidFill>
              </a:rPr>
              <a:t>いる？</a:t>
            </a:r>
            <a:endParaRPr lang="en-US" altLang="ja-JP" sz="2800" dirty="0">
              <a:solidFill>
                <a:schemeClr val="tx1"/>
              </a:solidFill>
            </a:endParaRPr>
          </a:p>
        </p:txBody>
      </p:sp>
      <p:sp>
        <p:nvSpPr>
          <p:cNvPr id="3" name="上矢印 2"/>
          <p:cNvSpPr/>
          <p:nvPr/>
        </p:nvSpPr>
        <p:spPr>
          <a:xfrm>
            <a:off x="4234788" y="2788353"/>
            <a:ext cx="735461" cy="47693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88215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00" y="296158"/>
            <a:ext cx="8520599" cy="763500"/>
          </a:xfrm>
        </p:spPr>
        <p:txBody>
          <a:bodyPr>
            <a:normAutofit/>
          </a:bodyPr>
          <a:lstStyle/>
          <a:p>
            <a:r>
              <a:rPr kumimoji="1" lang="ja-JP" altLang="en-US" sz="3600" dirty="0" smtClean="0"/>
              <a:t>②人口ボーナス期</a:t>
            </a:r>
            <a:endParaRPr kumimoji="1" lang="ja-JP" altLang="en-US" sz="3600" dirty="0"/>
          </a:p>
        </p:txBody>
      </p:sp>
      <p:sp>
        <p:nvSpPr>
          <p:cNvPr id="3" name="テキスト プレースホルダー 2"/>
          <p:cNvSpPr>
            <a:spLocks noGrp="1"/>
          </p:cNvSpPr>
          <p:nvPr>
            <p:ph type="body" idx="1"/>
          </p:nvPr>
        </p:nvSpPr>
        <p:spPr>
          <a:xfrm>
            <a:off x="311700" y="1278083"/>
            <a:ext cx="8520599" cy="1192162"/>
          </a:xfrm>
        </p:spPr>
        <p:txBody>
          <a:bodyPr>
            <a:normAutofit fontScale="92500" lnSpcReduction="10000"/>
          </a:bodyPr>
          <a:lstStyle/>
          <a:p>
            <a:pPr marL="0" indent="0">
              <a:buNone/>
            </a:pPr>
            <a:r>
              <a:rPr kumimoji="1" lang="ja-JP" altLang="en-US" sz="2800" dirty="0">
                <a:solidFill>
                  <a:schemeClr val="tx1"/>
                </a:solidFill>
              </a:rPr>
              <a:t>今後十数年先のクリティカルマス</a:t>
            </a:r>
            <a:r>
              <a:rPr kumimoji="1" lang="ja-JP" altLang="en-US" sz="2800" dirty="0" smtClean="0">
                <a:solidFill>
                  <a:schemeClr val="tx1"/>
                </a:solidFill>
              </a:rPr>
              <a:t>市場</a:t>
            </a:r>
            <a:endParaRPr kumimoji="1" lang="en-US" altLang="ja-JP" sz="2800" dirty="0" smtClean="0">
              <a:solidFill>
                <a:schemeClr val="tx1"/>
              </a:solidFill>
            </a:endParaRPr>
          </a:p>
          <a:p>
            <a:pPr marL="0" indent="0">
              <a:buNone/>
            </a:pPr>
            <a:endParaRPr kumimoji="1" lang="en-US" altLang="ja-JP" sz="2800" dirty="0" smtClean="0">
              <a:solidFill>
                <a:schemeClr val="tx1"/>
              </a:solidFill>
            </a:endParaRPr>
          </a:p>
          <a:p>
            <a:pPr marL="0" indent="0">
              <a:buNone/>
            </a:pPr>
            <a:r>
              <a:rPr lang="ja-JP" altLang="en-US" dirty="0" smtClean="0"/>
              <a:t>→→</a:t>
            </a:r>
            <a:r>
              <a:rPr kumimoji="1" lang="ja-JP" altLang="en-US" sz="2800" dirty="0" smtClean="0">
                <a:solidFill>
                  <a:schemeClr val="tx1"/>
                </a:solidFill>
              </a:rPr>
              <a:t>本格的</a:t>
            </a:r>
            <a:r>
              <a:rPr kumimoji="1" lang="ja-JP" altLang="en-US" sz="2800" dirty="0">
                <a:solidFill>
                  <a:schemeClr val="tx1"/>
                </a:solidFill>
              </a:rPr>
              <a:t>に人口ボーナス時期を迎えると予測されている</a:t>
            </a:r>
            <a:r>
              <a:rPr kumimoji="1" lang="ja-JP" altLang="en-US" sz="2800" dirty="0" smtClean="0">
                <a:solidFill>
                  <a:schemeClr val="tx1"/>
                </a:solidFill>
              </a:rPr>
              <a:t>。</a:t>
            </a:r>
            <a:endParaRPr kumimoji="1" lang="en-US" altLang="ja-JP" sz="2800" dirty="0" smtClean="0">
              <a:solidFill>
                <a:schemeClr val="tx1"/>
              </a:solidFill>
            </a:endParaRPr>
          </a:p>
          <a:p>
            <a:pPr marL="0" indent="0">
              <a:buNone/>
            </a:pPr>
            <a:endParaRPr kumimoji="1" lang="en-US" altLang="ja-JP" sz="2800" dirty="0" smtClean="0">
              <a:solidFill>
                <a:schemeClr val="tx1"/>
              </a:solidFill>
            </a:endParaRPr>
          </a:p>
          <a:p>
            <a:pPr marL="0" indent="0">
              <a:buNone/>
            </a:pPr>
            <a:endParaRPr kumimoji="1" lang="en-US" altLang="ja-JP" dirty="0" smtClean="0">
              <a:solidFill>
                <a:schemeClr val="tx1"/>
              </a:solidFill>
            </a:endParaRPr>
          </a:p>
        </p:txBody>
      </p:sp>
      <p:sp>
        <p:nvSpPr>
          <p:cNvPr id="4" name="角丸四角形 3"/>
          <p:cNvSpPr/>
          <p:nvPr/>
        </p:nvSpPr>
        <p:spPr>
          <a:xfrm>
            <a:off x="218209" y="2688670"/>
            <a:ext cx="8614090" cy="38909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600"/>
              </a:spcAft>
              <a:buClr>
                <a:srgbClr val="CACACA"/>
              </a:buClr>
              <a:buSzPct val="100000"/>
            </a:pPr>
            <a:r>
              <a:rPr kumimoji="1" lang="ja-JP" altLang="en-US" sz="2400" u="sng" dirty="0" smtClean="0">
                <a:solidFill>
                  <a:schemeClr val="tx1"/>
                </a:solidFill>
                <a:latin typeface="+mj-ea"/>
                <a:ea typeface="+mj-ea"/>
                <a:sym typeface="Average"/>
              </a:rPr>
              <a:t>★人口ボーナス期の原理</a:t>
            </a:r>
            <a:endParaRPr kumimoji="1" lang="en-US" altLang="ja-JP" sz="2400" u="sng" dirty="0">
              <a:solidFill>
                <a:schemeClr val="tx1"/>
              </a:solidFill>
              <a:latin typeface="+mj-ea"/>
              <a:ea typeface="+mj-ea"/>
              <a:sym typeface="Average"/>
            </a:endParaRPr>
          </a:p>
          <a:p>
            <a:pPr lvl="0">
              <a:lnSpc>
                <a:spcPct val="115000"/>
              </a:lnSpc>
              <a:spcAft>
                <a:spcPts val="1600"/>
              </a:spcAft>
              <a:buClr>
                <a:srgbClr val="CACACA"/>
              </a:buClr>
              <a:buSzPct val="100000"/>
            </a:pPr>
            <a:r>
              <a:rPr kumimoji="1" lang="ja-JP" altLang="en-US" sz="2800" dirty="0" smtClean="0">
                <a:solidFill>
                  <a:schemeClr val="tx1"/>
                </a:solidFill>
                <a:latin typeface="+mj-ea"/>
                <a:ea typeface="+mj-ea"/>
                <a:sym typeface="Average"/>
              </a:rPr>
              <a:t>生産</a:t>
            </a:r>
            <a:r>
              <a:rPr kumimoji="1" lang="ja-JP" altLang="en-US" sz="2800" dirty="0">
                <a:solidFill>
                  <a:schemeClr val="tx1"/>
                </a:solidFill>
                <a:latin typeface="+mj-ea"/>
                <a:ea typeface="+mj-ea"/>
                <a:sym typeface="Average"/>
              </a:rPr>
              <a:t>年齢</a:t>
            </a:r>
            <a:r>
              <a:rPr kumimoji="1" lang="ja-JP" altLang="en-US" sz="2800" dirty="0" smtClean="0">
                <a:solidFill>
                  <a:schemeClr val="tx1"/>
                </a:solidFill>
                <a:latin typeface="+mj-ea"/>
                <a:ea typeface="+mj-ea"/>
                <a:sym typeface="Average"/>
              </a:rPr>
              <a:t>人口（</a:t>
            </a:r>
            <a:r>
              <a:rPr kumimoji="1" lang="en-US" altLang="ja-JP" sz="2800" dirty="0" smtClean="0">
                <a:solidFill>
                  <a:schemeClr val="tx1"/>
                </a:solidFill>
                <a:latin typeface="+mj-ea"/>
                <a:ea typeface="+mj-ea"/>
                <a:sym typeface="Average"/>
              </a:rPr>
              <a:t>15</a:t>
            </a:r>
            <a:r>
              <a:rPr kumimoji="1" lang="ja-JP" altLang="en-US" sz="2800" dirty="0" smtClean="0">
                <a:solidFill>
                  <a:schemeClr val="tx1"/>
                </a:solidFill>
                <a:latin typeface="+mj-ea"/>
                <a:ea typeface="+mj-ea"/>
                <a:sym typeface="Average"/>
              </a:rPr>
              <a:t>～</a:t>
            </a:r>
            <a:r>
              <a:rPr kumimoji="1" lang="en-US" altLang="ja-JP" sz="2800" dirty="0" smtClean="0">
                <a:solidFill>
                  <a:schemeClr val="tx1"/>
                </a:solidFill>
                <a:latin typeface="+mj-ea"/>
                <a:ea typeface="+mj-ea"/>
                <a:sym typeface="Average"/>
              </a:rPr>
              <a:t>64</a:t>
            </a:r>
            <a:r>
              <a:rPr kumimoji="1" lang="ja-JP" altLang="en-US" sz="2800" dirty="0" smtClean="0">
                <a:solidFill>
                  <a:schemeClr val="tx1"/>
                </a:solidFill>
                <a:latin typeface="+mj-ea"/>
                <a:ea typeface="+mj-ea"/>
                <a:sym typeface="Average"/>
              </a:rPr>
              <a:t>歳）が増加</a:t>
            </a:r>
            <a:r>
              <a:rPr kumimoji="1" lang="ja-JP" altLang="en-US" sz="2800" dirty="0">
                <a:solidFill>
                  <a:schemeClr val="tx1"/>
                </a:solidFill>
                <a:latin typeface="+mj-ea"/>
                <a:ea typeface="+mj-ea"/>
                <a:sym typeface="Average"/>
              </a:rPr>
              <a:t>　　</a:t>
            </a:r>
            <a:r>
              <a:rPr lang="en-US" altLang="ja-JP" sz="2800" dirty="0">
                <a:solidFill>
                  <a:schemeClr val="tx1"/>
                </a:solidFill>
                <a:latin typeface="+mj-ea"/>
                <a:ea typeface="+mj-ea"/>
                <a:sym typeface="Average"/>
              </a:rPr>
              <a:t/>
            </a:r>
            <a:br>
              <a:rPr lang="en-US" altLang="ja-JP" sz="2800" dirty="0">
                <a:solidFill>
                  <a:schemeClr val="tx1"/>
                </a:solidFill>
                <a:latin typeface="+mj-ea"/>
                <a:ea typeface="+mj-ea"/>
                <a:sym typeface="Average"/>
              </a:rPr>
            </a:br>
            <a:r>
              <a:rPr lang="en-US" altLang="ja-JP" sz="2800" dirty="0" smtClean="0">
                <a:solidFill>
                  <a:schemeClr val="tx1"/>
                </a:solidFill>
                <a:latin typeface="+mj-ea"/>
                <a:ea typeface="+mj-ea"/>
                <a:sym typeface="Average"/>
              </a:rPr>
              <a:t/>
            </a:r>
            <a:br>
              <a:rPr lang="en-US" altLang="ja-JP" sz="2800" dirty="0" smtClean="0">
                <a:solidFill>
                  <a:schemeClr val="tx1"/>
                </a:solidFill>
                <a:latin typeface="+mj-ea"/>
                <a:ea typeface="+mj-ea"/>
                <a:sym typeface="Average"/>
              </a:rPr>
            </a:br>
            <a:r>
              <a:rPr kumimoji="1" lang="ja-JP" altLang="en-US" sz="2800" dirty="0" smtClean="0">
                <a:solidFill>
                  <a:schemeClr val="tx1"/>
                </a:solidFill>
                <a:latin typeface="+mj-ea"/>
                <a:ea typeface="+mj-ea"/>
                <a:sym typeface="Average"/>
              </a:rPr>
              <a:t>従属人口</a:t>
            </a:r>
            <a:r>
              <a:rPr kumimoji="1" lang="en-US" altLang="ja-JP" sz="2800" dirty="0" smtClean="0">
                <a:solidFill>
                  <a:schemeClr val="tx1"/>
                </a:solidFill>
                <a:latin typeface="+mj-ea"/>
                <a:ea typeface="+mj-ea"/>
                <a:sym typeface="Average"/>
              </a:rPr>
              <a:t>(</a:t>
            </a:r>
            <a:r>
              <a:rPr kumimoji="1" lang="ja-JP" altLang="en-US" sz="2800" dirty="0" smtClean="0">
                <a:solidFill>
                  <a:schemeClr val="tx1"/>
                </a:solidFill>
                <a:latin typeface="+mj-ea"/>
                <a:ea typeface="+mj-ea"/>
                <a:sym typeface="Average"/>
              </a:rPr>
              <a:t>高齢者・子供</a:t>
            </a:r>
            <a:r>
              <a:rPr kumimoji="1" lang="en-US" altLang="ja-JP" sz="2800" dirty="0" smtClean="0">
                <a:solidFill>
                  <a:schemeClr val="tx1"/>
                </a:solidFill>
                <a:latin typeface="+mj-ea"/>
                <a:ea typeface="+mj-ea"/>
                <a:sym typeface="Average"/>
              </a:rPr>
              <a:t>)</a:t>
            </a:r>
            <a:r>
              <a:rPr kumimoji="1" lang="ja-JP" altLang="en-US" sz="2800" dirty="0" smtClean="0">
                <a:solidFill>
                  <a:schemeClr val="tx1"/>
                </a:solidFill>
                <a:latin typeface="+mj-ea"/>
                <a:ea typeface="+mj-ea"/>
                <a:sym typeface="Average"/>
              </a:rPr>
              <a:t>が減少</a:t>
            </a:r>
            <a:endParaRPr kumimoji="1" lang="en-US" altLang="ja-JP" sz="2800" dirty="0">
              <a:solidFill>
                <a:schemeClr val="tx1"/>
              </a:solidFill>
              <a:latin typeface="+mj-ea"/>
              <a:ea typeface="+mj-ea"/>
              <a:sym typeface="Average"/>
            </a:endParaRPr>
          </a:p>
          <a:p>
            <a:pPr lvl="0">
              <a:lnSpc>
                <a:spcPct val="115000"/>
              </a:lnSpc>
              <a:spcAft>
                <a:spcPts val="1600"/>
              </a:spcAft>
              <a:buClr>
                <a:srgbClr val="CACACA"/>
              </a:buClr>
              <a:buSzPct val="100000"/>
            </a:pPr>
            <a:r>
              <a:rPr lang="ja-JP" altLang="en-US" sz="2800" dirty="0" smtClean="0">
                <a:solidFill>
                  <a:schemeClr val="tx1"/>
                </a:solidFill>
                <a:latin typeface="+mj-ea"/>
                <a:sym typeface="Average"/>
              </a:rPr>
              <a:t>→労働</a:t>
            </a:r>
            <a:r>
              <a:rPr lang="ja-JP" altLang="en-US" sz="2800" dirty="0">
                <a:solidFill>
                  <a:schemeClr val="tx1"/>
                </a:solidFill>
                <a:latin typeface="+mj-ea"/>
                <a:sym typeface="Average"/>
              </a:rPr>
              <a:t>供給力が</a:t>
            </a:r>
            <a:r>
              <a:rPr lang="ja-JP" altLang="en-US" sz="2800" dirty="0" smtClean="0">
                <a:solidFill>
                  <a:schemeClr val="tx1"/>
                </a:solidFill>
                <a:latin typeface="+mj-ea"/>
                <a:sym typeface="Average"/>
              </a:rPr>
              <a:t>高まることで、</a:t>
            </a:r>
            <a:r>
              <a:rPr lang="en-US" altLang="ja-JP" sz="2800" dirty="0">
                <a:solidFill>
                  <a:schemeClr val="tx1"/>
                </a:solidFill>
                <a:latin typeface="+mj-ea"/>
                <a:sym typeface="Average"/>
              </a:rPr>
              <a:t/>
            </a:r>
            <a:br>
              <a:rPr lang="en-US" altLang="ja-JP" sz="2800" dirty="0">
                <a:solidFill>
                  <a:schemeClr val="tx1"/>
                </a:solidFill>
                <a:latin typeface="+mj-ea"/>
                <a:sym typeface="Average"/>
              </a:rPr>
            </a:br>
            <a:r>
              <a:rPr lang="ja-JP" altLang="en-US" sz="2800" dirty="0" smtClean="0">
                <a:solidFill>
                  <a:schemeClr val="tx1"/>
                </a:solidFill>
                <a:latin typeface="+mj-ea"/>
                <a:sym typeface="Average"/>
              </a:rPr>
              <a:t>　</a:t>
            </a:r>
            <a:r>
              <a:rPr kumimoji="1" lang="ja-JP" altLang="en-US" sz="2800" dirty="0" smtClean="0">
                <a:solidFill>
                  <a:schemeClr val="tx1"/>
                </a:solidFill>
                <a:latin typeface="+mj-ea"/>
                <a:ea typeface="+mj-ea"/>
                <a:sym typeface="Average"/>
              </a:rPr>
              <a:t>貯蓄率</a:t>
            </a:r>
            <a:r>
              <a:rPr kumimoji="1" lang="ja-JP" altLang="en-US" sz="2800" dirty="0">
                <a:solidFill>
                  <a:schemeClr val="tx1"/>
                </a:solidFill>
                <a:latin typeface="+mj-ea"/>
                <a:ea typeface="+mj-ea"/>
                <a:sym typeface="Average"/>
              </a:rPr>
              <a:t>・投資率ともに上昇することが期待されている</a:t>
            </a:r>
            <a:r>
              <a:rPr kumimoji="1" lang="ja-JP" altLang="en-US" sz="2800" dirty="0" smtClean="0">
                <a:solidFill>
                  <a:schemeClr val="tx1"/>
                </a:solidFill>
                <a:latin typeface="+mj-ea"/>
                <a:ea typeface="+mj-ea"/>
                <a:sym typeface="Average"/>
              </a:rPr>
              <a:t>。</a:t>
            </a:r>
            <a:endParaRPr kumimoji="1" lang="ja-JP" altLang="en-US" sz="2800" dirty="0">
              <a:solidFill>
                <a:schemeClr val="tx1"/>
              </a:solidFill>
              <a:latin typeface="+mj-ea"/>
              <a:ea typeface="+mj-ea"/>
              <a:sym typeface="Average"/>
            </a:endParaRPr>
          </a:p>
        </p:txBody>
      </p:sp>
      <p:sp>
        <p:nvSpPr>
          <p:cNvPr id="5" name="加算記号 4"/>
          <p:cNvSpPr/>
          <p:nvPr/>
        </p:nvSpPr>
        <p:spPr>
          <a:xfrm>
            <a:off x="2388358" y="4088223"/>
            <a:ext cx="573206" cy="545911"/>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989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523" y="271202"/>
            <a:ext cx="8520599" cy="763500"/>
          </a:xfrm>
        </p:spPr>
        <p:txBody>
          <a:bodyPr>
            <a:normAutofit/>
          </a:bodyPr>
          <a:lstStyle/>
          <a:p>
            <a:r>
              <a:rPr lang="ja-JP" altLang="en-US" sz="3600" dirty="0"/>
              <a:t>②人口ボーナス期</a:t>
            </a:r>
            <a:endParaRPr kumimoji="1" lang="ja-JP" altLang="en-US" sz="3600" dirty="0"/>
          </a:p>
        </p:txBody>
      </p:sp>
      <p:sp>
        <p:nvSpPr>
          <p:cNvPr id="3" name="テキスト プレースホルダー 2"/>
          <p:cNvSpPr>
            <a:spLocks noGrp="1"/>
          </p:cNvSpPr>
          <p:nvPr>
            <p:ph type="body" idx="1"/>
          </p:nvPr>
        </p:nvSpPr>
        <p:spPr>
          <a:xfrm>
            <a:off x="311700" y="1222734"/>
            <a:ext cx="8520599" cy="5526084"/>
          </a:xfrm>
        </p:spPr>
        <p:txBody>
          <a:bodyPr>
            <a:normAutofit lnSpcReduction="10000"/>
          </a:bodyPr>
          <a:lstStyle/>
          <a:p>
            <a:pPr marL="0" indent="0">
              <a:buNone/>
            </a:pPr>
            <a:r>
              <a:rPr lang="ja-JP" altLang="en-US" dirty="0"/>
              <a:t>＝</a:t>
            </a:r>
            <a:r>
              <a:rPr lang="ja-JP" altLang="en-US" dirty="0" smtClean="0"/>
              <a:t>中長期的</a:t>
            </a:r>
            <a:r>
              <a:rPr lang="ja-JP" altLang="en-US" dirty="0"/>
              <a:t>に開拓すべき市場を</a:t>
            </a:r>
            <a:r>
              <a:rPr lang="ja-JP" altLang="en-US" dirty="0" smtClean="0"/>
              <a:t>特定する指標の一つ</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ja-JP" altLang="en-US" dirty="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lang="ja-JP" altLang="en-US" dirty="0" smtClean="0">
                <a:latin typeface="+mn-ea"/>
              </a:rPr>
              <a:t>その</a:t>
            </a:r>
            <a:r>
              <a:rPr lang="ja-JP" altLang="ja-JP" dirty="0" smtClean="0">
                <a:latin typeface="+mn-ea"/>
              </a:rPr>
              <a:t>地域</a:t>
            </a:r>
            <a:r>
              <a:rPr lang="ja-JP" altLang="en-US" dirty="0" smtClean="0">
                <a:latin typeface="+mn-ea"/>
              </a:rPr>
              <a:t>との</a:t>
            </a:r>
            <a:r>
              <a:rPr lang="ja-JP" altLang="ja-JP" dirty="0" smtClean="0">
                <a:latin typeface="+mn-ea"/>
              </a:rPr>
              <a:t>投資関係</a:t>
            </a:r>
            <a:r>
              <a:rPr lang="ja-JP" altLang="en-US" dirty="0" smtClean="0">
                <a:latin typeface="+mn-ea"/>
              </a:rPr>
              <a:t>締結</a:t>
            </a:r>
            <a:endParaRPr lang="en-US" altLang="ja-JP" dirty="0">
              <a:latin typeface="+mn-ea"/>
            </a:endParaRPr>
          </a:p>
          <a:p>
            <a:pPr marL="0" indent="0">
              <a:buNone/>
            </a:pPr>
            <a:r>
              <a:rPr lang="ja-JP" altLang="en-US" dirty="0" smtClean="0">
                <a:latin typeface="+mn-ea"/>
              </a:rPr>
              <a:t>＝投資</a:t>
            </a:r>
            <a:r>
              <a:rPr lang="ja-JP" altLang="en-US" dirty="0">
                <a:latin typeface="+mn-ea"/>
              </a:rPr>
              <a:t>利益の</a:t>
            </a:r>
            <a:r>
              <a:rPr lang="ja-JP" altLang="en-US" dirty="0" smtClean="0">
                <a:latin typeface="+mn-ea"/>
              </a:rPr>
              <a:t>増加見込みにつながる</a:t>
            </a:r>
            <a:endParaRPr lang="en-US" altLang="ja-JP" dirty="0">
              <a:latin typeface="+mn-ea"/>
            </a:endParaRPr>
          </a:p>
          <a:p>
            <a:pPr marL="0" indent="0">
              <a:buNone/>
            </a:pPr>
            <a:endParaRPr lang="en-US" altLang="ja-JP" dirty="0"/>
          </a:p>
        </p:txBody>
      </p:sp>
      <p:sp>
        <p:nvSpPr>
          <p:cNvPr id="4" name="角丸四角形 3"/>
          <p:cNvSpPr/>
          <p:nvPr/>
        </p:nvSpPr>
        <p:spPr>
          <a:xfrm>
            <a:off x="1965276" y="2256136"/>
            <a:ext cx="4739187" cy="928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dirty="0">
                <a:solidFill>
                  <a:schemeClr val="tx1"/>
                </a:solidFill>
              </a:rPr>
              <a:t>貯蓄率・投資率ともに</a:t>
            </a:r>
            <a:r>
              <a:rPr lang="ja-JP" altLang="ja-JP" sz="2800" dirty="0" smtClean="0">
                <a:solidFill>
                  <a:schemeClr val="tx1"/>
                </a:solidFill>
              </a:rPr>
              <a:t>上昇</a:t>
            </a:r>
            <a:endParaRPr lang="en-US" altLang="ja-JP" sz="2800" dirty="0">
              <a:solidFill>
                <a:schemeClr val="tx1"/>
              </a:solidFill>
            </a:endParaRPr>
          </a:p>
        </p:txBody>
      </p:sp>
      <p:sp>
        <p:nvSpPr>
          <p:cNvPr id="5" name="角丸四角形 4"/>
          <p:cNvSpPr/>
          <p:nvPr/>
        </p:nvSpPr>
        <p:spPr>
          <a:xfrm>
            <a:off x="2002807" y="4217586"/>
            <a:ext cx="4701656" cy="928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ysClr val="windowText" lastClr="000000"/>
                </a:solidFill>
              </a:rPr>
              <a:t>大幅な経済成長の見込み</a:t>
            </a:r>
            <a:endParaRPr lang="en-US" altLang="ja-JP" sz="2800" dirty="0">
              <a:solidFill>
                <a:sysClr val="windowText" lastClr="000000"/>
              </a:solidFill>
            </a:endParaRPr>
          </a:p>
        </p:txBody>
      </p:sp>
      <p:sp>
        <p:nvSpPr>
          <p:cNvPr id="6" name="下矢印 5"/>
          <p:cNvSpPr/>
          <p:nvPr/>
        </p:nvSpPr>
        <p:spPr>
          <a:xfrm>
            <a:off x="4128447" y="3350302"/>
            <a:ext cx="450376" cy="63547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02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38950" y="298271"/>
            <a:ext cx="8520599" cy="763500"/>
          </a:xfrm>
          <a:prstGeom prst="rect">
            <a:avLst/>
          </a:prstGeom>
        </p:spPr>
        <p:txBody>
          <a:bodyPr lIns="91425" tIns="91425" rIns="91425" bIns="91425" anchor="t" anchorCtr="0">
            <a:noAutofit/>
          </a:bodyPr>
          <a:lstStyle/>
          <a:p>
            <a:pPr rtl="0">
              <a:spcBef>
                <a:spcPts val="0"/>
              </a:spcBef>
              <a:buNone/>
            </a:pPr>
            <a:r>
              <a:rPr lang="ja" sz="3600" dirty="0">
                <a:latin typeface="ＭＳ ゴシック" panose="020B0609070205080204" pitchFamily="49" charset="-128"/>
                <a:ea typeface="ＭＳ ゴシック" panose="020B0609070205080204" pitchFamily="49" charset="-128"/>
              </a:rPr>
              <a:t>投資協定と</a:t>
            </a:r>
            <a:r>
              <a:rPr lang="ja" sz="3600" dirty="0" smtClean="0">
                <a:latin typeface="ＭＳ ゴシック" panose="020B0609070205080204" pitchFamily="49" charset="-128"/>
                <a:ea typeface="ＭＳ ゴシック" panose="020B0609070205080204" pitchFamily="49" charset="-128"/>
              </a:rPr>
              <a:t>は</a:t>
            </a:r>
            <a:endParaRPr lang="ja" sz="3600" dirty="0">
              <a:latin typeface="ＭＳ ゴシック" panose="020B0609070205080204" pitchFamily="49" charset="-128"/>
              <a:ea typeface="ＭＳ ゴシック" panose="020B0609070205080204" pitchFamily="49" charset="-128"/>
            </a:endParaRPr>
          </a:p>
        </p:txBody>
      </p:sp>
      <p:sp>
        <p:nvSpPr>
          <p:cNvPr id="75" name="Shape 75"/>
          <p:cNvSpPr txBox="1">
            <a:spLocks noGrp="1"/>
          </p:cNvSpPr>
          <p:nvPr>
            <p:ph type="body" idx="1"/>
          </p:nvPr>
        </p:nvSpPr>
        <p:spPr>
          <a:xfrm>
            <a:off x="467564" y="1432724"/>
            <a:ext cx="8063373" cy="4853776"/>
          </a:xfrm>
          <a:prstGeom prst="rect">
            <a:avLst/>
          </a:prstGeom>
        </p:spPr>
        <p:txBody>
          <a:bodyPr lIns="91425" tIns="91425" rIns="91425" bIns="91425" anchor="t" anchorCtr="0">
            <a:noAutofit/>
          </a:bodyPr>
          <a:lstStyle/>
          <a:p>
            <a:pPr rtl="0">
              <a:spcBef>
                <a:spcPts val="0"/>
              </a:spcBef>
              <a:buNone/>
            </a:pPr>
            <a:r>
              <a:rPr lang="ja" dirty="0" smtClean="0">
                <a:latin typeface="ＭＳ ゴシック" panose="020B0609070205080204" pitchFamily="49" charset="-128"/>
                <a:ea typeface="ＭＳ ゴシック" panose="020B0609070205080204" pitchFamily="49" charset="-128"/>
              </a:rPr>
              <a:t>海外</a:t>
            </a:r>
            <a:r>
              <a:rPr lang="ja" dirty="0">
                <a:latin typeface="ＭＳ ゴシック" panose="020B0609070205080204" pitchFamily="49" charset="-128"/>
                <a:ea typeface="ＭＳ ゴシック" panose="020B0609070205080204" pitchFamily="49" charset="-128"/>
              </a:rPr>
              <a:t>投資の際に締結</a:t>
            </a:r>
            <a:r>
              <a:rPr lang="ja" dirty="0" smtClean="0">
                <a:latin typeface="ＭＳ ゴシック" panose="020B0609070205080204" pitchFamily="49" charset="-128"/>
                <a:ea typeface="ＭＳ ゴシック" panose="020B0609070205080204" pitchFamily="49" charset="-128"/>
              </a:rPr>
              <a:t>される</a:t>
            </a:r>
            <a:r>
              <a:rPr lang="ja-JP" altLang="en-US" dirty="0">
                <a:latin typeface="ＭＳ ゴシック" panose="020B0609070205080204" pitchFamily="49" charset="-128"/>
                <a:ea typeface="ＭＳ ゴシック" panose="020B0609070205080204" pitchFamily="49" charset="-128"/>
              </a:rPr>
              <a:t>協定</a:t>
            </a:r>
            <a:r>
              <a:rPr lang="ja-JP" altLang="en-US" dirty="0" smtClean="0">
                <a:latin typeface="ＭＳ ゴシック" panose="020B0609070205080204" pitchFamily="49" charset="-128"/>
                <a:ea typeface="ＭＳ ゴシック" panose="020B0609070205080204" pitchFamily="49" charset="-128"/>
              </a:rPr>
              <a:t>のことで、</a:t>
            </a:r>
            <a:endParaRPr lang="en-US" altLang="ja" dirty="0" smtClean="0">
              <a:latin typeface="ＭＳ ゴシック" panose="020B0609070205080204" pitchFamily="49" charset="-128"/>
              <a:ea typeface="ＭＳ ゴシック" panose="020B0609070205080204" pitchFamily="49" charset="-128"/>
            </a:endParaRPr>
          </a:p>
          <a:p>
            <a:pPr rtl="0">
              <a:spcBef>
                <a:spcPts val="0"/>
              </a:spcBef>
              <a:buNone/>
            </a:pPr>
            <a:r>
              <a:rPr lang="ja" dirty="0" smtClean="0">
                <a:latin typeface="ＭＳ ゴシック" panose="020B0609070205080204" pitchFamily="49" charset="-128"/>
                <a:ea typeface="ＭＳ ゴシック" panose="020B0609070205080204" pitchFamily="49" charset="-128"/>
              </a:rPr>
              <a:t>投資</a:t>
            </a:r>
            <a:r>
              <a:rPr lang="ja" dirty="0">
                <a:latin typeface="ＭＳ ゴシック" panose="020B0609070205080204" pitchFamily="49" charset="-128"/>
                <a:ea typeface="ＭＳ ゴシック" panose="020B0609070205080204" pitchFamily="49" charset="-128"/>
              </a:rPr>
              <a:t>に関するルールを</a:t>
            </a:r>
            <a:r>
              <a:rPr lang="ja" dirty="0" smtClean="0">
                <a:latin typeface="ＭＳ ゴシック" panose="020B0609070205080204" pitchFamily="49" charset="-128"/>
                <a:ea typeface="ＭＳ ゴシック" panose="020B0609070205080204" pitchFamily="49" charset="-128"/>
              </a:rPr>
              <a:t>定</a:t>
            </a:r>
            <a:r>
              <a:rPr lang="ja-JP" altLang="en-US" dirty="0" smtClean="0">
                <a:latin typeface="ＭＳ ゴシック" panose="020B0609070205080204" pitchFamily="49" charset="-128"/>
                <a:ea typeface="ＭＳ ゴシック" panose="020B0609070205080204" pitchFamily="49" charset="-128"/>
              </a:rPr>
              <a:t>め</a:t>
            </a:r>
            <a:r>
              <a:rPr lang="ja" dirty="0" smtClean="0">
                <a:latin typeface="ＭＳ ゴシック" panose="020B0609070205080204" pitchFamily="49" charset="-128"/>
                <a:ea typeface="ＭＳ ゴシック" panose="020B0609070205080204" pitchFamily="49" charset="-128"/>
              </a:rPr>
              <a:t>た</a:t>
            </a:r>
            <a:r>
              <a:rPr lang="ja" dirty="0">
                <a:latin typeface="ＭＳ ゴシック" panose="020B0609070205080204" pitchFamily="49" charset="-128"/>
                <a:ea typeface="ＭＳ ゴシック" panose="020B0609070205080204" pitchFamily="49" charset="-128"/>
              </a:rPr>
              <a:t>約束事の</a:t>
            </a:r>
            <a:r>
              <a:rPr lang="ja" dirty="0" smtClean="0">
                <a:latin typeface="ＭＳ ゴシック" panose="020B0609070205080204" pitchFamily="49" charset="-128"/>
                <a:ea typeface="ＭＳ ゴシック" panose="020B0609070205080204" pitchFamily="49" charset="-128"/>
              </a:rPr>
              <a:t>こと</a:t>
            </a:r>
            <a:r>
              <a:rPr lang="ja-JP" altLang="en-US" dirty="0" smtClean="0">
                <a:latin typeface="ＭＳ ゴシック" panose="020B0609070205080204" pitchFamily="49" charset="-128"/>
                <a:ea typeface="ＭＳ ゴシック" panose="020B0609070205080204" pitchFamily="49" charset="-128"/>
              </a:rPr>
              <a:t>を指す</a:t>
            </a:r>
            <a:r>
              <a:rPr lang="ja" dirty="0" smtClean="0">
                <a:latin typeface="ＭＳ ゴシック" panose="020B0609070205080204" pitchFamily="49" charset="-128"/>
                <a:ea typeface="ＭＳ ゴシック" panose="020B0609070205080204" pitchFamily="49" charset="-128"/>
              </a:rPr>
              <a:t>。</a:t>
            </a:r>
            <a:endParaRPr lang="en-US" altLang="ja" dirty="0" smtClean="0">
              <a:latin typeface="ＭＳ ゴシック" panose="020B0609070205080204" pitchFamily="49" charset="-128"/>
              <a:ea typeface="ＭＳ ゴシック" panose="020B0609070205080204" pitchFamily="49" charset="-128"/>
            </a:endParaRPr>
          </a:p>
          <a:p>
            <a:pPr rtl="0">
              <a:spcBef>
                <a:spcPts val="0"/>
              </a:spcBef>
              <a:buNone/>
            </a:pPr>
            <a:endParaRPr lang="en-US" altLang="ja" sz="2400" dirty="0" smtClean="0">
              <a:latin typeface="ＭＳ ゴシック" panose="020B0609070205080204" pitchFamily="49" charset="-128"/>
              <a:ea typeface="ＭＳ ゴシック" panose="020B0609070205080204" pitchFamily="49" charset="-128"/>
            </a:endParaRPr>
          </a:p>
          <a:p>
            <a:pPr rtl="0">
              <a:spcBef>
                <a:spcPts val="0"/>
              </a:spcBef>
              <a:buNone/>
            </a:pPr>
            <a:endParaRPr lang="ja" sz="2400" dirty="0">
              <a:latin typeface="ＭＳ ゴシック" panose="020B0609070205080204" pitchFamily="49" charset="-128"/>
              <a:ea typeface="ＭＳ ゴシック" panose="020B0609070205080204" pitchFamily="49" charset="-128"/>
            </a:endParaRPr>
          </a:p>
          <a:p>
            <a:pPr rtl="0">
              <a:spcBef>
                <a:spcPts val="0"/>
              </a:spcBef>
              <a:buNone/>
            </a:pPr>
            <a:r>
              <a:rPr lang="ja" sz="2400" u="sng" dirty="0">
                <a:latin typeface="ＭＳ ゴシック" panose="020B0609070205080204" pitchFamily="49" charset="-128"/>
                <a:ea typeface="ＭＳ ゴシック" panose="020B0609070205080204" pitchFamily="49" charset="-128"/>
              </a:rPr>
              <a:t>◎規定</a:t>
            </a:r>
            <a:r>
              <a:rPr lang="ja" sz="2400" u="sng" dirty="0" smtClean="0">
                <a:latin typeface="ＭＳ ゴシック" panose="020B0609070205080204" pitchFamily="49" charset="-128"/>
                <a:ea typeface="ＭＳ ゴシック" panose="020B0609070205080204" pitchFamily="49" charset="-128"/>
              </a:rPr>
              <a:t>内容</a:t>
            </a:r>
            <a:r>
              <a:rPr lang="en-US" altLang="ja" sz="2400" u="sng" dirty="0" smtClean="0">
                <a:latin typeface="ＭＳ ゴシック" panose="020B0609070205080204" pitchFamily="49" charset="-128"/>
                <a:ea typeface="ＭＳ ゴシック" panose="020B0609070205080204" pitchFamily="49" charset="-128"/>
              </a:rPr>
              <a:t/>
            </a:r>
            <a:br>
              <a:rPr lang="en-US" altLang="ja" sz="2400" u="sng" dirty="0" smtClean="0">
                <a:latin typeface="ＭＳ ゴシック" panose="020B0609070205080204" pitchFamily="49" charset="-128"/>
                <a:ea typeface="ＭＳ ゴシック" panose="020B0609070205080204" pitchFamily="49" charset="-128"/>
              </a:rPr>
            </a:br>
            <a:endParaRPr lang="ja" sz="2400" u="sng" dirty="0">
              <a:latin typeface="ＭＳ ゴシック" panose="020B0609070205080204" pitchFamily="49" charset="-128"/>
              <a:ea typeface="ＭＳ ゴシック" panose="020B0609070205080204" pitchFamily="49" charset="-128"/>
            </a:endParaRPr>
          </a:p>
          <a:p>
            <a:pPr lvl="0" rtl="0">
              <a:spcBef>
                <a:spcPts val="0"/>
              </a:spcBef>
              <a:buNone/>
            </a:pPr>
            <a:r>
              <a:rPr lang="ja" dirty="0">
                <a:latin typeface="ＭＳ ゴシック" panose="020B0609070205080204" pitchFamily="49" charset="-128"/>
                <a:ea typeface="ＭＳ ゴシック" panose="020B0609070205080204" pitchFamily="49" charset="-128"/>
              </a:rPr>
              <a:t>「</a:t>
            </a:r>
            <a:r>
              <a:rPr lang="ja" dirty="0">
                <a:latin typeface="ＭＳ ゴシック" panose="020B0609070205080204" pitchFamily="49" charset="-128"/>
                <a:ea typeface="ＭＳ ゴシック" panose="020B0609070205080204" pitchFamily="49" charset="-128"/>
                <a:cs typeface="Times New Roman"/>
                <a:sym typeface="Times New Roman"/>
              </a:rPr>
              <a:t>海外に投資した企業</a:t>
            </a:r>
            <a:r>
              <a:rPr lang="ja" dirty="0" smtClean="0">
                <a:latin typeface="ＭＳ ゴシック" panose="020B0609070205080204" pitchFamily="49" charset="-128"/>
                <a:ea typeface="ＭＳ ゴシック" panose="020B0609070205080204" pitchFamily="49" charset="-128"/>
                <a:cs typeface="Times New Roman"/>
                <a:sym typeface="Times New Roman"/>
              </a:rPr>
              <a:t>等</a:t>
            </a:r>
            <a:r>
              <a:rPr lang="en-US" altLang="ja" dirty="0" smtClean="0">
                <a:latin typeface="ＭＳ ゴシック" panose="020B0609070205080204" pitchFamily="49" charset="-128"/>
                <a:ea typeface="ＭＳ ゴシック" panose="020B0609070205080204" pitchFamily="49" charset="-128"/>
                <a:cs typeface="Times New Roman"/>
                <a:sym typeface="Times New Roman"/>
              </a:rPr>
              <a:t>(</a:t>
            </a:r>
            <a:r>
              <a:rPr lang="ja" dirty="0" smtClean="0">
                <a:latin typeface="ＭＳ ゴシック" panose="020B0609070205080204" pitchFamily="49" charset="-128"/>
                <a:ea typeface="ＭＳ ゴシック" panose="020B0609070205080204" pitchFamily="49" charset="-128"/>
                <a:cs typeface="Times New Roman"/>
                <a:sym typeface="Times New Roman"/>
              </a:rPr>
              <a:t>投資家</a:t>
            </a:r>
            <a:r>
              <a:rPr lang="en-US" altLang="ja" dirty="0">
                <a:latin typeface="ＭＳ ゴシック" panose="020B0609070205080204" pitchFamily="49" charset="-128"/>
                <a:ea typeface="ＭＳ ゴシック" panose="020B0609070205080204" pitchFamily="49" charset="-128"/>
                <a:cs typeface="Times New Roman"/>
                <a:sym typeface="Times New Roman"/>
              </a:rPr>
              <a:t>)</a:t>
            </a:r>
            <a:r>
              <a:rPr lang="ja" dirty="0" smtClean="0">
                <a:latin typeface="ＭＳ ゴシック" panose="020B0609070205080204" pitchFamily="49" charset="-128"/>
                <a:ea typeface="ＭＳ ゴシック" panose="020B0609070205080204" pitchFamily="49" charset="-128"/>
                <a:cs typeface="Times New Roman"/>
                <a:sym typeface="Times New Roman"/>
              </a:rPr>
              <a:t>や</a:t>
            </a:r>
            <a:r>
              <a:rPr lang="ja" dirty="0">
                <a:latin typeface="ＭＳ ゴシック" panose="020B0609070205080204" pitchFamily="49" charset="-128"/>
                <a:ea typeface="ＭＳ ゴシック" panose="020B0609070205080204" pitchFamily="49" charset="-128"/>
                <a:cs typeface="Times New Roman"/>
                <a:sym typeface="Times New Roman"/>
              </a:rPr>
              <a:t>その投資財産の保護、規制の透明性向上等により、投資を促進する</a:t>
            </a:r>
            <a:r>
              <a:rPr lang="ja" dirty="0" smtClean="0">
                <a:latin typeface="ＭＳ ゴシック" panose="020B0609070205080204" pitchFamily="49" charset="-128"/>
                <a:ea typeface="ＭＳ ゴシック" panose="020B0609070205080204" pitchFamily="49" charset="-128"/>
              </a:rPr>
              <a:t>」</a:t>
            </a:r>
            <a:r>
              <a:rPr lang="en-US" altLang="ja" dirty="0" smtClean="0">
                <a:latin typeface="ＭＳ ゴシック" panose="020B0609070205080204" pitchFamily="49" charset="-128"/>
                <a:ea typeface="ＭＳ ゴシック" panose="020B0609070205080204" pitchFamily="49" charset="-128"/>
              </a:rPr>
              <a:t/>
            </a:r>
            <a:br>
              <a:rPr lang="en-US" altLang="ja" dirty="0" smtClean="0">
                <a:latin typeface="ＭＳ ゴシック" panose="020B0609070205080204" pitchFamily="49" charset="-128"/>
                <a:ea typeface="ＭＳ ゴシック" panose="020B0609070205080204" pitchFamily="49" charset="-128"/>
              </a:rPr>
            </a:br>
            <a:endParaRPr lang="ja" dirty="0">
              <a:latin typeface="ＭＳ ゴシック" panose="020B0609070205080204" pitchFamily="49" charset="-128"/>
              <a:ea typeface="ＭＳ ゴシック" panose="020B0609070205080204" pitchFamily="49" charset="-128"/>
            </a:endParaRPr>
          </a:p>
          <a:p>
            <a:pPr algn="r" rtl="0">
              <a:lnSpc>
                <a:spcPct val="120000"/>
              </a:lnSpc>
              <a:spcBef>
                <a:spcPts val="0"/>
              </a:spcBef>
              <a:spcAft>
                <a:spcPts val="0"/>
              </a:spcAft>
              <a:buNone/>
            </a:pPr>
            <a:r>
              <a:rPr lang="ja" sz="2000" dirty="0" smtClean="0">
                <a:latin typeface="ＭＳ ゴシック" panose="020B0609070205080204" pitchFamily="49" charset="-128"/>
                <a:ea typeface="ＭＳ ゴシック" panose="020B0609070205080204" pitchFamily="49" charset="-128"/>
                <a:cs typeface="Arial"/>
                <a:sym typeface="Arial"/>
              </a:rPr>
              <a:t>引用元</a:t>
            </a:r>
            <a:r>
              <a:rPr lang="ja" sz="2000" dirty="0">
                <a:latin typeface="ＭＳ ゴシック" panose="020B0609070205080204" pitchFamily="49" charset="-128"/>
                <a:ea typeface="ＭＳ ゴシック" panose="020B0609070205080204" pitchFamily="49" charset="-128"/>
                <a:cs typeface="Arial"/>
                <a:sym typeface="Arial"/>
              </a:rPr>
              <a:t>：経済産業省通商政策局　経済</a:t>
            </a:r>
            <a:r>
              <a:rPr lang="ja" sz="2000" dirty="0" smtClean="0">
                <a:latin typeface="ＭＳ ゴシック" panose="020B0609070205080204" pitchFamily="49" charset="-128"/>
                <a:ea typeface="ＭＳ ゴシック" panose="020B0609070205080204" pitchFamily="49" charset="-128"/>
                <a:cs typeface="Arial"/>
                <a:sym typeface="Arial"/>
              </a:rPr>
              <a:t>連携課</a:t>
            </a:r>
            <a:r>
              <a:rPr lang="en-US" altLang="ja" sz="2000" dirty="0" smtClean="0">
                <a:latin typeface="ＭＳ ゴシック" panose="020B0609070205080204" pitchFamily="49" charset="-128"/>
                <a:ea typeface="ＭＳ ゴシック" panose="020B0609070205080204" pitchFamily="49" charset="-128"/>
                <a:cs typeface="Arial"/>
                <a:sym typeface="Arial"/>
              </a:rPr>
              <a:t/>
            </a:r>
            <a:br>
              <a:rPr lang="en-US" altLang="ja" sz="2000" dirty="0" smtClean="0">
                <a:latin typeface="ＭＳ ゴシック" panose="020B0609070205080204" pitchFamily="49" charset="-128"/>
                <a:ea typeface="ＭＳ ゴシック" panose="020B0609070205080204" pitchFamily="49" charset="-128"/>
                <a:cs typeface="Arial"/>
                <a:sym typeface="Arial"/>
              </a:rPr>
            </a:br>
            <a:r>
              <a:rPr lang="ja" sz="2000" dirty="0" smtClean="0">
                <a:latin typeface="ＭＳ ゴシック" panose="020B0609070205080204" pitchFamily="49" charset="-128"/>
                <a:ea typeface="ＭＳ ゴシック" panose="020B0609070205080204" pitchFamily="49" charset="-128"/>
                <a:cs typeface="Times New Roman"/>
                <a:sym typeface="Times New Roman"/>
              </a:rPr>
              <a:t>「</a:t>
            </a:r>
            <a:r>
              <a:rPr lang="ja" sz="2000" dirty="0">
                <a:latin typeface="ＭＳ ゴシック" panose="020B0609070205080204" pitchFamily="49" charset="-128"/>
                <a:ea typeface="ＭＳ ゴシック" panose="020B0609070205080204" pitchFamily="49" charset="-128"/>
                <a:cs typeface="Times New Roman"/>
                <a:sym typeface="Times New Roman"/>
              </a:rPr>
              <a:t>投資協定の概要と日本の取組み」</a:t>
            </a:r>
          </a:p>
          <a:p>
            <a:pPr>
              <a:spcBef>
                <a:spcPts val="0"/>
              </a:spcBef>
              <a:buNone/>
            </a:pPr>
            <a:endParaRPr dirty="0"/>
          </a:p>
        </p:txBody>
      </p:sp>
      <p:sp>
        <p:nvSpPr>
          <p:cNvPr id="2" name="爆発 1 1"/>
          <p:cNvSpPr/>
          <p:nvPr/>
        </p:nvSpPr>
        <p:spPr>
          <a:xfrm rot="20445568">
            <a:off x="4421370" y="290529"/>
            <a:ext cx="4276826" cy="343058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j-ea"/>
                <a:ea typeface="+mj-ea"/>
              </a:rPr>
              <a:t>協定締結は</a:t>
            </a:r>
            <a:endParaRPr kumimoji="1" lang="en-US" altLang="ja-JP" sz="2800" dirty="0" smtClean="0">
              <a:latin typeface="+mj-ea"/>
              <a:ea typeface="+mj-ea"/>
            </a:endParaRPr>
          </a:p>
          <a:p>
            <a:pPr algn="ctr"/>
            <a:r>
              <a:rPr kumimoji="1" lang="ja-JP" altLang="en-US" sz="2800" dirty="0" smtClean="0">
                <a:latin typeface="+mj-ea"/>
                <a:ea typeface="+mj-ea"/>
              </a:rPr>
              <a:t>強制ではない</a:t>
            </a:r>
            <a:endParaRPr kumimoji="1" lang="ja-JP" altLang="en-US" sz="2800" dirty="0">
              <a:latin typeface="+mj-ea"/>
              <a:ea typeface="+mj-ea"/>
            </a:endParaRPr>
          </a:p>
        </p:txBody>
      </p:sp>
    </p:spTree>
    <p:extLst>
      <p:ext uri="{BB962C8B-B14F-4D97-AF65-F5344CB8AC3E}">
        <p14:creationId xmlns:p14="http://schemas.microsoft.com/office/powerpoint/2010/main" val="31151363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61351" y="274142"/>
            <a:ext cx="7886700" cy="558371"/>
          </a:xfrm>
        </p:spPr>
        <p:txBody>
          <a:bodyPr anchor="t">
            <a:noAutofit/>
          </a:bodyPr>
          <a:lstStyle/>
          <a:p>
            <a:r>
              <a:rPr lang="ja-JP" altLang="en-US" sz="3600" dirty="0"/>
              <a:t>③外務省の推進案</a:t>
            </a:r>
            <a:endParaRPr kumimoji="1" lang="ja-JP" altLang="en-US" sz="3600" dirty="0"/>
          </a:p>
        </p:txBody>
      </p:sp>
      <p:sp>
        <p:nvSpPr>
          <p:cNvPr id="5" name="テキスト プレースホルダー 4"/>
          <p:cNvSpPr>
            <a:spLocks noGrp="1"/>
          </p:cNvSpPr>
          <p:nvPr>
            <p:ph type="body" idx="1"/>
          </p:nvPr>
        </p:nvSpPr>
        <p:spPr>
          <a:xfrm>
            <a:off x="709450" y="6022053"/>
            <a:ext cx="7929480" cy="539172"/>
          </a:xfrm>
        </p:spPr>
        <p:txBody>
          <a:bodyPr anchor="t">
            <a:normAutofit/>
          </a:bodyPr>
          <a:lstStyle/>
          <a:p>
            <a:r>
              <a:rPr lang="ja-JP" altLang="en-US" sz="3200" b="0" dirty="0"/>
              <a:t>両者</a:t>
            </a:r>
            <a:r>
              <a:rPr lang="ja-JP" altLang="en-US" sz="3200" b="0" dirty="0" smtClean="0"/>
              <a:t>の重なる</a:t>
            </a:r>
            <a:r>
              <a:rPr lang="ja-JP" altLang="en-US" sz="3200" b="0" dirty="0"/>
              <a:t>地域と投資協定を締結して</a:t>
            </a:r>
            <a:r>
              <a:rPr lang="ja-JP" altLang="en-US" sz="3200" b="0" dirty="0" smtClean="0"/>
              <a:t>いく</a:t>
            </a:r>
            <a:endParaRPr lang="ja-JP" altLang="en-US" sz="3200" b="0" dirty="0"/>
          </a:p>
        </p:txBody>
      </p:sp>
      <p:sp>
        <p:nvSpPr>
          <p:cNvPr id="9" name="角丸四角形 8"/>
          <p:cNvSpPr/>
          <p:nvPr/>
        </p:nvSpPr>
        <p:spPr>
          <a:xfrm>
            <a:off x="270480" y="1887619"/>
            <a:ext cx="3983103" cy="312646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dirty="0">
                <a:solidFill>
                  <a:schemeClr val="tx1"/>
                </a:solidFill>
              </a:rPr>
              <a:t>●</a:t>
            </a:r>
            <a:r>
              <a:rPr lang="ja-JP" altLang="en-US" sz="3200" dirty="0" smtClean="0">
                <a:solidFill>
                  <a:schemeClr val="tx1"/>
                </a:solidFill>
              </a:rPr>
              <a:t>外務省</a:t>
            </a:r>
            <a:endParaRPr lang="en-US" altLang="ja-JP" sz="3200" dirty="0" smtClean="0">
              <a:solidFill>
                <a:schemeClr val="tx1"/>
              </a:solidFill>
              <a:latin typeface="+mn-ea"/>
            </a:endParaRPr>
          </a:p>
          <a:p>
            <a:r>
              <a:rPr lang="ja-JP" altLang="en-US" sz="3200" dirty="0" smtClean="0">
                <a:solidFill>
                  <a:schemeClr val="tx1"/>
                </a:solidFill>
                <a:latin typeface="+mn-ea"/>
              </a:rPr>
              <a:t>・</a:t>
            </a:r>
            <a:r>
              <a:rPr lang="ja-JP" altLang="en-US" sz="3200" dirty="0" smtClean="0">
                <a:solidFill>
                  <a:srgbClr val="FF0000"/>
                </a:solidFill>
                <a:latin typeface="+mn-ea"/>
              </a:rPr>
              <a:t>中</a:t>
            </a:r>
            <a:r>
              <a:rPr lang="ja-JP" altLang="ja-JP" sz="3200" dirty="0" smtClean="0">
                <a:solidFill>
                  <a:srgbClr val="FF0000"/>
                </a:solidFill>
                <a:latin typeface="+mn-ea"/>
              </a:rPr>
              <a:t>東</a:t>
            </a:r>
            <a:endParaRPr lang="en-US" altLang="ja-JP" sz="3200" dirty="0">
              <a:solidFill>
                <a:srgbClr val="FF0000"/>
              </a:solidFill>
              <a:latin typeface="+mn-ea"/>
            </a:endParaRPr>
          </a:p>
          <a:p>
            <a:r>
              <a:rPr lang="ja-JP" altLang="en-US" sz="3200" dirty="0" smtClean="0">
                <a:solidFill>
                  <a:schemeClr val="tx1"/>
                </a:solidFill>
                <a:latin typeface="+mn-ea"/>
              </a:rPr>
              <a:t>・</a:t>
            </a:r>
            <a:r>
              <a:rPr lang="ja-JP" altLang="ja-JP" sz="3200" dirty="0" smtClean="0">
                <a:solidFill>
                  <a:schemeClr val="tx1"/>
                </a:solidFill>
                <a:latin typeface="+mn-ea"/>
              </a:rPr>
              <a:t>アフリカ</a:t>
            </a:r>
            <a:endParaRPr lang="en-US" altLang="ja-JP" sz="3200" dirty="0">
              <a:solidFill>
                <a:schemeClr val="tx1"/>
              </a:solidFill>
              <a:latin typeface="+mn-ea"/>
            </a:endParaRPr>
          </a:p>
          <a:p>
            <a:r>
              <a:rPr lang="ja-JP" altLang="en-US" sz="3200" dirty="0" smtClean="0">
                <a:solidFill>
                  <a:schemeClr val="tx1"/>
                </a:solidFill>
                <a:latin typeface="+mn-ea"/>
              </a:rPr>
              <a:t>・</a:t>
            </a:r>
            <a:r>
              <a:rPr lang="ja-JP" altLang="ja-JP" sz="3200" dirty="0" smtClean="0">
                <a:solidFill>
                  <a:srgbClr val="FF0000"/>
                </a:solidFill>
                <a:latin typeface="+mn-ea"/>
              </a:rPr>
              <a:t>中南米</a:t>
            </a:r>
            <a:endParaRPr lang="en-US" altLang="ja-JP" sz="3200" dirty="0">
              <a:solidFill>
                <a:srgbClr val="FF0000"/>
              </a:solidFill>
              <a:latin typeface="+mn-ea"/>
            </a:endParaRPr>
          </a:p>
          <a:p>
            <a:r>
              <a:rPr lang="ja-JP" altLang="en-US" sz="3200" dirty="0" smtClean="0">
                <a:solidFill>
                  <a:schemeClr val="tx1"/>
                </a:solidFill>
                <a:latin typeface="+mn-ea"/>
              </a:rPr>
              <a:t>・</a:t>
            </a:r>
            <a:r>
              <a:rPr lang="ja-JP" altLang="ja-JP" sz="3200" dirty="0" smtClean="0">
                <a:solidFill>
                  <a:schemeClr val="tx1"/>
                </a:solidFill>
                <a:latin typeface="+mn-ea"/>
              </a:rPr>
              <a:t>中央</a:t>
            </a:r>
            <a:r>
              <a:rPr lang="ja-JP" altLang="ja-JP" sz="3200" dirty="0">
                <a:solidFill>
                  <a:schemeClr val="tx1"/>
                </a:solidFill>
                <a:latin typeface="+mn-ea"/>
              </a:rPr>
              <a:t>アジア</a:t>
            </a:r>
            <a:endParaRPr lang="ja-JP" altLang="en-US" sz="3200" dirty="0">
              <a:solidFill>
                <a:schemeClr val="tx1"/>
              </a:solidFill>
              <a:latin typeface="+mn-ea"/>
            </a:endParaRPr>
          </a:p>
        </p:txBody>
      </p:sp>
      <p:sp>
        <p:nvSpPr>
          <p:cNvPr id="11" name="角丸四角形 10"/>
          <p:cNvSpPr/>
          <p:nvPr/>
        </p:nvSpPr>
        <p:spPr>
          <a:xfrm>
            <a:off x="4779274" y="1887619"/>
            <a:ext cx="3987346" cy="31264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ja-JP" altLang="en-US" sz="3200" dirty="0">
                <a:solidFill>
                  <a:prstClr val="black"/>
                </a:solidFill>
              </a:rPr>
              <a:t>●</a:t>
            </a:r>
            <a:r>
              <a:rPr lang="ja-JP" altLang="en-US" sz="2800" dirty="0">
                <a:solidFill>
                  <a:prstClr val="black"/>
                </a:solidFill>
              </a:rPr>
              <a:t>クリティカルマス</a:t>
            </a:r>
            <a:r>
              <a:rPr lang="ja-JP" altLang="en-US" sz="2800" dirty="0" smtClean="0">
                <a:solidFill>
                  <a:prstClr val="black"/>
                </a:solidFill>
              </a:rPr>
              <a:t>市場</a:t>
            </a:r>
            <a:endParaRPr lang="en-US" altLang="ja-JP" sz="3200" dirty="0" smtClean="0">
              <a:solidFill>
                <a:schemeClr val="tx1"/>
              </a:solidFill>
              <a:latin typeface="+mn-ea"/>
            </a:endParaRPr>
          </a:p>
          <a:p>
            <a:r>
              <a:rPr lang="ja-JP" altLang="en-US" sz="3200" dirty="0" smtClean="0">
                <a:solidFill>
                  <a:schemeClr val="tx1"/>
                </a:solidFill>
                <a:latin typeface="+mn-ea"/>
              </a:rPr>
              <a:t>・南西アジア</a:t>
            </a:r>
            <a:endParaRPr lang="en-US" altLang="ja-JP" sz="3200" dirty="0" smtClean="0">
              <a:solidFill>
                <a:schemeClr val="tx1"/>
              </a:solidFill>
              <a:latin typeface="+mn-ea"/>
            </a:endParaRPr>
          </a:p>
          <a:p>
            <a:r>
              <a:rPr lang="ja-JP" altLang="en-US" sz="3200" dirty="0" smtClean="0">
                <a:solidFill>
                  <a:schemeClr val="tx1"/>
                </a:solidFill>
                <a:latin typeface="+mn-ea"/>
              </a:rPr>
              <a:t>・</a:t>
            </a:r>
            <a:r>
              <a:rPr lang="ja-JP" altLang="en-US" sz="3200" dirty="0">
                <a:solidFill>
                  <a:srgbClr val="FF0000"/>
                </a:solidFill>
                <a:latin typeface="+mn-ea"/>
              </a:rPr>
              <a:t>中東</a:t>
            </a:r>
            <a:endParaRPr lang="en-US" altLang="ja-JP" sz="3200" dirty="0">
              <a:solidFill>
                <a:srgbClr val="FF0000"/>
              </a:solidFill>
              <a:latin typeface="+mn-ea"/>
            </a:endParaRPr>
          </a:p>
          <a:p>
            <a:r>
              <a:rPr lang="ja-JP" altLang="en-US" sz="3200" dirty="0" smtClean="0">
                <a:solidFill>
                  <a:schemeClr val="tx1"/>
                </a:solidFill>
                <a:latin typeface="+mn-ea"/>
              </a:rPr>
              <a:t>・ロシア、</a:t>
            </a:r>
            <a:r>
              <a:rPr lang="en-US" altLang="ja-JP" sz="3200" dirty="0" smtClean="0">
                <a:solidFill>
                  <a:schemeClr val="tx1"/>
                </a:solidFill>
                <a:latin typeface="+mn-ea"/>
              </a:rPr>
              <a:t>CIS</a:t>
            </a:r>
            <a:endParaRPr lang="en-US" altLang="ja-JP" sz="3200" dirty="0">
              <a:solidFill>
                <a:schemeClr val="tx1"/>
              </a:solidFill>
              <a:latin typeface="+mn-ea"/>
            </a:endParaRPr>
          </a:p>
          <a:p>
            <a:r>
              <a:rPr lang="ja-JP" altLang="en-US" sz="3200" dirty="0" smtClean="0">
                <a:solidFill>
                  <a:schemeClr val="tx1"/>
                </a:solidFill>
                <a:latin typeface="+mn-ea"/>
              </a:rPr>
              <a:t>・</a:t>
            </a:r>
            <a:r>
              <a:rPr lang="ja-JP" altLang="en-US" sz="3200" dirty="0" smtClean="0">
                <a:solidFill>
                  <a:srgbClr val="FF0000"/>
                </a:solidFill>
                <a:latin typeface="+mn-ea"/>
              </a:rPr>
              <a:t>中南米</a:t>
            </a:r>
            <a:endParaRPr lang="ja-JP" altLang="en-US" sz="3200" dirty="0">
              <a:solidFill>
                <a:srgbClr val="FF0000"/>
              </a:solidFill>
              <a:latin typeface="+mn-ea"/>
            </a:endParaRPr>
          </a:p>
        </p:txBody>
      </p:sp>
      <p:sp>
        <p:nvSpPr>
          <p:cNvPr id="12" name="正方形/長方形 11"/>
          <p:cNvSpPr/>
          <p:nvPr/>
        </p:nvSpPr>
        <p:spPr>
          <a:xfrm>
            <a:off x="270480" y="1146525"/>
            <a:ext cx="8807420" cy="523220"/>
          </a:xfrm>
          <a:prstGeom prst="rect">
            <a:avLst/>
          </a:prstGeom>
        </p:spPr>
        <p:txBody>
          <a:bodyPr wrap="square">
            <a:spAutoFit/>
          </a:bodyPr>
          <a:lstStyle/>
          <a:p>
            <a:r>
              <a:rPr lang="en-US" altLang="ja-JP" sz="2800" dirty="0" smtClean="0"/>
              <a:t>2008</a:t>
            </a:r>
            <a:r>
              <a:rPr lang="ja-JP" altLang="en-US" sz="2800" dirty="0" smtClean="0"/>
              <a:t>年</a:t>
            </a:r>
            <a:r>
              <a:rPr lang="ja-JP" altLang="en-US" sz="2800" dirty="0"/>
              <a:t>、</a:t>
            </a:r>
            <a:r>
              <a:rPr lang="ja-JP" altLang="en-US" sz="2800" dirty="0" smtClean="0"/>
              <a:t>外務省が二国間投資協定締結推進案を出した</a:t>
            </a:r>
            <a:endParaRPr lang="en-US" altLang="ja-JP" sz="2800" dirty="0" smtClean="0"/>
          </a:p>
        </p:txBody>
      </p:sp>
      <p:sp>
        <p:nvSpPr>
          <p:cNvPr id="13" name="正方形/長方形 12"/>
          <p:cNvSpPr/>
          <p:nvPr/>
        </p:nvSpPr>
        <p:spPr>
          <a:xfrm>
            <a:off x="401099" y="5087180"/>
            <a:ext cx="4378175" cy="861774"/>
          </a:xfrm>
          <a:prstGeom prst="rect">
            <a:avLst/>
          </a:prstGeom>
        </p:spPr>
        <p:txBody>
          <a:bodyPr wrap="square">
            <a:spAutoFit/>
          </a:bodyPr>
          <a:lstStyle/>
          <a:p>
            <a:r>
              <a:rPr lang="en-US" altLang="ja-JP" sz="1600" dirty="0" smtClean="0">
                <a:latin typeface="+mn-ea"/>
              </a:rPr>
              <a:t>【</a:t>
            </a:r>
            <a:r>
              <a:rPr lang="ja-JP" altLang="en-US" sz="1600" dirty="0">
                <a:latin typeface="+mn-ea"/>
              </a:rPr>
              <a:t>出所</a:t>
            </a:r>
            <a:r>
              <a:rPr lang="en-US" altLang="ja-JP" sz="1600" dirty="0" smtClean="0">
                <a:latin typeface="+mn-ea"/>
              </a:rPr>
              <a:t>】</a:t>
            </a:r>
            <a:r>
              <a:rPr lang="ja-JP" altLang="ja-JP" sz="1600" dirty="0" smtClean="0">
                <a:latin typeface="+mn-ea"/>
              </a:rPr>
              <a:t>外務省</a:t>
            </a:r>
            <a:r>
              <a:rPr lang="en-US" altLang="ja-JP" sz="1600" dirty="0" smtClean="0">
                <a:latin typeface="+mn-ea"/>
              </a:rPr>
              <a:t>(2008)</a:t>
            </a:r>
            <a:endParaRPr lang="en-US" altLang="ja-JP" sz="1600" dirty="0">
              <a:latin typeface="+mn-ea"/>
            </a:endParaRPr>
          </a:p>
          <a:p>
            <a:r>
              <a:rPr lang="ja-JP" altLang="ja-JP" sz="1600" dirty="0">
                <a:latin typeface="+mn-ea"/>
              </a:rPr>
              <a:t>「二国間投資協定（</a:t>
            </a:r>
            <a:r>
              <a:rPr lang="en-US" altLang="ja-JP" sz="1600" dirty="0">
                <a:latin typeface="+mn-ea"/>
              </a:rPr>
              <a:t>BIT</a:t>
            </a:r>
            <a:r>
              <a:rPr lang="ja-JP" altLang="ja-JP" sz="1600" dirty="0">
                <a:latin typeface="+mn-ea"/>
              </a:rPr>
              <a:t>）の戦略的活用について</a:t>
            </a:r>
            <a:endParaRPr lang="en-US" altLang="ja-JP" sz="1600" dirty="0">
              <a:latin typeface="+mn-ea"/>
            </a:endParaRPr>
          </a:p>
          <a:p>
            <a:r>
              <a:rPr lang="en-US" altLang="ja-JP" sz="1600" dirty="0">
                <a:latin typeface="+mn-ea"/>
              </a:rPr>
              <a:t>―</a:t>
            </a:r>
            <a:r>
              <a:rPr lang="ja-JP" altLang="ja-JP" sz="1600" dirty="0">
                <a:latin typeface="+mn-ea"/>
              </a:rPr>
              <a:t>ニーズに応えた積極的推進のために</a:t>
            </a:r>
            <a:r>
              <a:rPr lang="en-US" altLang="ja-JP" sz="1600" dirty="0">
                <a:latin typeface="+mn-ea"/>
              </a:rPr>
              <a:t>―</a:t>
            </a:r>
            <a:r>
              <a:rPr lang="ja-JP" altLang="ja-JP" sz="1600" dirty="0">
                <a:latin typeface="+mn-ea"/>
              </a:rPr>
              <a:t>」</a:t>
            </a:r>
            <a:endParaRPr lang="en-US" altLang="ja-JP" sz="1600" dirty="0">
              <a:latin typeface="+mn-ea"/>
            </a:endParaRPr>
          </a:p>
        </p:txBody>
      </p:sp>
      <p:sp>
        <p:nvSpPr>
          <p:cNvPr id="14" name="正方形/長方形 13"/>
          <p:cNvSpPr/>
          <p:nvPr/>
        </p:nvSpPr>
        <p:spPr>
          <a:xfrm>
            <a:off x="5205872" y="5087180"/>
            <a:ext cx="3872028" cy="584775"/>
          </a:xfrm>
          <a:prstGeom prst="rect">
            <a:avLst/>
          </a:prstGeom>
        </p:spPr>
        <p:txBody>
          <a:bodyPr wrap="square">
            <a:spAutoFit/>
          </a:bodyPr>
          <a:lstStyle/>
          <a:p>
            <a:r>
              <a:rPr lang="en-US" altLang="ja-JP" sz="1600" dirty="0">
                <a:latin typeface="+mj-ea"/>
                <a:ea typeface="+mj-ea"/>
              </a:rPr>
              <a:t>【</a:t>
            </a:r>
            <a:r>
              <a:rPr lang="ja-JP" altLang="en-US" sz="1600" dirty="0">
                <a:latin typeface="+mj-ea"/>
                <a:ea typeface="+mj-ea"/>
              </a:rPr>
              <a:t>出所</a:t>
            </a:r>
            <a:r>
              <a:rPr lang="en-US" altLang="ja-JP" sz="1600" dirty="0" smtClean="0">
                <a:latin typeface="+mj-ea"/>
                <a:ea typeface="+mj-ea"/>
              </a:rPr>
              <a:t>】JETRO</a:t>
            </a:r>
          </a:p>
          <a:p>
            <a:r>
              <a:rPr lang="ja-JP" altLang="en-US" sz="1600" dirty="0" smtClean="0">
                <a:latin typeface="+mj-ea"/>
                <a:ea typeface="+mj-ea"/>
              </a:rPr>
              <a:t>「</a:t>
            </a:r>
            <a:r>
              <a:rPr lang="ja-JP" altLang="en-US" sz="1600" dirty="0">
                <a:latin typeface="+mj-ea"/>
                <a:ea typeface="+mj-ea"/>
              </a:rPr>
              <a:t>ジェトロ世界貿易投資報告　</a:t>
            </a:r>
            <a:r>
              <a:rPr lang="en-US" altLang="ja-JP" sz="1600" dirty="0">
                <a:latin typeface="+mj-ea"/>
                <a:ea typeface="+mj-ea"/>
              </a:rPr>
              <a:t>2015</a:t>
            </a:r>
            <a:r>
              <a:rPr lang="ja-JP" altLang="en-US" sz="1600" dirty="0">
                <a:latin typeface="+mj-ea"/>
                <a:ea typeface="+mj-ea"/>
              </a:rPr>
              <a:t>年度版」</a:t>
            </a:r>
          </a:p>
        </p:txBody>
      </p:sp>
    </p:spTree>
    <p:extLst>
      <p:ext uri="{BB962C8B-B14F-4D97-AF65-F5344CB8AC3E}">
        <p14:creationId xmlns:p14="http://schemas.microsoft.com/office/powerpoint/2010/main" val="3288126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325" y="3096490"/>
            <a:ext cx="8271166" cy="1205347"/>
          </a:xfrm>
        </p:spPr>
        <p:txBody>
          <a:bodyPr>
            <a:normAutofit/>
          </a:bodyPr>
          <a:lstStyle/>
          <a:p>
            <a:r>
              <a:rPr lang="ja-JP" altLang="en-US" sz="4000" dirty="0" smtClean="0"/>
              <a:t>先行</a:t>
            </a:r>
            <a:r>
              <a:rPr lang="ja-JP" altLang="en-US" sz="4000" dirty="0"/>
              <a:t>論文・参考文献・データ出典</a:t>
            </a:r>
            <a:br>
              <a:rPr lang="ja-JP" altLang="en-US" sz="4000" dirty="0"/>
            </a:br>
            <a:endParaRPr kumimoji="1" lang="ja-JP" altLang="en-US" sz="4000" dirty="0"/>
          </a:p>
        </p:txBody>
      </p:sp>
    </p:spTree>
    <p:extLst>
      <p:ext uri="{BB962C8B-B14F-4D97-AF65-F5344CB8AC3E}">
        <p14:creationId xmlns:p14="http://schemas.microsoft.com/office/powerpoint/2010/main" val="3181636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343" y="324183"/>
            <a:ext cx="7886700" cy="740343"/>
          </a:xfrm>
        </p:spPr>
        <p:txBody>
          <a:bodyPr>
            <a:normAutofit/>
          </a:bodyPr>
          <a:lstStyle/>
          <a:p>
            <a:r>
              <a:rPr lang="ja-JP" altLang="en-US" sz="3600" dirty="0"/>
              <a:t>先行論文・参考文献・データ</a:t>
            </a:r>
            <a:r>
              <a:rPr lang="ja-JP" altLang="en-US" sz="3600" dirty="0" smtClean="0"/>
              <a:t>出典</a:t>
            </a:r>
            <a:endParaRPr kumimoji="1" lang="ja-JP" altLang="en-US" sz="3600" dirty="0"/>
          </a:p>
        </p:txBody>
      </p:sp>
      <p:sp>
        <p:nvSpPr>
          <p:cNvPr id="3" name="コンテンツ プレースホルダー 2"/>
          <p:cNvSpPr>
            <a:spLocks noGrp="1"/>
          </p:cNvSpPr>
          <p:nvPr>
            <p:ph idx="1"/>
          </p:nvPr>
        </p:nvSpPr>
        <p:spPr>
          <a:xfrm>
            <a:off x="369343" y="1419368"/>
            <a:ext cx="8556293" cy="5112437"/>
          </a:xfrm>
        </p:spPr>
        <p:txBody>
          <a:bodyPr>
            <a:normAutofit fontScale="85000" lnSpcReduction="20000"/>
          </a:bodyPr>
          <a:lstStyle/>
          <a:p>
            <a:pPr marL="0" indent="0">
              <a:buNone/>
            </a:pPr>
            <a:r>
              <a:rPr lang="ja-JP" altLang="ja-JP" dirty="0">
                <a:latin typeface="+mj-lt"/>
              </a:rPr>
              <a:t>・</a:t>
            </a:r>
            <a:r>
              <a:rPr lang="en-US" altLang="ja-JP" dirty="0">
                <a:latin typeface="+mj-lt"/>
              </a:rPr>
              <a:t>Chinn, </a:t>
            </a:r>
            <a:r>
              <a:rPr lang="en-US" altLang="ja-JP" dirty="0" err="1">
                <a:latin typeface="+mj-lt"/>
              </a:rPr>
              <a:t>Menzie</a:t>
            </a:r>
            <a:r>
              <a:rPr lang="en-US" altLang="ja-JP" dirty="0">
                <a:latin typeface="+mj-lt"/>
              </a:rPr>
              <a:t> D. and Hiro Ito (2006)</a:t>
            </a:r>
            <a:r>
              <a:rPr lang="en-US" altLang="ja-JP" i="1" u="sng" dirty="0">
                <a:latin typeface="+mj-lt"/>
                <a:hlinkClick r:id="rId3"/>
              </a:rPr>
              <a:t> </a:t>
            </a:r>
            <a:endParaRPr lang="en-US" altLang="ja-JP" i="1" u="sng" dirty="0" smtClean="0">
              <a:latin typeface="+mj-lt"/>
              <a:hlinkClick r:id="rId3"/>
            </a:endParaRPr>
          </a:p>
          <a:p>
            <a:pPr marL="0" indent="0">
              <a:buNone/>
            </a:pPr>
            <a:r>
              <a:rPr lang="en-US" altLang="ja-JP" i="1" dirty="0">
                <a:latin typeface="+mj-lt"/>
              </a:rPr>
              <a:t>“What Matters for Financial Development? Capital Controls, Institutions, and Interactions," </a:t>
            </a:r>
          </a:p>
          <a:p>
            <a:pPr marL="0" indent="0">
              <a:buNone/>
            </a:pPr>
            <a:r>
              <a:rPr lang="en-US" altLang="ja-JP" i="1" dirty="0" smtClean="0">
                <a:latin typeface="+mj-lt"/>
              </a:rPr>
              <a:t>Journal </a:t>
            </a:r>
            <a:r>
              <a:rPr lang="en-US" altLang="ja-JP" i="1" dirty="0">
                <a:latin typeface="+mj-lt"/>
              </a:rPr>
              <a:t>of Development Economics,</a:t>
            </a:r>
            <a:r>
              <a:rPr lang="en-US" altLang="ja-JP" b="1" i="1" dirty="0">
                <a:latin typeface="+mj-lt"/>
              </a:rPr>
              <a:t> </a:t>
            </a:r>
            <a:r>
              <a:rPr lang="en-US" altLang="ja-JP" i="1" dirty="0">
                <a:latin typeface="+mj-lt"/>
              </a:rPr>
              <a:t>Volume 81, Issue 1,</a:t>
            </a:r>
            <a:r>
              <a:rPr lang="en-US" altLang="ja-JP" dirty="0">
                <a:latin typeface="+mj-lt"/>
              </a:rPr>
              <a:t> p163-192</a:t>
            </a:r>
            <a:endParaRPr lang="ja-JP" altLang="ja-JP" dirty="0">
              <a:latin typeface="+mj-lt"/>
            </a:endParaRPr>
          </a:p>
          <a:p>
            <a:pPr marL="0" indent="0">
              <a:buNone/>
            </a:pPr>
            <a:endParaRPr lang="ja-JP" altLang="ja-JP" dirty="0">
              <a:latin typeface="+mj-lt"/>
            </a:endParaRPr>
          </a:p>
          <a:p>
            <a:pPr marL="0" indent="0">
              <a:buNone/>
            </a:pPr>
            <a:r>
              <a:rPr lang="ja-JP" altLang="ja-JP" dirty="0">
                <a:latin typeface="+mj-lt"/>
              </a:rPr>
              <a:t>・</a:t>
            </a:r>
            <a:r>
              <a:rPr lang="en-US" altLang="ja-JP" dirty="0">
                <a:latin typeface="+mj-lt"/>
              </a:rPr>
              <a:t>Emma </a:t>
            </a:r>
            <a:r>
              <a:rPr lang="en-US" altLang="ja-JP" dirty="0" err="1">
                <a:latin typeface="+mj-lt"/>
              </a:rPr>
              <a:t>Aisbett</a:t>
            </a:r>
            <a:r>
              <a:rPr lang="en-US" altLang="ja-JP" dirty="0">
                <a:latin typeface="+mj-lt"/>
              </a:rPr>
              <a:t>(2007) “</a:t>
            </a:r>
            <a:r>
              <a:rPr lang="en-US" altLang="ja-JP" i="1" dirty="0">
                <a:latin typeface="+mj-lt"/>
              </a:rPr>
              <a:t>Bilateral Investment Treaties and Foreign Direct Investment: Correlation versus Causation</a:t>
            </a:r>
            <a:r>
              <a:rPr lang="en-US" altLang="ja-JP" dirty="0">
                <a:latin typeface="+mj-lt"/>
              </a:rPr>
              <a:t>” p10-16</a:t>
            </a:r>
            <a:endParaRPr lang="ja-JP" altLang="ja-JP" dirty="0">
              <a:latin typeface="+mj-lt"/>
            </a:endParaRPr>
          </a:p>
          <a:p>
            <a:pPr marL="0" indent="0">
              <a:buNone/>
            </a:pPr>
            <a:r>
              <a:rPr lang="en-US" altLang="ja-JP" dirty="0">
                <a:latin typeface="+mj-lt"/>
              </a:rPr>
              <a:t> </a:t>
            </a:r>
            <a:endParaRPr lang="ja-JP" altLang="ja-JP" dirty="0">
              <a:latin typeface="+mj-lt"/>
            </a:endParaRPr>
          </a:p>
          <a:p>
            <a:pPr marL="0" indent="0">
              <a:buNone/>
            </a:pPr>
            <a:r>
              <a:rPr lang="ja-JP" altLang="ja-JP" dirty="0">
                <a:latin typeface="+mj-lt"/>
              </a:rPr>
              <a:t>・</a:t>
            </a:r>
            <a:r>
              <a:rPr lang="en-US" altLang="ja-JP" dirty="0">
                <a:latin typeface="+mj-lt"/>
              </a:rPr>
              <a:t>Matthias </a:t>
            </a:r>
            <a:r>
              <a:rPr lang="en-US" altLang="ja-JP" dirty="0" err="1">
                <a:latin typeface="+mj-lt"/>
              </a:rPr>
              <a:t>Busse</a:t>
            </a:r>
            <a:r>
              <a:rPr lang="en-US" altLang="ja-JP" dirty="0">
                <a:latin typeface="+mj-lt"/>
              </a:rPr>
              <a:t>, Jens </a:t>
            </a:r>
            <a:r>
              <a:rPr lang="en-US" altLang="ja-JP" dirty="0" err="1">
                <a:latin typeface="+mj-lt"/>
              </a:rPr>
              <a:t>Königer</a:t>
            </a:r>
            <a:r>
              <a:rPr lang="en-US" altLang="ja-JP" dirty="0">
                <a:latin typeface="+mj-lt"/>
              </a:rPr>
              <a:t> and Peter </a:t>
            </a:r>
            <a:r>
              <a:rPr lang="en-US" altLang="ja-JP" dirty="0" err="1">
                <a:latin typeface="+mj-lt"/>
              </a:rPr>
              <a:t>Nunnenkamp</a:t>
            </a:r>
            <a:r>
              <a:rPr lang="en-US" altLang="ja-JP" dirty="0">
                <a:latin typeface="+mj-lt"/>
              </a:rPr>
              <a:t>(2008)”</a:t>
            </a:r>
            <a:r>
              <a:rPr lang="en-US" altLang="ja-JP" i="1" dirty="0">
                <a:latin typeface="+mj-lt"/>
              </a:rPr>
              <a:t> FDI Promotion  through Bilateral Investment Treaties: More Than a Bit?</a:t>
            </a:r>
            <a:r>
              <a:rPr lang="en-US" altLang="ja-JP" dirty="0">
                <a:latin typeface="+mj-lt"/>
              </a:rPr>
              <a:t>” p1-36</a:t>
            </a:r>
            <a:endParaRPr lang="ja-JP" altLang="ja-JP" dirty="0">
              <a:latin typeface="+mj-lt"/>
            </a:endParaRPr>
          </a:p>
          <a:p>
            <a:pPr marL="0" indent="0">
              <a:buNone/>
            </a:pPr>
            <a:endParaRPr lang="ja-JP" altLang="ja-JP" dirty="0">
              <a:latin typeface="+mj-lt"/>
            </a:endParaRPr>
          </a:p>
          <a:p>
            <a:pPr marL="0" indent="0">
              <a:buNone/>
            </a:pPr>
            <a:r>
              <a:rPr lang="ja-JP" altLang="ja-JP" dirty="0">
                <a:latin typeface="+mj-lt"/>
              </a:rPr>
              <a:t>・</a:t>
            </a:r>
            <a:r>
              <a:rPr lang="en-US" altLang="ja-JP" dirty="0" err="1">
                <a:latin typeface="+mj-lt"/>
              </a:rPr>
              <a:t>Zbigniew</a:t>
            </a:r>
            <a:r>
              <a:rPr lang="en-US" altLang="ja-JP" dirty="0">
                <a:latin typeface="+mj-lt"/>
              </a:rPr>
              <a:t> </a:t>
            </a:r>
            <a:r>
              <a:rPr lang="en-US" altLang="ja-JP" dirty="0" err="1">
                <a:latin typeface="+mj-lt"/>
              </a:rPr>
              <a:t>Zimny</a:t>
            </a:r>
            <a:r>
              <a:rPr lang="en-US" altLang="ja-JP" dirty="0">
                <a:latin typeface="+mj-lt"/>
              </a:rPr>
              <a:t>(2008)</a:t>
            </a:r>
            <a:r>
              <a:rPr lang="en-US" altLang="ja-JP" i="1" dirty="0">
                <a:latin typeface="+mj-lt"/>
              </a:rPr>
              <a:t> “ Do International Investment Agreements Attract Foreign Direct Investment Into Developing Countries?”</a:t>
            </a:r>
            <a:r>
              <a:rPr lang="en-US" altLang="ja-JP" dirty="0">
                <a:latin typeface="+mj-lt"/>
              </a:rPr>
              <a:t> p5-21</a:t>
            </a:r>
            <a:endParaRPr lang="ja-JP" altLang="ja-JP" dirty="0">
              <a:latin typeface="+mj-lt"/>
            </a:endParaRPr>
          </a:p>
          <a:p>
            <a:endParaRPr lang="ja-JP" altLang="ja-JP" dirty="0"/>
          </a:p>
        </p:txBody>
      </p:sp>
      <p:sp>
        <p:nvSpPr>
          <p:cNvPr id="4" name="スライド番号プレースホルダー 3"/>
          <p:cNvSpPr>
            <a:spLocks noGrp="1"/>
          </p:cNvSpPr>
          <p:nvPr>
            <p:ph type="sldNum" sz="quarter" idx="12"/>
          </p:nvPr>
        </p:nvSpPr>
        <p:spPr/>
        <p:txBody>
          <a:bodyPr/>
          <a:lstStyle/>
          <a:p>
            <a:fld id="{AAD0EA86-A446-4D65-AA83-486BF2B47884}" type="slidenum">
              <a:rPr kumimoji="1" lang="ja-JP" altLang="en-US" smtClean="0"/>
              <a:t>42</a:t>
            </a:fld>
            <a:endParaRPr kumimoji="1" lang="ja-JP" altLang="en-US"/>
          </a:p>
        </p:txBody>
      </p:sp>
    </p:spTree>
    <p:extLst>
      <p:ext uri="{BB962C8B-B14F-4D97-AF65-F5344CB8AC3E}">
        <p14:creationId xmlns:p14="http://schemas.microsoft.com/office/powerpoint/2010/main" val="3210830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343" y="324183"/>
            <a:ext cx="7886700" cy="740343"/>
          </a:xfrm>
        </p:spPr>
        <p:txBody>
          <a:bodyPr>
            <a:normAutofit/>
          </a:bodyPr>
          <a:lstStyle/>
          <a:p>
            <a:r>
              <a:rPr lang="ja-JP" altLang="en-US" sz="3600" dirty="0"/>
              <a:t>先行論文・参考文献・データ</a:t>
            </a:r>
            <a:r>
              <a:rPr lang="ja-JP" altLang="en-US" sz="3600" dirty="0" smtClean="0"/>
              <a:t>出典</a:t>
            </a:r>
            <a:endParaRPr kumimoji="1" lang="ja-JP" altLang="en-US" sz="3600" dirty="0"/>
          </a:p>
        </p:txBody>
      </p:sp>
      <p:sp>
        <p:nvSpPr>
          <p:cNvPr id="3" name="コンテンツ プレースホルダー 2"/>
          <p:cNvSpPr>
            <a:spLocks noGrp="1"/>
          </p:cNvSpPr>
          <p:nvPr>
            <p:ph idx="1"/>
          </p:nvPr>
        </p:nvSpPr>
        <p:spPr>
          <a:xfrm>
            <a:off x="369343" y="1228300"/>
            <a:ext cx="8051326" cy="5117910"/>
          </a:xfrm>
        </p:spPr>
        <p:txBody>
          <a:bodyPr>
            <a:normAutofit fontScale="70000" lnSpcReduction="20000"/>
          </a:bodyPr>
          <a:lstStyle/>
          <a:p>
            <a:pPr marL="0" indent="0">
              <a:buNone/>
            </a:pPr>
            <a:r>
              <a:rPr lang="ja-JP" altLang="ja-JP" sz="3400" dirty="0" smtClean="0">
                <a:latin typeface="+mj-lt"/>
              </a:rPr>
              <a:t>・</a:t>
            </a:r>
            <a:r>
              <a:rPr lang="en-US" altLang="ja-JP" sz="3400" dirty="0">
                <a:latin typeface="+mj-lt"/>
              </a:rPr>
              <a:t>UNCTAD(2009</a:t>
            </a:r>
            <a:r>
              <a:rPr lang="en-US" altLang="ja-JP" sz="3400" dirty="0" smtClean="0">
                <a:latin typeface="+mj-lt"/>
              </a:rPr>
              <a:t>),</a:t>
            </a:r>
          </a:p>
          <a:p>
            <a:pPr marL="0" indent="0">
              <a:buNone/>
            </a:pPr>
            <a:r>
              <a:rPr lang="en-US" altLang="ja-JP" sz="3400" dirty="0" smtClean="0">
                <a:latin typeface="+mj-lt"/>
              </a:rPr>
              <a:t>” </a:t>
            </a:r>
            <a:r>
              <a:rPr lang="en-US" altLang="ja-JP" sz="3400" i="1" dirty="0">
                <a:latin typeface="+mj-lt"/>
              </a:rPr>
              <a:t>The Role of International Investment Agreements in Attracting Foreign Direct Investment to Developing Countries</a:t>
            </a:r>
            <a:r>
              <a:rPr lang="en-US" altLang="ja-JP" sz="3400" dirty="0">
                <a:latin typeface="+mj-lt"/>
              </a:rPr>
              <a:t>” p29-60 </a:t>
            </a:r>
            <a:r>
              <a:rPr lang="en-US" altLang="ja-JP" sz="3400" dirty="0" smtClean="0">
                <a:latin typeface="+mj-lt"/>
              </a:rPr>
              <a:t>p126-129</a:t>
            </a:r>
            <a:br>
              <a:rPr lang="en-US" altLang="ja-JP" sz="3400" dirty="0" smtClean="0">
                <a:latin typeface="+mj-lt"/>
              </a:rPr>
            </a:br>
            <a:endParaRPr lang="ja-JP" altLang="ja-JP" sz="3400" dirty="0">
              <a:latin typeface="+mj-lt"/>
            </a:endParaRPr>
          </a:p>
          <a:p>
            <a:pPr marL="0" indent="0">
              <a:buNone/>
            </a:pPr>
            <a:r>
              <a:rPr lang="ja-JP" altLang="ja-JP" sz="3400" dirty="0" smtClean="0">
                <a:latin typeface="+mj-lt"/>
              </a:rPr>
              <a:t>・</a:t>
            </a:r>
            <a:r>
              <a:rPr lang="en-US" altLang="ja-JP" sz="3400" dirty="0" err="1">
                <a:latin typeface="+mj-lt"/>
              </a:rPr>
              <a:t>Shujiro</a:t>
            </a:r>
            <a:r>
              <a:rPr lang="en-US" altLang="ja-JP" sz="3400" dirty="0">
                <a:latin typeface="+mj-lt"/>
              </a:rPr>
              <a:t> Urata(2015) </a:t>
            </a:r>
            <a:endParaRPr lang="en-US" altLang="ja-JP" sz="3400" dirty="0" smtClean="0">
              <a:latin typeface="+mj-lt"/>
            </a:endParaRPr>
          </a:p>
          <a:p>
            <a:pPr marL="0" indent="0">
              <a:buNone/>
            </a:pPr>
            <a:r>
              <a:rPr lang="en-US" altLang="ja-JP" sz="3400" i="1" dirty="0" smtClean="0">
                <a:latin typeface="+mj-lt"/>
              </a:rPr>
              <a:t>”</a:t>
            </a:r>
            <a:r>
              <a:rPr lang="en-US" altLang="ja-JP" sz="3400" i="1" dirty="0">
                <a:latin typeface="+mj-lt"/>
              </a:rPr>
              <a:t>Impacts of FTAs and BITs on the Locational Choice of Foreign Direct Investment: The case of Japanese firms”</a:t>
            </a:r>
            <a:r>
              <a:rPr lang="en-US" altLang="ja-JP" sz="3400" dirty="0">
                <a:latin typeface="+mj-lt"/>
              </a:rPr>
              <a:t> </a:t>
            </a:r>
            <a:r>
              <a:rPr lang="en-US" altLang="ja-JP" sz="3400" dirty="0" smtClean="0">
                <a:latin typeface="+mj-lt"/>
              </a:rPr>
              <a:t>p1-28</a:t>
            </a:r>
            <a:r>
              <a:rPr lang="en-US" altLang="ja-JP" sz="3400" dirty="0">
                <a:latin typeface="+mj-lt"/>
              </a:rPr>
              <a:t/>
            </a:r>
            <a:br>
              <a:rPr lang="en-US" altLang="ja-JP" sz="3400" dirty="0">
                <a:latin typeface="+mj-lt"/>
              </a:rPr>
            </a:br>
            <a:endParaRPr lang="ja-JP" altLang="ja-JP" sz="3400" dirty="0">
              <a:latin typeface="+mj-lt"/>
            </a:endParaRPr>
          </a:p>
          <a:p>
            <a:pPr marL="0" indent="0">
              <a:buNone/>
            </a:pPr>
            <a:r>
              <a:rPr lang="ja-JP" altLang="ja-JP" sz="3400" dirty="0">
                <a:latin typeface="+mj-lt"/>
              </a:rPr>
              <a:t>・</a:t>
            </a:r>
            <a:r>
              <a:rPr lang="en-US" altLang="ja-JP" sz="3400" dirty="0">
                <a:latin typeface="+mj-lt"/>
              </a:rPr>
              <a:t>UNCTADHP</a:t>
            </a:r>
            <a:r>
              <a:rPr lang="ja-JP" altLang="ja-JP" sz="3400" dirty="0">
                <a:latin typeface="+mj-lt"/>
              </a:rPr>
              <a:t>　「</a:t>
            </a:r>
            <a:r>
              <a:rPr lang="en-US" altLang="ja-JP" sz="3400" dirty="0">
                <a:latin typeface="+mj-lt"/>
              </a:rPr>
              <a:t>International Investment Agreements Navigator</a:t>
            </a:r>
            <a:r>
              <a:rPr lang="ja-JP" altLang="ja-JP" sz="3400" dirty="0">
                <a:latin typeface="+mj-lt"/>
              </a:rPr>
              <a:t>」</a:t>
            </a:r>
            <a:r>
              <a:rPr lang="en-US" altLang="ja-JP" sz="3400" dirty="0">
                <a:latin typeface="+mj-lt"/>
              </a:rPr>
              <a:t/>
            </a:r>
            <a:br>
              <a:rPr lang="en-US" altLang="ja-JP" sz="3400" dirty="0">
                <a:latin typeface="+mj-lt"/>
              </a:rPr>
            </a:br>
            <a:r>
              <a:rPr lang="en-US" altLang="ja-JP" sz="3400" u="sng" dirty="0">
                <a:latin typeface="+mj-lt"/>
                <a:hlinkClick r:id="rId2"/>
              </a:rPr>
              <a:t>http://investmentpolicyhub.unctad.org/IIA/IiasByCountry#iiaInnerMenu</a:t>
            </a:r>
            <a:endParaRPr lang="ja-JP" altLang="ja-JP" sz="3400" dirty="0">
              <a:latin typeface="+mj-lt"/>
            </a:endParaRPr>
          </a:p>
          <a:p>
            <a:pPr marL="0" indent="0">
              <a:buNone/>
            </a:pPr>
            <a:endParaRPr lang="ja-JP" altLang="ja-JP" sz="3400" dirty="0">
              <a:latin typeface="+mj-lt"/>
            </a:endParaRPr>
          </a:p>
          <a:p>
            <a:pPr marL="0" indent="0">
              <a:buNone/>
            </a:pPr>
            <a:r>
              <a:rPr lang="ja-JP" altLang="ja-JP" sz="3400" dirty="0">
                <a:latin typeface="+mj-lt"/>
              </a:rPr>
              <a:t>・</a:t>
            </a:r>
            <a:r>
              <a:rPr lang="en-US" altLang="ja-JP" sz="3400" dirty="0">
                <a:latin typeface="+mj-lt"/>
              </a:rPr>
              <a:t>UNCTADSTAT</a:t>
            </a:r>
            <a:endParaRPr lang="ja-JP" altLang="ja-JP" sz="3400" dirty="0">
              <a:latin typeface="+mj-lt"/>
            </a:endParaRPr>
          </a:p>
          <a:p>
            <a:pPr marL="0" indent="0">
              <a:buNone/>
            </a:pPr>
            <a:r>
              <a:rPr lang="en-US" altLang="ja-JP" sz="3400" u="sng" dirty="0">
                <a:latin typeface="+mj-lt"/>
                <a:hlinkClick r:id="rId3"/>
              </a:rPr>
              <a:t>http://</a:t>
            </a:r>
            <a:r>
              <a:rPr lang="en-US" altLang="ja-JP" sz="3400" u="sng" dirty="0" smtClean="0">
                <a:latin typeface="+mj-lt"/>
                <a:hlinkClick r:id="rId3"/>
              </a:rPr>
              <a:t>unctadstat.unctad.org/wds/ReportFolders/reportFolders.aspx</a:t>
            </a:r>
            <a:endParaRPr lang="ja-JP" altLang="ja-JP" sz="3400" dirty="0" smtClean="0">
              <a:latin typeface="+mj-lt"/>
            </a:endParaRPr>
          </a:p>
        </p:txBody>
      </p:sp>
    </p:spTree>
    <p:extLst>
      <p:ext uri="{BB962C8B-B14F-4D97-AF65-F5344CB8AC3E}">
        <p14:creationId xmlns:p14="http://schemas.microsoft.com/office/powerpoint/2010/main" val="2069164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343" y="324183"/>
            <a:ext cx="7886700" cy="740343"/>
          </a:xfrm>
        </p:spPr>
        <p:txBody>
          <a:bodyPr>
            <a:normAutofit/>
          </a:bodyPr>
          <a:lstStyle/>
          <a:p>
            <a:r>
              <a:rPr lang="ja-JP" altLang="en-US" sz="3600" dirty="0"/>
              <a:t>先行論文・参考文献・データ</a:t>
            </a:r>
            <a:r>
              <a:rPr lang="ja-JP" altLang="en-US" sz="3600" dirty="0" smtClean="0"/>
              <a:t>出典</a:t>
            </a:r>
            <a:endParaRPr kumimoji="1" lang="ja-JP" altLang="en-US" sz="3600" dirty="0"/>
          </a:p>
        </p:txBody>
      </p:sp>
      <p:sp>
        <p:nvSpPr>
          <p:cNvPr id="3" name="コンテンツ プレースホルダー 2"/>
          <p:cNvSpPr>
            <a:spLocks noGrp="1"/>
          </p:cNvSpPr>
          <p:nvPr>
            <p:ph idx="1"/>
          </p:nvPr>
        </p:nvSpPr>
        <p:spPr>
          <a:xfrm>
            <a:off x="369343" y="1173709"/>
            <a:ext cx="8051326" cy="5295331"/>
          </a:xfrm>
        </p:spPr>
        <p:txBody>
          <a:bodyPr>
            <a:noAutofit/>
          </a:bodyPr>
          <a:lstStyle/>
          <a:p>
            <a:pPr marL="0" indent="0">
              <a:buNone/>
            </a:pPr>
            <a:r>
              <a:rPr lang="ja-JP" altLang="en-US" sz="2400" dirty="0">
                <a:latin typeface="+mj-lt"/>
                <a:ea typeface="+mj-ea"/>
              </a:rPr>
              <a:t>・</a:t>
            </a:r>
            <a:r>
              <a:rPr lang="en-US" altLang="ja-JP" sz="2400" dirty="0">
                <a:latin typeface="+mj-lt"/>
                <a:ea typeface="+mj-ea"/>
              </a:rPr>
              <a:t>World Bank</a:t>
            </a:r>
            <a:r>
              <a:rPr lang="ja-JP" altLang="en-US" sz="2400" dirty="0">
                <a:latin typeface="+mj-lt"/>
                <a:ea typeface="+mj-ea"/>
              </a:rPr>
              <a:t>「</a:t>
            </a:r>
            <a:r>
              <a:rPr lang="en-US" altLang="ja-JP" sz="2400" dirty="0">
                <a:latin typeface="+mj-lt"/>
                <a:ea typeface="+mj-ea"/>
              </a:rPr>
              <a:t>Ranking of economies-Doing Business</a:t>
            </a:r>
            <a:r>
              <a:rPr lang="ja-JP" altLang="en-US" sz="2400" dirty="0">
                <a:latin typeface="+mj-lt"/>
                <a:ea typeface="+mj-ea"/>
              </a:rPr>
              <a:t>」</a:t>
            </a:r>
          </a:p>
          <a:p>
            <a:pPr marL="0" indent="0">
              <a:buNone/>
            </a:pPr>
            <a:r>
              <a:rPr lang="en-US" altLang="ja-JP" sz="2400" dirty="0">
                <a:latin typeface="+mj-lt"/>
                <a:ea typeface="+mj-ea"/>
                <a:hlinkClick r:id="rId2"/>
              </a:rPr>
              <a:t>http://</a:t>
            </a:r>
            <a:r>
              <a:rPr lang="en-US" altLang="ja-JP" sz="2400" dirty="0" smtClean="0">
                <a:latin typeface="+mj-lt"/>
                <a:ea typeface="+mj-ea"/>
                <a:hlinkClick r:id="rId2"/>
              </a:rPr>
              <a:t>www.doingbusiness.org/rankings</a:t>
            </a:r>
            <a:endParaRPr lang="en-US" altLang="ja-JP" sz="2400" dirty="0" smtClean="0">
              <a:latin typeface="+mj-lt"/>
              <a:ea typeface="+mj-ea"/>
            </a:endParaRPr>
          </a:p>
          <a:p>
            <a:pPr marL="0" indent="0">
              <a:buNone/>
            </a:pPr>
            <a:endParaRPr lang="en-US" altLang="ja-JP" sz="2400" dirty="0">
              <a:latin typeface="+mj-lt"/>
              <a:ea typeface="+mj-ea"/>
            </a:endParaRPr>
          </a:p>
          <a:p>
            <a:pPr marL="0" indent="0">
              <a:buNone/>
            </a:pPr>
            <a:r>
              <a:rPr lang="ja-JP" altLang="en-US" sz="2400" dirty="0" smtClean="0">
                <a:latin typeface="+mj-lt"/>
                <a:ea typeface="+mj-ea"/>
              </a:rPr>
              <a:t>・</a:t>
            </a:r>
            <a:r>
              <a:rPr lang="ja-JP" altLang="en-US" sz="2400" dirty="0">
                <a:latin typeface="+mj-lt"/>
                <a:ea typeface="+mj-ea"/>
              </a:rPr>
              <a:t>経済産業省通商政策局経済連携課</a:t>
            </a:r>
          </a:p>
          <a:p>
            <a:pPr marL="0" indent="0">
              <a:buNone/>
            </a:pPr>
            <a:r>
              <a:rPr lang="ja-JP" altLang="en-US" sz="2400" dirty="0">
                <a:latin typeface="+mj-lt"/>
                <a:ea typeface="+mj-ea"/>
              </a:rPr>
              <a:t>「投資協定の概要と日本の取り組み」（平成</a:t>
            </a:r>
            <a:r>
              <a:rPr lang="en-US" altLang="ja-JP" sz="2400" dirty="0">
                <a:latin typeface="+mj-lt"/>
                <a:ea typeface="+mj-ea"/>
              </a:rPr>
              <a:t>27</a:t>
            </a:r>
            <a:r>
              <a:rPr lang="ja-JP" altLang="en-US" sz="2400" dirty="0">
                <a:latin typeface="+mj-lt"/>
                <a:ea typeface="+mj-ea"/>
              </a:rPr>
              <a:t>年</a:t>
            </a:r>
            <a:r>
              <a:rPr lang="en-US" altLang="ja-JP" sz="2400" dirty="0">
                <a:latin typeface="+mj-lt"/>
                <a:ea typeface="+mj-ea"/>
              </a:rPr>
              <a:t>3</a:t>
            </a:r>
            <a:r>
              <a:rPr lang="ja-JP" altLang="en-US" sz="2400" dirty="0">
                <a:latin typeface="+mj-lt"/>
                <a:ea typeface="+mj-ea"/>
              </a:rPr>
              <a:t>月）</a:t>
            </a:r>
          </a:p>
          <a:p>
            <a:pPr marL="0" indent="0">
              <a:buNone/>
            </a:pPr>
            <a:r>
              <a:rPr lang="en-US" altLang="ja-JP" sz="2400" dirty="0">
                <a:latin typeface="+mj-lt"/>
                <a:ea typeface="+mj-ea"/>
                <a:hlinkClick r:id="rId3"/>
              </a:rPr>
              <a:t>http://</a:t>
            </a:r>
            <a:r>
              <a:rPr lang="en-US" altLang="ja-JP" sz="2400" dirty="0" smtClean="0">
                <a:latin typeface="+mj-lt"/>
                <a:ea typeface="+mj-ea"/>
                <a:hlinkClick r:id="rId3"/>
              </a:rPr>
              <a:t>www.meti.go.jp/policy/trade_policy/epa/pdf/BITrsrc/121113BIToverview.pdf</a:t>
            </a:r>
            <a:endParaRPr lang="en-US" altLang="ja-JP" sz="2400" dirty="0" smtClean="0">
              <a:latin typeface="+mj-lt"/>
              <a:ea typeface="+mj-ea"/>
            </a:endParaRPr>
          </a:p>
          <a:p>
            <a:pPr marL="0" indent="0">
              <a:buNone/>
            </a:pPr>
            <a:endParaRPr lang="en-US" altLang="ja-JP" sz="2400" dirty="0">
              <a:latin typeface="+mj-lt"/>
              <a:ea typeface="+mj-ea"/>
            </a:endParaRPr>
          </a:p>
          <a:p>
            <a:pPr marL="0" indent="0">
              <a:buNone/>
            </a:pPr>
            <a:r>
              <a:rPr lang="ja-JP" altLang="en-US" sz="2400" dirty="0" smtClean="0">
                <a:latin typeface="+mj-lt"/>
                <a:ea typeface="+mj-ea"/>
              </a:rPr>
              <a:t>・</a:t>
            </a:r>
            <a:r>
              <a:rPr lang="ja-JP" altLang="en-US" sz="2400" dirty="0">
                <a:latin typeface="+mj-lt"/>
                <a:ea typeface="+mj-ea"/>
              </a:rPr>
              <a:t>経済産業省「投資協定の現状と今後の進め方」</a:t>
            </a:r>
          </a:p>
          <a:p>
            <a:pPr marL="0" indent="0">
              <a:buNone/>
            </a:pPr>
            <a:r>
              <a:rPr lang="en-US" altLang="ja-JP" sz="2400" dirty="0">
                <a:latin typeface="+mj-lt"/>
                <a:ea typeface="+mj-ea"/>
                <a:hlinkClick r:id="rId4"/>
              </a:rPr>
              <a:t>http://</a:t>
            </a:r>
            <a:r>
              <a:rPr lang="en-US" altLang="ja-JP" sz="2400" dirty="0" smtClean="0">
                <a:latin typeface="+mj-lt"/>
                <a:ea typeface="+mj-ea"/>
                <a:hlinkClick r:id="rId4"/>
              </a:rPr>
              <a:t>www.rieti.go.jp/jp/events/08072501/pdf/3-1_J_Mita_o.pdf</a:t>
            </a:r>
            <a:endParaRPr lang="en-US" altLang="ja-JP" sz="2400" dirty="0" smtClean="0">
              <a:latin typeface="+mj-lt"/>
              <a:ea typeface="+mj-ea"/>
            </a:endParaRPr>
          </a:p>
          <a:p>
            <a:pPr marL="0" indent="0">
              <a:buNone/>
            </a:pPr>
            <a:endParaRPr lang="en-US" altLang="ja-JP" sz="2400" dirty="0">
              <a:latin typeface="+mj-lt"/>
              <a:ea typeface="+mj-ea"/>
            </a:endParaRPr>
          </a:p>
          <a:p>
            <a:pPr marL="0" indent="0">
              <a:buNone/>
            </a:pPr>
            <a:endParaRPr lang="ja-JP" altLang="en-US" sz="2400" dirty="0"/>
          </a:p>
        </p:txBody>
      </p:sp>
    </p:spTree>
    <p:extLst>
      <p:ext uri="{BB962C8B-B14F-4D97-AF65-F5344CB8AC3E}">
        <p14:creationId xmlns:p14="http://schemas.microsoft.com/office/powerpoint/2010/main" val="4279068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343" y="324183"/>
            <a:ext cx="7886700" cy="740343"/>
          </a:xfrm>
        </p:spPr>
        <p:txBody>
          <a:bodyPr>
            <a:normAutofit/>
          </a:bodyPr>
          <a:lstStyle/>
          <a:p>
            <a:r>
              <a:rPr lang="ja-JP" altLang="en-US" sz="3600" dirty="0"/>
              <a:t>先行論文・参考文献・データ</a:t>
            </a:r>
            <a:r>
              <a:rPr lang="ja-JP" altLang="en-US" sz="3600" dirty="0" smtClean="0"/>
              <a:t>出典</a:t>
            </a:r>
            <a:endParaRPr kumimoji="1" lang="ja-JP" altLang="en-US" sz="3600" dirty="0"/>
          </a:p>
        </p:txBody>
      </p:sp>
      <p:sp>
        <p:nvSpPr>
          <p:cNvPr id="3" name="コンテンツ プレースホルダー 2"/>
          <p:cNvSpPr>
            <a:spLocks noGrp="1"/>
          </p:cNvSpPr>
          <p:nvPr>
            <p:ph idx="1"/>
          </p:nvPr>
        </p:nvSpPr>
        <p:spPr>
          <a:xfrm>
            <a:off x="287030" y="1235124"/>
            <a:ext cx="8051326" cy="5356746"/>
          </a:xfrm>
        </p:spPr>
        <p:txBody>
          <a:bodyPr>
            <a:normAutofit/>
          </a:bodyPr>
          <a:lstStyle/>
          <a:p>
            <a:pPr marL="0" indent="0">
              <a:buNone/>
            </a:pPr>
            <a:r>
              <a:rPr lang="ja-JP" altLang="en-US" sz="2400" dirty="0">
                <a:latin typeface="+mj-lt"/>
                <a:ea typeface="+mj-ea"/>
              </a:rPr>
              <a:t>・経済産業省「第</a:t>
            </a:r>
            <a:r>
              <a:rPr lang="en-US" altLang="ja-JP" sz="2400" dirty="0">
                <a:latin typeface="+mj-lt"/>
                <a:ea typeface="+mj-ea"/>
              </a:rPr>
              <a:t>44</a:t>
            </a:r>
            <a:r>
              <a:rPr lang="ja-JP" altLang="en-US" sz="2400" dirty="0">
                <a:latin typeface="+mj-lt"/>
                <a:ea typeface="+mj-ea"/>
              </a:rPr>
              <a:t>回海外事業活動基本調査結果概要」</a:t>
            </a:r>
          </a:p>
          <a:p>
            <a:pPr marL="0" indent="0">
              <a:buNone/>
            </a:pPr>
            <a:r>
              <a:rPr lang="en-US" altLang="ja-JP" sz="2400" dirty="0">
                <a:latin typeface="+mj-lt"/>
                <a:ea typeface="+mj-ea"/>
              </a:rPr>
              <a:t>http://www.meti.go.jp/statistics/tyo/kaigaizi/result/result_44.html</a:t>
            </a:r>
          </a:p>
          <a:p>
            <a:pPr marL="0" indent="0">
              <a:buNone/>
            </a:pPr>
            <a:endParaRPr lang="ja-JP" altLang="en-US" sz="2400" dirty="0">
              <a:latin typeface="+mj-lt"/>
              <a:ea typeface="+mj-ea"/>
            </a:endParaRPr>
          </a:p>
          <a:p>
            <a:pPr marL="0" indent="0">
              <a:buNone/>
            </a:pPr>
            <a:r>
              <a:rPr lang="ja-JP" altLang="en-US" sz="2400" dirty="0">
                <a:latin typeface="+mj-lt"/>
                <a:ea typeface="+mj-ea"/>
              </a:rPr>
              <a:t>・外務省「二国間投資協定（</a:t>
            </a:r>
            <a:r>
              <a:rPr lang="en-US" altLang="ja-JP" sz="2400" dirty="0">
                <a:latin typeface="+mj-lt"/>
                <a:ea typeface="+mj-ea"/>
              </a:rPr>
              <a:t>BIT</a:t>
            </a:r>
            <a:r>
              <a:rPr lang="ja-JP" altLang="en-US" sz="2400" dirty="0">
                <a:latin typeface="+mj-lt"/>
                <a:ea typeface="+mj-ea"/>
              </a:rPr>
              <a:t>：</a:t>
            </a:r>
            <a:r>
              <a:rPr lang="en-US" altLang="ja-JP" sz="2400" dirty="0">
                <a:latin typeface="+mj-lt"/>
                <a:ea typeface="+mj-ea"/>
              </a:rPr>
              <a:t>Bilateral Investment Treaty</a:t>
            </a:r>
            <a:r>
              <a:rPr lang="ja-JP" altLang="en-US" sz="2400" dirty="0">
                <a:latin typeface="+mj-lt"/>
                <a:ea typeface="+mj-ea"/>
              </a:rPr>
              <a:t>）とは」</a:t>
            </a:r>
          </a:p>
          <a:p>
            <a:pPr marL="0" indent="0">
              <a:buNone/>
            </a:pPr>
            <a:r>
              <a:rPr lang="en-US" altLang="ja-JP" sz="2400" dirty="0">
                <a:latin typeface="+mj-lt"/>
                <a:ea typeface="+mj-ea"/>
              </a:rPr>
              <a:t>http://www.mofa.go.jp/mofaj/gaiko/investment/bit.html</a:t>
            </a:r>
          </a:p>
          <a:p>
            <a:pPr marL="0" indent="0">
              <a:buNone/>
            </a:pPr>
            <a:endParaRPr lang="en-US" altLang="ja-JP" sz="2400" dirty="0">
              <a:latin typeface="+mj-lt"/>
              <a:ea typeface="+mj-ea"/>
            </a:endParaRPr>
          </a:p>
          <a:p>
            <a:pPr marL="0" indent="0">
              <a:buNone/>
            </a:pPr>
            <a:r>
              <a:rPr lang="ja-JP" altLang="en-US" sz="2400" dirty="0">
                <a:latin typeface="+mj-lt"/>
                <a:ea typeface="+mj-ea"/>
              </a:rPr>
              <a:t>・外務省「二国間投資協定（</a:t>
            </a:r>
            <a:r>
              <a:rPr lang="en-US" altLang="ja-JP" sz="2400" dirty="0">
                <a:latin typeface="+mj-lt"/>
                <a:ea typeface="+mj-ea"/>
              </a:rPr>
              <a:t>BIT</a:t>
            </a:r>
            <a:r>
              <a:rPr lang="ja-JP" altLang="en-US" sz="2400" dirty="0">
                <a:latin typeface="+mj-lt"/>
                <a:ea typeface="+mj-ea"/>
              </a:rPr>
              <a:t>）の戦略的活用について</a:t>
            </a:r>
            <a:r>
              <a:rPr lang="en-US" altLang="ja-JP" sz="2400" dirty="0">
                <a:latin typeface="+mj-lt"/>
                <a:ea typeface="+mj-ea"/>
              </a:rPr>
              <a:t>―</a:t>
            </a:r>
            <a:r>
              <a:rPr lang="ja-JP" altLang="en-US" sz="2400" dirty="0">
                <a:latin typeface="+mj-lt"/>
                <a:ea typeface="+mj-ea"/>
              </a:rPr>
              <a:t>ニーズに応えた積極的推進のために</a:t>
            </a:r>
            <a:r>
              <a:rPr lang="en-US" altLang="ja-JP" sz="2400" dirty="0">
                <a:latin typeface="+mj-lt"/>
                <a:ea typeface="+mj-ea"/>
              </a:rPr>
              <a:t>―</a:t>
            </a:r>
            <a:r>
              <a:rPr lang="ja-JP" altLang="en-US" sz="2400" dirty="0">
                <a:latin typeface="+mj-lt"/>
                <a:ea typeface="+mj-ea"/>
              </a:rPr>
              <a:t>」（</a:t>
            </a:r>
            <a:r>
              <a:rPr lang="en-US" altLang="ja-JP" sz="2400" dirty="0">
                <a:latin typeface="+mj-lt"/>
                <a:ea typeface="+mj-ea"/>
              </a:rPr>
              <a:t>2008</a:t>
            </a:r>
            <a:r>
              <a:rPr lang="ja-JP" altLang="en-US" sz="2400" dirty="0">
                <a:latin typeface="+mj-lt"/>
                <a:ea typeface="+mj-ea"/>
              </a:rPr>
              <a:t>年</a:t>
            </a:r>
            <a:r>
              <a:rPr lang="en-US" altLang="ja-JP" sz="2400" dirty="0">
                <a:latin typeface="+mj-lt"/>
                <a:ea typeface="+mj-ea"/>
              </a:rPr>
              <a:t>6</a:t>
            </a:r>
            <a:r>
              <a:rPr lang="ja-JP" altLang="en-US" sz="2400" dirty="0">
                <a:latin typeface="+mj-lt"/>
                <a:ea typeface="+mj-ea"/>
              </a:rPr>
              <a:t>月）</a:t>
            </a:r>
          </a:p>
          <a:p>
            <a:pPr marL="0" indent="0">
              <a:buNone/>
            </a:pPr>
            <a:r>
              <a:rPr lang="en-US" altLang="ja-JP" sz="2400" dirty="0">
                <a:latin typeface="+mj-lt"/>
                <a:ea typeface="+mj-ea"/>
              </a:rPr>
              <a:t>http://www.mofa.go.jp/mofaj/gaiko/investment/pdfs/bit_katsuyo.pdf</a:t>
            </a:r>
          </a:p>
          <a:p>
            <a:pPr marL="0" indent="0">
              <a:buNone/>
            </a:pPr>
            <a:endParaRPr kumimoji="1" lang="ja-JP" altLang="en-US" dirty="0"/>
          </a:p>
        </p:txBody>
      </p:sp>
    </p:spTree>
    <p:extLst>
      <p:ext uri="{BB962C8B-B14F-4D97-AF65-F5344CB8AC3E}">
        <p14:creationId xmlns:p14="http://schemas.microsoft.com/office/powerpoint/2010/main" val="1078476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343" y="324183"/>
            <a:ext cx="7886700" cy="740343"/>
          </a:xfrm>
        </p:spPr>
        <p:txBody>
          <a:bodyPr>
            <a:normAutofit/>
          </a:bodyPr>
          <a:lstStyle/>
          <a:p>
            <a:r>
              <a:rPr lang="ja-JP" altLang="en-US" sz="3600" dirty="0"/>
              <a:t>先行論文・参考文献・データ</a:t>
            </a:r>
            <a:r>
              <a:rPr lang="ja-JP" altLang="en-US" sz="3600" dirty="0" smtClean="0"/>
              <a:t>出典</a:t>
            </a:r>
            <a:endParaRPr kumimoji="1" lang="ja-JP" altLang="en-US" sz="3600" dirty="0"/>
          </a:p>
        </p:txBody>
      </p:sp>
      <p:sp>
        <p:nvSpPr>
          <p:cNvPr id="3" name="コンテンツ プレースホルダー 2"/>
          <p:cNvSpPr>
            <a:spLocks noGrp="1"/>
          </p:cNvSpPr>
          <p:nvPr>
            <p:ph idx="1"/>
          </p:nvPr>
        </p:nvSpPr>
        <p:spPr>
          <a:xfrm>
            <a:off x="369343" y="1235123"/>
            <a:ext cx="8051326" cy="5370393"/>
          </a:xfrm>
        </p:spPr>
        <p:txBody>
          <a:bodyPr>
            <a:normAutofit lnSpcReduction="10000"/>
          </a:bodyPr>
          <a:lstStyle/>
          <a:p>
            <a:pPr marL="0" indent="0">
              <a:buNone/>
            </a:pPr>
            <a:r>
              <a:rPr lang="ja-JP" altLang="en-US" sz="2400" dirty="0">
                <a:latin typeface="+mj-lt"/>
                <a:ea typeface="+mj-ea"/>
              </a:rPr>
              <a:t>・国家と投資家の間の紛争解決（</a:t>
            </a:r>
            <a:r>
              <a:rPr lang="en-US" altLang="ja-JP" sz="2400" dirty="0">
                <a:latin typeface="+mj-lt"/>
                <a:ea typeface="+mj-ea"/>
              </a:rPr>
              <a:t>ISDS</a:t>
            </a:r>
            <a:r>
              <a:rPr lang="ja-JP" altLang="en-US" sz="2400" dirty="0">
                <a:latin typeface="+mj-lt"/>
                <a:ea typeface="+mj-ea"/>
              </a:rPr>
              <a:t>）手続の概要</a:t>
            </a:r>
          </a:p>
          <a:p>
            <a:pPr marL="0" indent="0">
              <a:buNone/>
            </a:pPr>
            <a:r>
              <a:rPr lang="en-US" altLang="ja-JP" sz="2400" dirty="0">
                <a:latin typeface="+mj-lt"/>
                <a:ea typeface="+mj-ea"/>
                <a:hlinkClick r:id="rId2"/>
              </a:rPr>
              <a:t>http://</a:t>
            </a:r>
            <a:r>
              <a:rPr lang="en-US" altLang="ja-JP" sz="2400" dirty="0" smtClean="0">
                <a:latin typeface="+mj-lt"/>
                <a:ea typeface="+mj-ea"/>
                <a:hlinkClick r:id="rId2"/>
              </a:rPr>
              <a:t>www.meti.go.jp/policy/external_economy/trade/20120321_ISDS.pdf</a:t>
            </a:r>
            <a:endParaRPr lang="en-US" altLang="ja-JP" sz="2400" dirty="0" smtClean="0">
              <a:latin typeface="+mj-lt"/>
              <a:ea typeface="+mj-ea"/>
            </a:endParaRPr>
          </a:p>
          <a:p>
            <a:pPr marL="0" indent="0">
              <a:buNone/>
            </a:pPr>
            <a:endParaRPr lang="ja-JP" altLang="en-US" sz="2400" dirty="0">
              <a:latin typeface="+mj-lt"/>
              <a:ea typeface="+mj-ea"/>
            </a:endParaRPr>
          </a:p>
          <a:p>
            <a:pPr marL="0" indent="0">
              <a:buNone/>
            </a:pPr>
            <a:r>
              <a:rPr lang="ja-JP" altLang="en-US" sz="2400" dirty="0">
                <a:latin typeface="+mj-lt"/>
                <a:ea typeface="+mj-ea"/>
              </a:rPr>
              <a:t>・</a:t>
            </a:r>
            <a:r>
              <a:rPr lang="en-US" altLang="ja-JP" sz="2400" dirty="0">
                <a:latin typeface="+mj-lt"/>
                <a:ea typeface="+mj-ea"/>
              </a:rPr>
              <a:t>JETRO</a:t>
            </a:r>
            <a:r>
              <a:rPr lang="ja-JP" altLang="en-US" sz="2400" dirty="0">
                <a:latin typeface="+mj-lt"/>
                <a:ea typeface="+mj-ea"/>
              </a:rPr>
              <a:t>「ジェトロ世界貿易投資報告　</a:t>
            </a:r>
            <a:r>
              <a:rPr lang="en-US" altLang="ja-JP" sz="2400" dirty="0">
                <a:latin typeface="+mj-lt"/>
                <a:ea typeface="+mj-ea"/>
              </a:rPr>
              <a:t>2015</a:t>
            </a:r>
            <a:r>
              <a:rPr lang="ja-JP" altLang="en-US" sz="2400" dirty="0">
                <a:latin typeface="+mj-lt"/>
                <a:ea typeface="+mj-ea"/>
              </a:rPr>
              <a:t>年度版」</a:t>
            </a:r>
            <a:r>
              <a:rPr lang="en-US" altLang="ja-JP" sz="2400" dirty="0">
                <a:latin typeface="+mj-lt"/>
                <a:ea typeface="+mj-ea"/>
              </a:rPr>
              <a:t>p68~76</a:t>
            </a:r>
          </a:p>
          <a:p>
            <a:pPr marL="0" indent="0">
              <a:buNone/>
            </a:pPr>
            <a:r>
              <a:rPr lang="en-US" altLang="ja-JP" sz="2400" dirty="0">
                <a:latin typeface="+mj-lt"/>
                <a:ea typeface="+mj-ea"/>
                <a:hlinkClick r:id="rId3"/>
              </a:rPr>
              <a:t>http://</a:t>
            </a:r>
            <a:r>
              <a:rPr lang="en-US" altLang="ja-JP" sz="2400" dirty="0" smtClean="0">
                <a:latin typeface="+mj-lt"/>
                <a:ea typeface="+mj-ea"/>
                <a:hlinkClick r:id="rId3"/>
              </a:rPr>
              <a:t>www.jetro.go.jp/ext_images/world/gtir/2015/pdf/dai1_03.pdf</a:t>
            </a:r>
            <a:endParaRPr lang="en-US" altLang="ja-JP" sz="2400" dirty="0" smtClean="0">
              <a:latin typeface="+mj-lt"/>
              <a:ea typeface="+mj-ea"/>
            </a:endParaRPr>
          </a:p>
          <a:p>
            <a:pPr marL="0" indent="0">
              <a:buNone/>
            </a:pPr>
            <a:endParaRPr lang="ja-JP" altLang="en-US" sz="2400" dirty="0">
              <a:latin typeface="+mj-lt"/>
              <a:ea typeface="+mj-ea"/>
            </a:endParaRPr>
          </a:p>
          <a:p>
            <a:pPr marL="0" indent="0">
              <a:buNone/>
            </a:pPr>
            <a:r>
              <a:rPr lang="ja-JP" altLang="en-US" sz="2400" dirty="0">
                <a:latin typeface="+mj-lt"/>
                <a:ea typeface="+mj-ea"/>
              </a:rPr>
              <a:t>・</a:t>
            </a:r>
            <a:r>
              <a:rPr lang="en-US" altLang="ja-JP" sz="2400" dirty="0">
                <a:latin typeface="+mj-lt"/>
                <a:ea typeface="+mj-ea"/>
              </a:rPr>
              <a:t>The World Bank IBRD-IDA</a:t>
            </a:r>
          </a:p>
          <a:p>
            <a:pPr marL="0" indent="0">
              <a:buNone/>
            </a:pPr>
            <a:r>
              <a:rPr lang="en-US" altLang="ja-JP" sz="2400" dirty="0">
                <a:latin typeface="+mj-lt"/>
                <a:ea typeface="+mj-ea"/>
                <a:hlinkClick r:id="rId4"/>
              </a:rPr>
              <a:t>http://</a:t>
            </a:r>
            <a:r>
              <a:rPr lang="en-US" altLang="ja-JP" sz="2400" dirty="0" smtClean="0">
                <a:latin typeface="+mj-lt"/>
                <a:ea typeface="+mj-ea"/>
                <a:hlinkClick r:id="rId4"/>
              </a:rPr>
              <a:t>data.worldbank.org/about/country-and-lending-groups</a:t>
            </a:r>
            <a:endParaRPr lang="en-US" altLang="ja-JP" sz="2400" dirty="0" smtClean="0">
              <a:latin typeface="+mj-lt"/>
              <a:ea typeface="+mj-ea"/>
            </a:endParaRPr>
          </a:p>
          <a:p>
            <a:pPr marL="0" indent="0">
              <a:buNone/>
            </a:pPr>
            <a:endParaRPr lang="ja-JP" altLang="en-US" dirty="0">
              <a:latin typeface="+mj-lt"/>
              <a:ea typeface="+mj-ea"/>
            </a:endParaRPr>
          </a:p>
          <a:p>
            <a:pPr marL="0" indent="0">
              <a:buNone/>
            </a:pPr>
            <a:r>
              <a:rPr lang="ja-JP" altLang="ja-JP" dirty="0">
                <a:latin typeface="+mj-lt"/>
                <a:ea typeface="+mj-ea"/>
              </a:rPr>
              <a:t>・</a:t>
            </a:r>
            <a:r>
              <a:rPr lang="ja-JP" altLang="ja-JP" sz="2400" dirty="0">
                <a:latin typeface="+mj-lt"/>
                <a:ea typeface="+mj-ea"/>
              </a:rPr>
              <a:t>ミツエーリンクス </a:t>
            </a:r>
            <a:endParaRPr lang="en-US" altLang="ja-JP" sz="2400" dirty="0" smtClean="0">
              <a:latin typeface="+mj-lt"/>
              <a:ea typeface="+mj-ea"/>
            </a:endParaRPr>
          </a:p>
          <a:p>
            <a:pPr marL="0" indent="0">
              <a:buNone/>
            </a:pPr>
            <a:r>
              <a:rPr lang="en-US" altLang="ja-JP" sz="2400" dirty="0" smtClean="0">
                <a:latin typeface="+mj-lt"/>
                <a:ea typeface="+mj-ea"/>
                <a:hlinkClick r:id="rId5"/>
              </a:rPr>
              <a:t>http</a:t>
            </a:r>
            <a:r>
              <a:rPr lang="en-US" altLang="ja-JP" sz="2400" dirty="0">
                <a:latin typeface="+mj-lt"/>
                <a:ea typeface="+mj-ea"/>
                <a:hlinkClick r:id="rId5"/>
              </a:rPr>
              <a:t>://</a:t>
            </a:r>
            <a:r>
              <a:rPr lang="en-US" altLang="ja-JP" sz="2400" dirty="0" smtClean="0">
                <a:latin typeface="+mj-lt"/>
                <a:ea typeface="+mj-ea"/>
                <a:hlinkClick r:id="rId5"/>
              </a:rPr>
              <a:t>www.mitsue.co.jp</a:t>
            </a:r>
            <a:endParaRPr lang="en-US" altLang="ja-JP" sz="2400" dirty="0" smtClean="0">
              <a:latin typeface="+mj-lt"/>
              <a:ea typeface="+mj-ea"/>
            </a:endParaRPr>
          </a:p>
          <a:p>
            <a:pPr marL="0" indent="0">
              <a:buNone/>
            </a:pPr>
            <a:endParaRPr lang="en-US" altLang="ja-JP" sz="2400" dirty="0" smtClean="0">
              <a:latin typeface="+mj-lt"/>
              <a:ea typeface="+mj-ea"/>
            </a:endParaRPr>
          </a:p>
          <a:p>
            <a:pPr marL="0" indent="0">
              <a:buNone/>
            </a:pPr>
            <a:endParaRPr kumimoji="1" lang="ja-JP" altLang="en-US" sz="2400" dirty="0">
              <a:latin typeface="+mj-lt"/>
              <a:ea typeface="+mj-ea"/>
            </a:endParaRPr>
          </a:p>
        </p:txBody>
      </p:sp>
    </p:spTree>
    <p:extLst>
      <p:ext uri="{BB962C8B-B14F-4D97-AF65-F5344CB8AC3E}">
        <p14:creationId xmlns:p14="http://schemas.microsoft.com/office/powerpoint/2010/main" val="306138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343" y="324183"/>
            <a:ext cx="7886700" cy="740343"/>
          </a:xfrm>
        </p:spPr>
        <p:txBody>
          <a:bodyPr>
            <a:normAutofit/>
          </a:bodyPr>
          <a:lstStyle/>
          <a:p>
            <a:r>
              <a:rPr lang="ja-JP" altLang="en-US" sz="3600" dirty="0"/>
              <a:t>先行論文・参考文献・データ</a:t>
            </a:r>
            <a:r>
              <a:rPr lang="ja-JP" altLang="en-US" sz="3600" dirty="0" smtClean="0"/>
              <a:t>出典</a:t>
            </a:r>
            <a:endParaRPr kumimoji="1" lang="ja-JP" altLang="en-US" sz="3600" dirty="0"/>
          </a:p>
        </p:txBody>
      </p:sp>
      <p:sp>
        <p:nvSpPr>
          <p:cNvPr id="3" name="コンテンツ プレースホルダー 2"/>
          <p:cNvSpPr>
            <a:spLocks noGrp="1"/>
          </p:cNvSpPr>
          <p:nvPr>
            <p:ph idx="1"/>
          </p:nvPr>
        </p:nvSpPr>
        <p:spPr>
          <a:xfrm>
            <a:off x="369343" y="1228300"/>
            <a:ext cx="8051326" cy="5513694"/>
          </a:xfrm>
        </p:spPr>
        <p:txBody>
          <a:bodyPr>
            <a:normAutofit lnSpcReduction="10000"/>
          </a:bodyPr>
          <a:lstStyle/>
          <a:p>
            <a:pPr marL="0" indent="0">
              <a:buNone/>
            </a:pPr>
            <a:r>
              <a:rPr lang="ja-JP" altLang="en-US" sz="2400" dirty="0">
                <a:latin typeface="+mj-lt"/>
                <a:ea typeface="+mj-ea"/>
              </a:rPr>
              <a:t>・</a:t>
            </a:r>
            <a:r>
              <a:rPr lang="ja-JP" altLang="en-US" sz="2400" dirty="0" smtClean="0">
                <a:latin typeface="+mj-lt"/>
                <a:ea typeface="+mj-ea"/>
              </a:rPr>
              <a:t>経済</a:t>
            </a:r>
            <a:r>
              <a:rPr lang="ja-JP" altLang="en-US" sz="2400" dirty="0">
                <a:latin typeface="+mj-lt"/>
                <a:ea typeface="+mj-ea"/>
              </a:rPr>
              <a:t>産業省</a:t>
            </a:r>
            <a:r>
              <a:rPr lang="en-US" altLang="ja-JP" sz="2400" dirty="0">
                <a:latin typeface="+mj-lt"/>
                <a:ea typeface="+mj-ea"/>
              </a:rPr>
              <a:t>METI</a:t>
            </a:r>
            <a:r>
              <a:rPr lang="ja-JP" altLang="en-US" sz="2400" dirty="0">
                <a:latin typeface="+mj-lt"/>
                <a:ea typeface="+mj-ea"/>
              </a:rPr>
              <a:t>　</a:t>
            </a:r>
            <a:r>
              <a:rPr lang="en-US" altLang="ja-JP" sz="2400" dirty="0">
                <a:latin typeface="+mj-lt"/>
                <a:ea typeface="+mj-ea"/>
              </a:rPr>
              <a:t>HP</a:t>
            </a:r>
          </a:p>
          <a:p>
            <a:pPr marL="0" indent="0">
              <a:buNone/>
            </a:pPr>
            <a:r>
              <a:rPr lang="en-US" altLang="ja-JP" sz="2400" dirty="0">
                <a:latin typeface="+mj-lt"/>
                <a:ea typeface="+mj-ea"/>
                <a:hlinkClick r:id="rId2"/>
              </a:rPr>
              <a:t>http://</a:t>
            </a:r>
            <a:r>
              <a:rPr lang="en-US" altLang="ja-JP" sz="2400" dirty="0" smtClean="0">
                <a:latin typeface="+mj-lt"/>
                <a:ea typeface="+mj-ea"/>
                <a:hlinkClick r:id="rId2"/>
              </a:rPr>
              <a:t>www.meti.go.jp/policy/trade_policy/epa/investment/cases.html</a:t>
            </a:r>
            <a:endParaRPr lang="en-US" altLang="ja-JP" sz="2400" dirty="0" smtClean="0">
              <a:latin typeface="+mj-lt"/>
              <a:ea typeface="+mj-ea"/>
            </a:endParaRPr>
          </a:p>
          <a:p>
            <a:pPr marL="0" indent="0">
              <a:buNone/>
            </a:pPr>
            <a:endParaRPr lang="ja-JP" altLang="en-US" sz="2400" dirty="0">
              <a:latin typeface="+mj-lt"/>
              <a:ea typeface="+mj-ea"/>
            </a:endParaRPr>
          </a:p>
          <a:p>
            <a:pPr marL="0" indent="0">
              <a:buNone/>
            </a:pPr>
            <a:r>
              <a:rPr lang="ja-JP" altLang="en-US" sz="2400" dirty="0">
                <a:latin typeface="+mj-lt"/>
                <a:ea typeface="+mj-ea"/>
              </a:rPr>
              <a:t>・</a:t>
            </a:r>
            <a:r>
              <a:rPr lang="en-US" altLang="ja-JP" sz="2400" dirty="0">
                <a:latin typeface="+mj-lt"/>
                <a:ea typeface="+mj-ea"/>
              </a:rPr>
              <a:t>The Chinn-Ito index</a:t>
            </a:r>
          </a:p>
          <a:p>
            <a:pPr marL="0" indent="0">
              <a:buNone/>
            </a:pPr>
            <a:r>
              <a:rPr lang="en-US" altLang="ja-JP" sz="2400" dirty="0">
                <a:latin typeface="+mj-lt"/>
                <a:ea typeface="+mj-ea"/>
                <a:hlinkClick r:id="rId3"/>
              </a:rPr>
              <a:t>http://web.pdx.edu/~</a:t>
            </a:r>
            <a:r>
              <a:rPr lang="en-US" altLang="ja-JP" sz="2400" dirty="0" smtClean="0">
                <a:latin typeface="+mj-lt"/>
                <a:ea typeface="+mj-ea"/>
                <a:hlinkClick r:id="rId3"/>
              </a:rPr>
              <a:t>ito/Chinn-Ito_website.htm</a:t>
            </a:r>
            <a:endParaRPr lang="en-US" altLang="ja-JP" sz="2400" dirty="0" smtClean="0">
              <a:latin typeface="+mj-lt"/>
              <a:ea typeface="+mj-ea"/>
            </a:endParaRPr>
          </a:p>
          <a:p>
            <a:pPr marL="0" indent="0">
              <a:buNone/>
            </a:pPr>
            <a:endParaRPr lang="ja-JP" altLang="en-US" sz="2400" dirty="0">
              <a:latin typeface="+mj-lt"/>
              <a:ea typeface="+mj-ea"/>
            </a:endParaRPr>
          </a:p>
          <a:p>
            <a:pPr marL="0" indent="0">
              <a:buNone/>
            </a:pPr>
            <a:r>
              <a:rPr lang="ja-JP" altLang="en-US" sz="2400" dirty="0">
                <a:latin typeface="+mj-lt"/>
                <a:ea typeface="+mj-ea"/>
              </a:rPr>
              <a:t>・日本労働研究雑誌 </a:t>
            </a:r>
            <a:r>
              <a:rPr lang="en-US" altLang="ja-JP" sz="2400" dirty="0">
                <a:latin typeface="+mj-lt"/>
                <a:ea typeface="+mj-ea"/>
              </a:rPr>
              <a:t>2015</a:t>
            </a:r>
            <a:r>
              <a:rPr lang="ja-JP" altLang="en-US" sz="2400" dirty="0">
                <a:latin typeface="+mj-lt"/>
                <a:ea typeface="+mj-ea"/>
              </a:rPr>
              <a:t>年</a:t>
            </a:r>
            <a:r>
              <a:rPr lang="en-US" altLang="ja-JP" sz="2400" dirty="0">
                <a:latin typeface="+mj-lt"/>
                <a:ea typeface="+mj-ea"/>
              </a:rPr>
              <a:t>4</a:t>
            </a:r>
            <a:r>
              <a:rPr lang="ja-JP" altLang="en-US" sz="2400" dirty="0">
                <a:latin typeface="+mj-lt"/>
                <a:ea typeface="+mj-ea"/>
              </a:rPr>
              <a:t>月号</a:t>
            </a:r>
            <a:r>
              <a:rPr lang="en-US" altLang="ja-JP" sz="2400" dirty="0">
                <a:latin typeface="+mj-lt"/>
                <a:ea typeface="+mj-ea"/>
              </a:rPr>
              <a:t>(No.657)</a:t>
            </a:r>
          </a:p>
          <a:p>
            <a:pPr marL="0" indent="0">
              <a:buNone/>
            </a:pPr>
            <a:r>
              <a:rPr lang="ja-JP" altLang="en-US" sz="2400" dirty="0">
                <a:latin typeface="+mj-lt"/>
                <a:ea typeface="+mj-ea"/>
              </a:rPr>
              <a:t>「固定効果と変量効果」京都大学准教授・奥井亮</a:t>
            </a:r>
          </a:p>
          <a:p>
            <a:pPr marL="0" indent="0">
              <a:buNone/>
            </a:pPr>
            <a:r>
              <a:rPr lang="en-US" altLang="ja-JP" sz="2400" dirty="0">
                <a:latin typeface="+mj-lt"/>
                <a:ea typeface="+mj-ea"/>
                <a:hlinkClick r:id="rId4"/>
              </a:rPr>
              <a:t>http://</a:t>
            </a:r>
            <a:r>
              <a:rPr lang="en-US" altLang="ja-JP" sz="2400" dirty="0" smtClean="0">
                <a:latin typeface="+mj-lt"/>
                <a:ea typeface="+mj-ea"/>
                <a:hlinkClick r:id="rId4"/>
              </a:rPr>
              <a:t>www.jil.go.jp/institute/zassi/backnumber/2015/04/pdf/006-009.pdf</a:t>
            </a:r>
            <a:endParaRPr lang="en-US" altLang="ja-JP" sz="2400" dirty="0" smtClean="0">
              <a:latin typeface="+mj-lt"/>
              <a:ea typeface="+mj-ea"/>
            </a:endParaRPr>
          </a:p>
          <a:p>
            <a:pPr marL="0" indent="0">
              <a:buNone/>
            </a:pPr>
            <a:endParaRPr lang="en-US" altLang="ja-JP" sz="2400" dirty="0">
              <a:latin typeface="+mj-lt"/>
              <a:ea typeface="+mj-ea"/>
            </a:endParaRPr>
          </a:p>
          <a:p>
            <a:pPr marL="0" indent="0" algn="r">
              <a:buNone/>
            </a:pPr>
            <a:r>
              <a:rPr lang="ja-JP" altLang="en-US" sz="2400" dirty="0" smtClean="0">
                <a:latin typeface="+mj-lt"/>
                <a:ea typeface="+mj-ea"/>
              </a:rPr>
              <a:t>（データは全て</a:t>
            </a:r>
            <a:r>
              <a:rPr lang="en-US" altLang="ja-JP" sz="2400" dirty="0" smtClean="0">
                <a:latin typeface="+mj-lt"/>
                <a:ea typeface="+mj-ea"/>
              </a:rPr>
              <a:t>2015/10/30 </a:t>
            </a:r>
            <a:r>
              <a:rPr lang="ja-JP" altLang="en-US" sz="2400" dirty="0">
                <a:latin typeface="+mj-lt"/>
                <a:ea typeface="+mj-ea"/>
              </a:rPr>
              <a:t>最終アクセス）</a:t>
            </a:r>
          </a:p>
          <a:p>
            <a:pPr marL="0" indent="0">
              <a:buNone/>
            </a:pPr>
            <a:endParaRPr lang="ja-JP" altLang="en-US" sz="2400" dirty="0">
              <a:latin typeface="+mj-lt"/>
              <a:ea typeface="+mj-ea"/>
            </a:endParaRPr>
          </a:p>
          <a:p>
            <a:pPr marL="0" indent="0">
              <a:buNone/>
            </a:pPr>
            <a:endParaRPr kumimoji="1" lang="ja-JP" altLang="en-US" sz="2400" dirty="0"/>
          </a:p>
        </p:txBody>
      </p:sp>
    </p:spTree>
    <p:extLst>
      <p:ext uri="{BB962C8B-B14F-4D97-AF65-F5344CB8AC3E}">
        <p14:creationId xmlns:p14="http://schemas.microsoft.com/office/powerpoint/2010/main" val="300516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8808" y="287425"/>
            <a:ext cx="7886700" cy="675182"/>
          </a:xfrm>
          <a:prstGeom prst="rect">
            <a:avLst/>
          </a:prstGeom>
        </p:spPr>
        <p:txBody>
          <a:bodyPr lIns="91425" tIns="91425" rIns="91425" bIns="91425" anchor="t" anchorCtr="0">
            <a:noAutofit/>
          </a:bodyPr>
          <a:lstStyle/>
          <a:p>
            <a:pPr rtl="0">
              <a:spcBef>
                <a:spcPts val="0"/>
              </a:spcBef>
              <a:buNone/>
            </a:pPr>
            <a:r>
              <a:rPr lang="ja-JP" altLang="en-US" sz="3600" u="sng" dirty="0" smtClean="0"/>
              <a:t>●投資家の範囲</a:t>
            </a:r>
            <a:endParaRPr sz="3600" u="sng" dirty="0"/>
          </a:p>
        </p:txBody>
      </p:sp>
      <p:sp>
        <p:nvSpPr>
          <p:cNvPr id="82" name="Shape 82"/>
          <p:cNvSpPr txBox="1">
            <a:spLocks noGrp="1"/>
          </p:cNvSpPr>
          <p:nvPr>
            <p:ph type="body" idx="4294967295"/>
          </p:nvPr>
        </p:nvSpPr>
        <p:spPr>
          <a:xfrm>
            <a:off x="318808" y="2139273"/>
            <a:ext cx="4389670" cy="738551"/>
          </a:xfrm>
          <a:prstGeom prst="rect">
            <a:avLst/>
          </a:prstGeom>
        </p:spPr>
        <p:txBody>
          <a:bodyPr lIns="91425" tIns="91425" rIns="91425" bIns="91425" anchor="t" anchorCtr="0">
            <a:noAutofit/>
          </a:bodyPr>
          <a:lstStyle/>
          <a:p>
            <a:pPr rtl="0">
              <a:spcBef>
                <a:spcPts val="0"/>
              </a:spcBef>
              <a:buNone/>
            </a:pPr>
            <a:r>
              <a:rPr lang="ja-JP" altLang="en-US" dirty="0" smtClean="0">
                <a:latin typeface="ＭＳ ゴシック" panose="020B0609070205080204" pitchFamily="49" charset="-128"/>
                <a:ea typeface="ＭＳ ゴシック" panose="020B0609070205080204" pitchFamily="49" charset="-128"/>
              </a:rPr>
              <a:t>協定</a:t>
            </a:r>
            <a:r>
              <a:rPr lang="ja-JP" altLang="en-US" dirty="0">
                <a:latin typeface="ＭＳ ゴシック" panose="020B0609070205080204" pitchFamily="49" charset="-128"/>
                <a:ea typeface="ＭＳ ゴシック" panose="020B0609070205080204" pitchFamily="49" charset="-128"/>
              </a:rPr>
              <a:t>締結国の国民、</a:t>
            </a:r>
            <a:r>
              <a:rPr lang="ja-JP" altLang="en-US" dirty="0" smtClean="0">
                <a:latin typeface="ＭＳ ゴシック" panose="020B0609070205080204" pitchFamily="49" charset="-128"/>
                <a:ea typeface="ＭＳ ゴシック" panose="020B0609070205080204" pitchFamily="49" charset="-128"/>
              </a:rPr>
              <a:t>企業</a:t>
            </a:r>
            <a:endParaRPr lang="en-US" altLang="ja" u="sng" dirty="0">
              <a:latin typeface="ＭＳ ゴシック" panose="020B0609070205080204" pitchFamily="49" charset="-128"/>
              <a:ea typeface="ＭＳ ゴシック" panose="020B0609070205080204" pitchFamily="49" charset="-128"/>
            </a:endParaRPr>
          </a:p>
          <a:p>
            <a:pPr rtl="0">
              <a:spcBef>
                <a:spcPts val="0"/>
              </a:spcBef>
              <a:buNone/>
            </a:pPr>
            <a:endParaRPr lang="en-US" altLang="ja" sz="2000" dirty="0" smtClean="0">
              <a:solidFill>
                <a:schemeClr val="tx1"/>
              </a:solidFill>
              <a:latin typeface="ＭＳ 明朝" panose="02020609040205080304" pitchFamily="17" charset="-128"/>
              <a:ea typeface="ＭＳ 明朝" panose="02020609040205080304" pitchFamily="17" charset="-128"/>
            </a:endParaRPr>
          </a:p>
          <a:p>
            <a:pPr rtl="0">
              <a:spcBef>
                <a:spcPts val="0"/>
              </a:spcBef>
              <a:buNone/>
            </a:pPr>
            <a:endParaRPr sz="2000" dirty="0">
              <a:latin typeface="ＭＳ 明朝" panose="02020609040205080304" pitchFamily="17" charset="-128"/>
              <a:ea typeface="ＭＳ 明朝" panose="02020609040205080304" pitchFamily="17" charset="-128"/>
            </a:endParaRPr>
          </a:p>
          <a:p>
            <a:pPr rtl="0">
              <a:spcBef>
                <a:spcPts val="0"/>
              </a:spcBef>
              <a:buNone/>
            </a:pPr>
            <a:endParaRPr dirty="0"/>
          </a:p>
          <a:p>
            <a:pPr>
              <a:spcBef>
                <a:spcPts val="0"/>
              </a:spcBef>
              <a:buNone/>
            </a:pPr>
            <a:endParaRPr dirty="0"/>
          </a:p>
        </p:txBody>
      </p:sp>
      <p:sp>
        <p:nvSpPr>
          <p:cNvPr id="5" name="角丸四角形 4"/>
          <p:cNvSpPr/>
          <p:nvPr/>
        </p:nvSpPr>
        <p:spPr>
          <a:xfrm>
            <a:off x="5554863" y="1644019"/>
            <a:ext cx="3316406" cy="166502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
            </a:r>
            <a:br>
              <a:rPr kumimoji="1" lang="en-US" altLang="ja-JP" sz="2400" dirty="0" smtClean="0">
                <a:solidFill>
                  <a:schemeClr val="tx1"/>
                </a:solidFill>
              </a:rPr>
            </a:b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法</a:t>
            </a:r>
            <a:r>
              <a:rPr kumimoji="1" lang="ja-JP" altLang="en-US" sz="2800" dirty="0">
                <a:solidFill>
                  <a:schemeClr val="tx1"/>
                </a:solidFill>
                <a:latin typeface="ＭＳ ゴシック" panose="020B0609070205080204" pitchFamily="49" charset="-128"/>
                <a:ea typeface="ＭＳ ゴシック" panose="020B0609070205080204" pitchFamily="49" charset="-128"/>
              </a:rPr>
              <a:t>人格のない組合</a:t>
            </a:r>
          </a:p>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非営利</a:t>
            </a: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団体</a:t>
            </a:r>
            <a:r>
              <a:rPr kumimoji="1" lang="en-US" altLang="ja-JP" sz="2800" dirty="0" smtClean="0">
                <a:solidFill>
                  <a:schemeClr val="tx1"/>
                </a:solidFill>
                <a:latin typeface="ＭＳ ゴシック" panose="020B0609070205080204" pitchFamily="49" charset="-128"/>
                <a:ea typeface="ＭＳ ゴシック" panose="020B0609070205080204" pitchFamily="49" charset="-128"/>
              </a:rPr>
              <a:t>(NPO)</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国有企業</a:t>
            </a:r>
          </a:p>
          <a:p>
            <a:pPr algn="ct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6" name="十字形 5"/>
          <p:cNvSpPr/>
          <p:nvPr/>
        </p:nvSpPr>
        <p:spPr>
          <a:xfrm>
            <a:off x="4708478" y="2139273"/>
            <a:ext cx="684358" cy="674520"/>
          </a:xfrm>
          <a:prstGeom prst="plus">
            <a:avLst>
              <a:gd name="adj" fmla="val 33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2" name="図 1"/>
          <p:cNvPicPr>
            <a:picLocks noChangeAspect="1"/>
          </p:cNvPicPr>
          <p:nvPr/>
        </p:nvPicPr>
        <p:blipFill>
          <a:blip r:embed="rId3"/>
          <a:stretch>
            <a:fillRect/>
          </a:stretch>
        </p:blipFill>
        <p:spPr>
          <a:xfrm>
            <a:off x="6632813" y="4509371"/>
            <a:ext cx="2511188" cy="2271381"/>
          </a:xfrm>
          <a:prstGeom prst="rect">
            <a:avLst/>
          </a:prstGeom>
        </p:spPr>
      </p:pic>
      <p:sp>
        <p:nvSpPr>
          <p:cNvPr id="4" name="テキスト ボックス 3"/>
          <p:cNvSpPr txBox="1"/>
          <p:nvPr/>
        </p:nvSpPr>
        <p:spPr>
          <a:xfrm>
            <a:off x="318808" y="3794481"/>
            <a:ext cx="8196542" cy="1661993"/>
          </a:xfrm>
          <a:prstGeom prst="rect">
            <a:avLst/>
          </a:prstGeom>
          <a:noFill/>
        </p:spPr>
        <p:txBody>
          <a:bodyPr wrap="square" rtlCol="0">
            <a:spAutoFit/>
          </a:bodyPr>
          <a:lstStyle/>
          <a:p>
            <a:r>
              <a:rPr lang="ja-JP" altLang="en-US" sz="2800" dirty="0">
                <a:latin typeface="+mj-ea"/>
                <a:ea typeface="+mj-ea"/>
              </a:rPr>
              <a:t>・</a:t>
            </a:r>
            <a:r>
              <a:rPr kumimoji="1" lang="ja-JP" altLang="en-US" sz="2800" u="sng" dirty="0" smtClean="0">
                <a:latin typeface="+mj-ea"/>
                <a:ea typeface="+mj-ea"/>
              </a:rPr>
              <a:t>法人格のない組合とは</a:t>
            </a:r>
            <a:endParaRPr kumimoji="1" lang="en-US" altLang="ja-JP" sz="2800" u="sng" dirty="0" smtClean="0">
              <a:latin typeface="+mj-ea"/>
              <a:ea typeface="+mj-ea"/>
            </a:endParaRPr>
          </a:p>
          <a:p>
            <a:r>
              <a:rPr lang="ja-JP" altLang="en-US" sz="2800" dirty="0" smtClean="0">
                <a:latin typeface="+mj-ea"/>
                <a:ea typeface="+mj-ea"/>
              </a:rPr>
              <a:t>組合名義で財産所有ができないため、</a:t>
            </a:r>
            <a:endParaRPr lang="en-US" altLang="ja-JP" sz="2800" dirty="0" smtClean="0">
              <a:latin typeface="+mj-ea"/>
              <a:ea typeface="+mj-ea"/>
            </a:endParaRPr>
          </a:p>
          <a:p>
            <a:r>
              <a:rPr lang="ja-JP" altLang="en-US" sz="2800" dirty="0">
                <a:latin typeface="+mj-ea"/>
                <a:ea typeface="+mj-ea"/>
              </a:rPr>
              <a:t>代表者</a:t>
            </a:r>
            <a:r>
              <a:rPr lang="ja-JP" altLang="en-US" sz="2800" dirty="0" smtClean="0">
                <a:latin typeface="+mj-ea"/>
                <a:ea typeface="+mj-ea"/>
              </a:rPr>
              <a:t>の個人名義で代理している組合のこと。</a:t>
            </a:r>
            <a:endParaRPr kumimoji="1" lang="en-US" altLang="ja-JP" dirty="0" smtClean="0"/>
          </a:p>
          <a:p>
            <a:endParaRPr kumimoji="1" lang="ja-JP" altLang="en-US" dirty="0"/>
          </a:p>
        </p:txBody>
      </p:sp>
    </p:spTree>
    <p:extLst>
      <p:ext uri="{BB962C8B-B14F-4D97-AF65-F5344CB8AC3E}">
        <p14:creationId xmlns:p14="http://schemas.microsoft.com/office/powerpoint/2010/main" val="409277921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87900" y="593366"/>
            <a:ext cx="8520599" cy="763500"/>
          </a:xfrm>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a:spcBef>
                <a:spcPts val="0"/>
              </a:spcBef>
              <a:buNone/>
            </a:pPr>
            <a:endParaRPr dirty="0"/>
          </a:p>
        </p:txBody>
      </p:sp>
      <p:pic>
        <p:nvPicPr>
          <p:cNvPr id="2" name="図 1"/>
          <p:cNvPicPr>
            <a:picLocks noChangeAspect="1"/>
          </p:cNvPicPr>
          <p:nvPr/>
        </p:nvPicPr>
        <p:blipFill>
          <a:blip r:embed="rId3"/>
          <a:stretch>
            <a:fillRect/>
          </a:stretch>
        </p:blipFill>
        <p:spPr>
          <a:xfrm>
            <a:off x="6995711" y="4676767"/>
            <a:ext cx="2148289" cy="1943137"/>
          </a:xfrm>
          <a:prstGeom prst="rect">
            <a:avLst/>
          </a:prstGeom>
        </p:spPr>
      </p:pic>
      <p:sp>
        <p:nvSpPr>
          <p:cNvPr id="82" name="Shape 82"/>
          <p:cNvSpPr txBox="1">
            <a:spLocks noGrp="1"/>
          </p:cNvSpPr>
          <p:nvPr>
            <p:ph type="body" idx="1"/>
          </p:nvPr>
        </p:nvSpPr>
        <p:spPr>
          <a:xfrm>
            <a:off x="424793" y="1356866"/>
            <a:ext cx="8339236" cy="4135272"/>
          </a:xfrm>
          <a:prstGeom prst="rect">
            <a:avLst/>
          </a:prstGeom>
        </p:spPr>
        <p:txBody>
          <a:bodyPr lIns="91425" tIns="91425" rIns="91425" bIns="91425" anchor="t" anchorCtr="0">
            <a:noAutofit/>
          </a:bodyPr>
          <a:lstStyle/>
          <a:p>
            <a:pPr marL="0" indent="0">
              <a:buNone/>
            </a:pPr>
            <a:r>
              <a:rPr lang="ja-JP" altLang="en-US" sz="2400" b="1" dirty="0" smtClean="0">
                <a:latin typeface="+mj-lt"/>
              </a:rPr>
              <a:t>① </a:t>
            </a:r>
            <a:r>
              <a:rPr lang="ja" altLang="ja-JP" sz="2400" b="1" dirty="0" smtClean="0">
                <a:solidFill>
                  <a:schemeClr val="tx1"/>
                </a:solidFill>
                <a:latin typeface="+mj-lt"/>
              </a:rPr>
              <a:t>owned </a:t>
            </a:r>
            <a:r>
              <a:rPr lang="ja" altLang="ja-JP" sz="2400" b="1" dirty="0">
                <a:solidFill>
                  <a:schemeClr val="tx1"/>
                </a:solidFill>
                <a:latin typeface="+mj-lt"/>
              </a:rPr>
              <a:t>or </a:t>
            </a:r>
            <a:r>
              <a:rPr lang="ja" altLang="ja-JP" sz="2400" b="1" dirty="0" smtClean="0">
                <a:solidFill>
                  <a:schemeClr val="tx1"/>
                </a:solidFill>
                <a:latin typeface="+mj-lt"/>
              </a:rPr>
              <a:t>controlled</a:t>
            </a:r>
            <a:r>
              <a:rPr lang="en-US" altLang="ja" sz="24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2400" dirty="0" smtClean="0">
                <a:solidFill>
                  <a:schemeClr val="tx1"/>
                </a:solidFill>
                <a:latin typeface="ＭＳ Ｐゴシック" panose="020B0600070205080204" pitchFamily="50" charset="-128"/>
                <a:ea typeface="ＭＳ Ｐゴシック" panose="020B0600070205080204" pitchFamily="50" charset="-128"/>
              </a:rPr>
              <a:t>所有もしくは支配</a:t>
            </a:r>
            <a:r>
              <a:rPr lang="en-US" altLang="ja" sz="2400" dirty="0" smtClean="0">
                <a:solidFill>
                  <a:schemeClr val="tx1"/>
                </a:solidFill>
                <a:latin typeface="ＭＳ Ｐゴシック" panose="020B0600070205080204" pitchFamily="50" charset="-128"/>
                <a:ea typeface="ＭＳ Ｐゴシック" panose="020B0600070205080204" pitchFamily="50" charset="-128"/>
              </a:rPr>
              <a:t>)</a:t>
            </a:r>
          </a:p>
          <a:p>
            <a:pPr marL="0" indent="0">
              <a:buNone/>
            </a:pPr>
            <a:endParaRPr lang="en-US" altLang="ja" sz="2000" dirty="0" smtClean="0">
              <a:solidFill>
                <a:schemeClr val="tx1"/>
              </a:solidFill>
              <a:latin typeface="Century" panose="02040604050505020304" pitchFamily="18" charset="0"/>
              <a:ea typeface="ＭＳ ゴシック" panose="020B0609070205080204" pitchFamily="49" charset="-128"/>
            </a:endParaRPr>
          </a:p>
          <a:p>
            <a:pPr rtl="0">
              <a:spcBef>
                <a:spcPts val="0"/>
              </a:spcBef>
              <a:buNone/>
            </a:pPr>
            <a:r>
              <a:rPr lang="ja-JP" altLang="en-US" sz="2400" dirty="0">
                <a:latin typeface="Century" panose="02040604050505020304" pitchFamily="18" charset="0"/>
                <a:ea typeface="ＭＳ ゴシック" panose="020B0609070205080204" pitchFamily="49" charset="-128"/>
              </a:rPr>
              <a:t>・</a:t>
            </a:r>
            <a:r>
              <a:rPr lang="ja" b="1" dirty="0" smtClean="0">
                <a:solidFill>
                  <a:srgbClr val="FF0000"/>
                </a:solidFill>
                <a:latin typeface="Century" panose="02040604050505020304" pitchFamily="18" charset="0"/>
                <a:ea typeface="ＭＳ ゴシック" panose="020B0609070205080204" pitchFamily="49" charset="-128"/>
              </a:rPr>
              <a:t>全額出資</a:t>
            </a:r>
            <a:endParaRPr lang="en-US" altLang="ja" b="1" dirty="0" smtClean="0">
              <a:solidFill>
                <a:srgbClr val="FF0000"/>
              </a:solidFill>
              <a:latin typeface="Century" panose="02040604050505020304" pitchFamily="18" charset="0"/>
              <a:ea typeface="ＭＳ ゴシック" panose="020B0609070205080204" pitchFamily="49" charset="-128"/>
            </a:endParaRPr>
          </a:p>
          <a:p>
            <a:pPr rtl="0">
              <a:spcBef>
                <a:spcPts val="0"/>
              </a:spcBef>
              <a:buNone/>
            </a:pPr>
            <a:endParaRPr lang="en-US" altLang="ja" sz="2400" b="1" dirty="0">
              <a:solidFill>
                <a:srgbClr val="FF0000"/>
              </a:solidFill>
              <a:latin typeface="Century" panose="02040604050505020304" pitchFamily="18" charset="0"/>
              <a:ea typeface="ＭＳ ゴシック" panose="020B0609070205080204" pitchFamily="49" charset="-128"/>
            </a:endParaRPr>
          </a:p>
          <a:p>
            <a:pPr rtl="0">
              <a:spcBef>
                <a:spcPts val="0"/>
              </a:spcBef>
              <a:buNone/>
            </a:pPr>
            <a:endParaRPr lang="en-US" altLang="ja" sz="2400" b="1" dirty="0">
              <a:solidFill>
                <a:srgbClr val="FF0000"/>
              </a:solidFill>
              <a:latin typeface="Century" panose="02040604050505020304" pitchFamily="18" charset="0"/>
              <a:ea typeface="ＭＳ ゴシック" panose="020B0609070205080204" pitchFamily="49" charset="-128"/>
            </a:endParaRPr>
          </a:p>
          <a:p>
            <a:pPr rtl="0">
              <a:spcBef>
                <a:spcPts val="0"/>
              </a:spcBef>
              <a:buNone/>
            </a:pPr>
            <a:r>
              <a:rPr lang="ja-JP" altLang="en-US" sz="2400" b="1" dirty="0">
                <a:latin typeface="Century" panose="02040604050505020304" pitchFamily="18" charset="0"/>
                <a:ea typeface="ＭＳ ゴシック" panose="020B0609070205080204" pitchFamily="49" charset="-128"/>
              </a:rPr>
              <a:t>・</a:t>
            </a:r>
            <a:r>
              <a:rPr lang="en-US" altLang="ja-JP" b="1" dirty="0" smtClean="0">
                <a:solidFill>
                  <a:srgbClr val="FF0000"/>
                </a:solidFill>
                <a:latin typeface="Century" panose="02040604050505020304" pitchFamily="18" charset="0"/>
                <a:ea typeface="ＭＳ ゴシック" panose="020B0609070205080204" pitchFamily="49" charset="-128"/>
              </a:rPr>
              <a:t>50</a:t>
            </a:r>
            <a:r>
              <a:rPr lang="ja-JP" altLang="en-US" b="1" dirty="0" smtClean="0">
                <a:solidFill>
                  <a:srgbClr val="FF0000"/>
                </a:solidFill>
                <a:latin typeface="Century" panose="02040604050505020304" pitchFamily="18" charset="0"/>
                <a:ea typeface="ＭＳ ゴシック" panose="020B0609070205080204" pitchFamily="49" charset="-128"/>
              </a:rPr>
              <a:t>％</a:t>
            </a:r>
            <a:r>
              <a:rPr lang="ja-JP" altLang="en-US" b="1" dirty="0">
                <a:solidFill>
                  <a:srgbClr val="FF0000"/>
                </a:solidFill>
                <a:latin typeface="Century" panose="02040604050505020304" pitchFamily="18" charset="0"/>
                <a:ea typeface="ＭＳ ゴシック" panose="020B0609070205080204" pitchFamily="49" charset="-128"/>
              </a:rPr>
              <a:t>以上</a:t>
            </a:r>
            <a:r>
              <a:rPr lang="ja-JP" altLang="en-US" b="1" dirty="0" smtClean="0">
                <a:solidFill>
                  <a:srgbClr val="FF0000"/>
                </a:solidFill>
                <a:latin typeface="Century" panose="02040604050505020304" pitchFamily="18" charset="0"/>
                <a:ea typeface="ＭＳ ゴシック" panose="020B0609070205080204" pitchFamily="49" charset="-128"/>
              </a:rPr>
              <a:t>の議決権</a:t>
            </a:r>
            <a:r>
              <a:rPr lang="ja-JP" altLang="en-US" b="1" dirty="0" smtClean="0">
                <a:latin typeface="Century" panose="02040604050505020304" pitchFamily="18" charset="0"/>
                <a:ea typeface="ＭＳ ゴシック" panose="020B0609070205080204" pitchFamily="49" charset="-128"/>
              </a:rPr>
              <a:t>＋</a:t>
            </a:r>
            <a:r>
              <a:rPr lang="ja-JP" altLang="en-US" b="1" dirty="0" smtClean="0">
                <a:solidFill>
                  <a:srgbClr val="FF0000"/>
                </a:solidFill>
                <a:latin typeface="Century" panose="02040604050505020304" pitchFamily="18" charset="0"/>
                <a:ea typeface="ＭＳ ゴシック" panose="020B0609070205080204" pitchFamily="49" charset="-128"/>
              </a:rPr>
              <a:t>取締役会の過半数の任命権</a:t>
            </a:r>
            <a:endParaRPr lang="en-US" altLang="ja-JP" b="1" dirty="0" smtClean="0">
              <a:solidFill>
                <a:srgbClr val="FF0000"/>
              </a:solidFill>
              <a:latin typeface="Century" panose="02040604050505020304" pitchFamily="18" charset="0"/>
              <a:ea typeface="ＭＳ ゴシック" panose="020B0609070205080204" pitchFamily="49" charset="-128"/>
            </a:endParaRPr>
          </a:p>
          <a:p>
            <a:pPr rtl="0">
              <a:spcBef>
                <a:spcPts val="0"/>
              </a:spcBef>
              <a:buNone/>
            </a:pPr>
            <a:r>
              <a:rPr lang="ja-JP" altLang="en-US" sz="2000" dirty="0" smtClean="0">
                <a:solidFill>
                  <a:schemeClr val="tx1"/>
                </a:solidFill>
                <a:latin typeface="Century" panose="02040604050505020304" pitchFamily="18" charset="0"/>
                <a:ea typeface="ＭＳ ゴシック" panose="020B0609070205080204" pitchFamily="49" charset="-128"/>
              </a:rPr>
              <a:t>　</a:t>
            </a:r>
            <a:r>
              <a:rPr lang="ja-JP" altLang="en-US" dirty="0" smtClean="0">
                <a:solidFill>
                  <a:schemeClr val="tx1"/>
                </a:solidFill>
                <a:latin typeface="+mn-ea"/>
              </a:rPr>
              <a:t>を保有する合弁会社</a:t>
            </a:r>
            <a:endParaRPr lang="en-US" altLang="ja-JP" dirty="0" smtClean="0">
              <a:solidFill>
                <a:schemeClr val="tx1"/>
              </a:solidFill>
              <a:latin typeface="+mn-ea"/>
            </a:endParaRPr>
          </a:p>
          <a:p>
            <a:pPr rtl="0">
              <a:spcBef>
                <a:spcPts val="0"/>
              </a:spcBef>
              <a:buNone/>
            </a:pPr>
            <a:endParaRPr lang="en-US" altLang="ja" sz="2000" dirty="0" smtClean="0">
              <a:solidFill>
                <a:schemeClr val="tx1"/>
              </a:solidFill>
              <a:latin typeface="+mj-lt"/>
              <a:ea typeface="ＭＳ ゴシック" panose="020B0609070205080204" pitchFamily="49" charset="-128"/>
            </a:endParaRPr>
          </a:p>
          <a:p>
            <a:pPr rtl="0">
              <a:spcBef>
                <a:spcPts val="0"/>
              </a:spcBef>
              <a:buNone/>
            </a:pPr>
            <a:endParaRPr lang="ja" sz="2000" dirty="0" smtClean="0">
              <a:solidFill>
                <a:schemeClr val="tx1"/>
              </a:solidFill>
              <a:latin typeface="Century" panose="02040604050505020304" pitchFamily="18" charset="0"/>
              <a:ea typeface="ＭＳ ゴシック" panose="020B0609070205080204" pitchFamily="49" charset="-128"/>
            </a:endParaRPr>
          </a:p>
          <a:p>
            <a:pPr rtl="0">
              <a:spcBef>
                <a:spcPts val="0"/>
              </a:spcBef>
              <a:buNone/>
            </a:pPr>
            <a:r>
              <a:rPr lang="ja-JP" altLang="en-US" sz="2400" b="1" dirty="0" smtClean="0">
                <a:latin typeface="+mj-lt"/>
                <a:ea typeface="ＭＳ ゴシック" panose="020B0609070205080204" pitchFamily="49" charset="-128"/>
              </a:rPr>
              <a:t>② </a:t>
            </a:r>
            <a:r>
              <a:rPr lang="ja" sz="2400" b="1" dirty="0" smtClean="0">
                <a:solidFill>
                  <a:schemeClr val="tx1"/>
                </a:solidFill>
                <a:latin typeface="+mj-lt"/>
                <a:ea typeface="ＭＳ ゴシック" panose="020B0609070205080204" pitchFamily="49" charset="-128"/>
              </a:rPr>
              <a:t>directly </a:t>
            </a:r>
            <a:r>
              <a:rPr lang="ja" sz="2400" b="1" dirty="0">
                <a:solidFill>
                  <a:schemeClr val="tx1"/>
                </a:solidFill>
                <a:latin typeface="+mj-lt"/>
                <a:ea typeface="ＭＳ ゴシック" panose="020B0609070205080204" pitchFamily="49" charset="-128"/>
              </a:rPr>
              <a:t>or </a:t>
            </a:r>
            <a:r>
              <a:rPr lang="ja" sz="2400" b="1" dirty="0" smtClean="0">
                <a:solidFill>
                  <a:schemeClr val="tx1"/>
                </a:solidFill>
                <a:latin typeface="+mj-lt"/>
                <a:ea typeface="ＭＳ ゴシック" panose="020B0609070205080204" pitchFamily="49" charset="-128"/>
              </a:rPr>
              <a:t>indirectly</a:t>
            </a:r>
            <a:r>
              <a:rPr lang="en-US" altLang="ja" sz="24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2400" dirty="0" smtClean="0">
                <a:solidFill>
                  <a:schemeClr val="tx1"/>
                </a:solidFill>
                <a:latin typeface="ＭＳ Ｐゴシック" panose="020B0600070205080204" pitchFamily="50" charset="-128"/>
                <a:ea typeface="ＭＳ Ｐゴシック" panose="020B0600070205080204" pitchFamily="50" charset="-128"/>
              </a:rPr>
              <a:t>直接もしくは間接</a:t>
            </a:r>
            <a:r>
              <a:rPr lang="en-US" altLang="ja" sz="2400" dirty="0" smtClean="0">
                <a:solidFill>
                  <a:schemeClr val="tx1"/>
                </a:solidFill>
                <a:latin typeface="ＭＳ Ｐゴシック" panose="020B0600070205080204" pitchFamily="50" charset="-128"/>
                <a:ea typeface="ＭＳ Ｐゴシック" panose="020B0600070205080204" pitchFamily="50" charset="-128"/>
              </a:rPr>
              <a:t>)</a:t>
            </a:r>
          </a:p>
          <a:p>
            <a:pPr rtl="0">
              <a:spcBef>
                <a:spcPts val="0"/>
              </a:spcBef>
              <a:buNone/>
            </a:pPr>
            <a:endParaRPr lang="ja" sz="2400" dirty="0" smtClean="0">
              <a:solidFill>
                <a:schemeClr val="tx1"/>
              </a:solidFill>
              <a:latin typeface="Century" panose="02040604050505020304" pitchFamily="18" charset="0"/>
              <a:ea typeface="ＭＳ ゴシック" panose="020B0609070205080204" pitchFamily="49" charset="-128"/>
            </a:endParaRPr>
          </a:p>
          <a:p>
            <a:pPr rtl="0">
              <a:spcBef>
                <a:spcPts val="0"/>
              </a:spcBef>
              <a:buNone/>
            </a:pP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 dirty="0" smtClean="0">
                <a:solidFill>
                  <a:schemeClr val="tx1"/>
                </a:solidFill>
                <a:latin typeface="ＭＳ Ｐゴシック" panose="020B0600070205080204" pitchFamily="50" charset="-128"/>
                <a:ea typeface="ＭＳ Ｐゴシック" panose="020B0600070205080204" pitchFamily="50" charset="-128"/>
              </a:rPr>
              <a:t>第三</a:t>
            </a:r>
            <a:r>
              <a:rPr lang="ja" dirty="0">
                <a:solidFill>
                  <a:schemeClr val="tx1"/>
                </a:solidFill>
                <a:latin typeface="ＭＳ Ｐゴシック" panose="020B0600070205080204" pitchFamily="50" charset="-128"/>
                <a:ea typeface="ＭＳ Ｐゴシック" panose="020B0600070205080204" pitchFamily="50" charset="-128"/>
              </a:rPr>
              <a:t>国に所在する子会社経由で所有・</a:t>
            </a:r>
            <a:r>
              <a:rPr lang="ja" dirty="0" smtClean="0">
                <a:solidFill>
                  <a:schemeClr val="tx1"/>
                </a:solidFill>
                <a:latin typeface="ＭＳ Ｐゴシック" panose="020B0600070205080204" pitchFamily="50" charset="-128"/>
                <a:ea typeface="ＭＳ Ｐゴシック" panose="020B0600070205080204" pitchFamily="50" charset="-128"/>
              </a:rPr>
              <a:t>支配</a:t>
            </a:r>
            <a:endParaRPr lang="en-US" altLang="ja" dirty="0" smtClean="0">
              <a:solidFill>
                <a:schemeClr val="tx1"/>
              </a:solidFill>
              <a:latin typeface="ＭＳ Ｐゴシック" panose="020B0600070205080204" pitchFamily="50" charset="-128"/>
              <a:ea typeface="ＭＳ Ｐゴシック" panose="020B0600070205080204" pitchFamily="50" charset="-128"/>
            </a:endParaRPr>
          </a:p>
          <a:p>
            <a:pPr rtl="0">
              <a:spcBef>
                <a:spcPts val="0"/>
              </a:spcBef>
              <a:buNone/>
            </a:pPr>
            <a:endParaRPr lang="en-US" altLang="ja" sz="2000" dirty="0" smtClean="0">
              <a:solidFill>
                <a:schemeClr val="tx1"/>
              </a:solidFill>
              <a:latin typeface="ＭＳ 明朝" panose="02020609040205080304" pitchFamily="17" charset="-128"/>
              <a:ea typeface="ＭＳ 明朝" panose="02020609040205080304" pitchFamily="17" charset="-128"/>
            </a:endParaRPr>
          </a:p>
          <a:p>
            <a:pPr rtl="0">
              <a:spcBef>
                <a:spcPts val="0"/>
              </a:spcBef>
              <a:buNone/>
            </a:pPr>
            <a:endParaRPr lang="en-US" altLang="ja" sz="2000" dirty="0" smtClean="0">
              <a:solidFill>
                <a:schemeClr val="tx1"/>
              </a:solidFill>
              <a:latin typeface="ＭＳ 明朝" panose="02020609040205080304" pitchFamily="17" charset="-128"/>
              <a:ea typeface="ＭＳ 明朝" panose="02020609040205080304" pitchFamily="17" charset="-128"/>
            </a:endParaRPr>
          </a:p>
          <a:p>
            <a:pPr rtl="0">
              <a:spcBef>
                <a:spcPts val="0"/>
              </a:spcBef>
              <a:buNone/>
            </a:pPr>
            <a:endParaRPr sz="2000" dirty="0">
              <a:latin typeface="ＭＳ 明朝" panose="02020609040205080304" pitchFamily="17" charset="-128"/>
              <a:ea typeface="ＭＳ 明朝" panose="02020609040205080304" pitchFamily="17" charset="-128"/>
            </a:endParaRPr>
          </a:p>
          <a:p>
            <a:pPr rtl="0">
              <a:spcBef>
                <a:spcPts val="0"/>
              </a:spcBef>
              <a:buNone/>
            </a:pPr>
            <a:endParaRPr dirty="0"/>
          </a:p>
          <a:p>
            <a:pPr>
              <a:spcBef>
                <a:spcPts val="0"/>
              </a:spcBef>
              <a:buNone/>
            </a:pPr>
            <a:endParaRPr dirty="0"/>
          </a:p>
        </p:txBody>
      </p:sp>
      <p:sp>
        <p:nvSpPr>
          <p:cNvPr id="3" name="テキスト ボックス 2"/>
          <p:cNvSpPr txBox="1"/>
          <p:nvPr/>
        </p:nvSpPr>
        <p:spPr>
          <a:xfrm>
            <a:off x="424794" y="5932473"/>
            <a:ext cx="4911482" cy="757130"/>
          </a:xfrm>
          <a:prstGeom prst="rect">
            <a:avLst/>
          </a:prstGeom>
          <a:noFill/>
          <a:ln>
            <a:solidFill>
              <a:schemeClr val="tx1"/>
            </a:solidFill>
          </a:ln>
        </p:spPr>
        <p:txBody>
          <a:bodyPr wrap="square" rtlCol="0">
            <a:spAutoFit/>
          </a:bodyPr>
          <a:lstStyle/>
          <a:p>
            <a:pPr>
              <a:lnSpc>
                <a:spcPct val="120000"/>
              </a:lnSpc>
            </a:pPr>
            <a:r>
              <a:rPr lang="ja" altLang="ja-JP" dirty="0" smtClean="0">
                <a:solidFill>
                  <a:schemeClr val="dk1"/>
                </a:solidFill>
                <a:latin typeface="ＭＳ ゴシック" panose="020B0609070205080204" pitchFamily="49" charset="-128"/>
                <a:ea typeface="ＭＳ ゴシック" panose="020B0609070205080204" pitchFamily="49" charset="-128"/>
              </a:rPr>
              <a:t>引用元</a:t>
            </a:r>
            <a:r>
              <a:rPr lang="ja" altLang="ja-JP" dirty="0">
                <a:solidFill>
                  <a:schemeClr val="dk1"/>
                </a:solidFill>
                <a:latin typeface="ＭＳ ゴシック" panose="020B0609070205080204" pitchFamily="49" charset="-128"/>
                <a:ea typeface="ＭＳ ゴシック" panose="020B0609070205080204" pitchFamily="49" charset="-128"/>
              </a:rPr>
              <a:t>：経済産業省通商政策局　経済</a:t>
            </a:r>
            <a:r>
              <a:rPr lang="ja" altLang="ja-JP" dirty="0" smtClean="0">
                <a:solidFill>
                  <a:schemeClr val="dk1"/>
                </a:solidFill>
                <a:latin typeface="ＭＳ ゴシック" panose="020B0609070205080204" pitchFamily="49" charset="-128"/>
                <a:ea typeface="ＭＳ ゴシック" panose="020B0609070205080204" pitchFamily="49" charset="-128"/>
              </a:rPr>
              <a:t>連携課</a:t>
            </a:r>
            <a:endParaRPr lang="en-US" altLang="ja" dirty="0" smtClean="0">
              <a:solidFill>
                <a:schemeClr val="dk1"/>
              </a:solidFill>
              <a:latin typeface="ＭＳ ゴシック" panose="020B0609070205080204" pitchFamily="49" charset="-128"/>
              <a:ea typeface="ＭＳ ゴシック" panose="020B0609070205080204" pitchFamily="49" charset="-128"/>
            </a:endParaRPr>
          </a:p>
          <a:p>
            <a:pPr>
              <a:lnSpc>
                <a:spcPct val="120000"/>
              </a:lnSpc>
            </a:pPr>
            <a:r>
              <a:rPr lang="ja" altLang="ja-JP" dirty="0" smtClean="0">
                <a:latin typeface="ＭＳ ゴシック" panose="020B0609070205080204" pitchFamily="49" charset="-128"/>
                <a:ea typeface="ＭＳ ゴシック" panose="020B0609070205080204" pitchFamily="49" charset="-128"/>
                <a:cs typeface="Times New Roman"/>
                <a:sym typeface="Times New Roman"/>
              </a:rPr>
              <a:t>「</a:t>
            </a:r>
            <a:r>
              <a:rPr lang="ja" altLang="ja-JP" dirty="0">
                <a:latin typeface="ＭＳ ゴシック" panose="020B0609070205080204" pitchFamily="49" charset="-128"/>
                <a:ea typeface="ＭＳ ゴシック" panose="020B0609070205080204" pitchFamily="49" charset="-128"/>
                <a:cs typeface="Times New Roman"/>
                <a:sym typeface="Times New Roman"/>
              </a:rPr>
              <a:t>投資協定の概要と日本の取組み</a:t>
            </a:r>
            <a:r>
              <a:rPr lang="ja" altLang="ja-JP" dirty="0" smtClean="0">
                <a:latin typeface="ＭＳ ゴシック" panose="020B0609070205080204" pitchFamily="49" charset="-128"/>
                <a:ea typeface="ＭＳ ゴシック" panose="020B0609070205080204" pitchFamily="49" charset="-128"/>
                <a:cs typeface="Times New Roman"/>
                <a:sym typeface="Times New Roman"/>
              </a:rPr>
              <a:t>」</a:t>
            </a:r>
            <a:endParaRPr lang="ja" altLang="ja-JP" dirty="0">
              <a:latin typeface="ＭＳ ゴシック" panose="020B0609070205080204" pitchFamily="49" charset="-128"/>
              <a:ea typeface="ＭＳ ゴシック" panose="020B0609070205080204" pitchFamily="49" charset="-128"/>
              <a:cs typeface="Times New Roman"/>
              <a:sym typeface="Times New Roman"/>
            </a:endParaRPr>
          </a:p>
        </p:txBody>
      </p:sp>
      <p:sp>
        <p:nvSpPr>
          <p:cNvPr id="4" name="テキスト ボックス 3"/>
          <p:cNvSpPr txBox="1"/>
          <p:nvPr/>
        </p:nvSpPr>
        <p:spPr>
          <a:xfrm>
            <a:off x="295366" y="270200"/>
            <a:ext cx="4299045" cy="646331"/>
          </a:xfrm>
          <a:prstGeom prst="rect">
            <a:avLst/>
          </a:prstGeom>
          <a:noFill/>
        </p:spPr>
        <p:txBody>
          <a:bodyPr wrap="square" rtlCol="0">
            <a:spAutoFit/>
          </a:bodyPr>
          <a:lstStyle/>
          <a:p>
            <a:r>
              <a:rPr lang="ja-JP" altLang="en-US" sz="3600" u="sng" dirty="0">
                <a:latin typeface="ＭＳ Ｐゴシック" panose="020B0600070205080204" pitchFamily="50" charset="-128"/>
                <a:ea typeface="ＭＳ Ｐゴシック" panose="020B0600070205080204" pitchFamily="50" charset="-128"/>
              </a:rPr>
              <a:t>●</a:t>
            </a:r>
            <a:r>
              <a:rPr lang="ja" altLang="ja-JP" sz="3600" u="sng" dirty="0">
                <a:latin typeface="ＭＳ Ｐゴシック" panose="020B0600070205080204" pitchFamily="50" charset="-128"/>
                <a:ea typeface="ＭＳ Ｐゴシック" panose="020B0600070205080204" pitchFamily="50" charset="-128"/>
              </a:rPr>
              <a:t>投資財産の範囲</a:t>
            </a:r>
            <a:endParaRPr lang="en-US" altLang="ja" sz="3600" u="sng"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201860" y="2493596"/>
            <a:ext cx="1678675" cy="523220"/>
          </a:xfrm>
          <a:prstGeom prst="rect">
            <a:avLst/>
          </a:prstGeom>
          <a:noFill/>
        </p:spPr>
        <p:txBody>
          <a:bodyPr wrap="square" rtlCol="0">
            <a:spAutoFit/>
          </a:bodyPr>
          <a:lstStyle/>
          <a:p>
            <a:r>
              <a:rPr kumimoji="1" lang="en-US" altLang="ja-JP" sz="2800" dirty="0" smtClean="0"/>
              <a:t>or</a:t>
            </a:r>
            <a:endParaRPr kumimoji="1" lang="ja-JP" altLang="en-US" sz="2800" dirty="0"/>
          </a:p>
        </p:txBody>
      </p:sp>
    </p:spTree>
    <p:extLst>
      <p:ext uri="{BB962C8B-B14F-4D97-AF65-F5344CB8AC3E}">
        <p14:creationId xmlns:p14="http://schemas.microsoft.com/office/powerpoint/2010/main" val="215674950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49837"/>
            <a:ext cx="8520599" cy="763500"/>
          </a:xfrm>
          <a:prstGeom prst="rect">
            <a:avLst/>
          </a:prstGeom>
        </p:spPr>
        <p:txBody>
          <a:bodyPr lIns="91425" tIns="91425" rIns="91425" bIns="91425" anchor="t" anchorCtr="0">
            <a:noAutofit/>
          </a:bodyPr>
          <a:lstStyle/>
          <a:p>
            <a:pPr rtl="0">
              <a:spcBef>
                <a:spcPts val="0"/>
              </a:spcBef>
              <a:buNone/>
            </a:pPr>
            <a:r>
              <a:rPr lang="ja" sz="3600" dirty="0">
                <a:latin typeface="ＭＳ ゴシック" panose="020B0609070205080204" pitchFamily="49" charset="-128"/>
                <a:ea typeface="ＭＳ ゴシック" panose="020B0609070205080204" pitchFamily="49" charset="-128"/>
              </a:rPr>
              <a:t>本稿における投資協定の定義①</a:t>
            </a:r>
          </a:p>
          <a:p>
            <a:pPr>
              <a:spcBef>
                <a:spcPts val="0"/>
              </a:spcBef>
              <a:buNone/>
            </a:pPr>
            <a:endParaRPr dirty="0">
              <a:latin typeface="ＭＳ ゴシック" panose="020B0609070205080204" pitchFamily="49" charset="-128"/>
              <a:ea typeface="ＭＳ ゴシック" panose="020B0609070205080204" pitchFamily="49" charset="-128"/>
            </a:endParaRPr>
          </a:p>
        </p:txBody>
      </p:sp>
      <p:sp>
        <p:nvSpPr>
          <p:cNvPr id="88" name="Shape 88"/>
          <p:cNvSpPr txBox="1">
            <a:spLocks noGrp="1"/>
          </p:cNvSpPr>
          <p:nvPr>
            <p:ph type="body" idx="1"/>
          </p:nvPr>
        </p:nvSpPr>
        <p:spPr>
          <a:xfrm>
            <a:off x="311700" y="1296537"/>
            <a:ext cx="8520599" cy="4309288"/>
          </a:xfrm>
          <a:prstGeom prst="rect">
            <a:avLst/>
          </a:prstGeom>
        </p:spPr>
        <p:txBody>
          <a:bodyPr lIns="91425" tIns="91425" rIns="91425" bIns="91425" anchor="t" anchorCtr="0">
            <a:noAutofit/>
          </a:bodyPr>
          <a:lstStyle/>
          <a:p>
            <a:pPr rtl="0">
              <a:spcBef>
                <a:spcPts val="0"/>
              </a:spcBef>
              <a:buNone/>
            </a:pPr>
            <a:r>
              <a:rPr lang="ja" dirty="0">
                <a:solidFill>
                  <a:schemeClr val="tx1"/>
                </a:solidFill>
                <a:latin typeface="ＭＳ Ｐゴシック" panose="020B0600070205080204" pitchFamily="50" charset="-128"/>
                <a:ea typeface="ＭＳ Ｐゴシック" panose="020B0600070205080204" pitchFamily="50" charset="-128"/>
              </a:rPr>
              <a:t>投資</a:t>
            </a:r>
            <a:r>
              <a:rPr lang="ja" dirty="0" smtClean="0">
                <a:solidFill>
                  <a:schemeClr val="tx1"/>
                </a:solidFill>
                <a:latin typeface="ＭＳ Ｐゴシック" panose="020B0600070205080204" pitchFamily="50" charset="-128"/>
                <a:ea typeface="ＭＳ Ｐゴシック" panose="020B0600070205080204" pitchFamily="50" charset="-128"/>
              </a:rPr>
              <a:t>協定</a:t>
            </a:r>
            <a:r>
              <a:rPr lang="ja-JP" altLang="en-US" dirty="0" smtClean="0">
                <a:solidFill>
                  <a:schemeClr val="tx1"/>
                </a:solidFill>
                <a:latin typeface="ＭＳ Ｐゴシック" panose="020B0600070205080204" pitchFamily="50" charset="-128"/>
                <a:ea typeface="ＭＳ Ｐゴシック" panose="020B0600070205080204" pitchFamily="50" charset="-128"/>
              </a:rPr>
              <a:t>　</a:t>
            </a:r>
            <a:r>
              <a:rPr lang="ja" dirty="0" smtClean="0">
                <a:solidFill>
                  <a:schemeClr val="tx1"/>
                </a:solidFill>
                <a:latin typeface="+mj-lt"/>
                <a:ea typeface="ＭＳ Ｐゴシック" panose="020B0600070205080204" pitchFamily="50" charset="-128"/>
              </a:rPr>
              <a:t>(IIA</a:t>
            </a:r>
            <a:r>
              <a:rPr lang="en-US" altLang="ja" dirty="0" smtClean="0">
                <a:solidFill>
                  <a:schemeClr val="tx1"/>
                </a:solidFill>
                <a:latin typeface="+mj-lt"/>
                <a:ea typeface="ＭＳ Ｐゴシック" panose="020B0600070205080204" pitchFamily="50" charset="-128"/>
              </a:rPr>
              <a:t> </a:t>
            </a:r>
            <a:r>
              <a:rPr lang="ja" dirty="0" smtClean="0">
                <a:solidFill>
                  <a:schemeClr val="tx1"/>
                </a:solidFill>
                <a:latin typeface="+mj-lt"/>
                <a:ea typeface="ＭＳ Ｐゴシック" panose="020B0600070205080204" pitchFamily="50" charset="-128"/>
              </a:rPr>
              <a:t>:</a:t>
            </a:r>
            <a:r>
              <a:rPr lang="en-US" altLang="ja" dirty="0" smtClean="0">
                <a:solidFill>
                  <a:schemeClr val="tx1"/>
                </a:solidFill>
                <a:latin typeface="+mj-lt"/>
                <a:ea typeface="ＭＳ Ｐゴシック" panose="020B0600070205080204" pitchFamily="50" charset="-128"/>
              </a:rPr>
              <a:t> </a:t>
            </a:r>
            <a:r>
              <a:rPr lang="ja" dirty="0" smtClean="0">
                <a:solidFill>
                  <a:schemeClr val="tx1"/>
                </a:solidFill>
                <a:latin typeface="+mj-lt"/>
                <a:ea typeface="ＭＳ Ｐゴシック" panose="020B0600070205080204" pitchFamily="50" charset="-128"/>
              </a:rPr>
              <a:t>International</a:t>
            </a:r>
            <a:r>
              <a:rPr lang="en-US" altLang="ja" dirty="0" smtClean="0">
                <a:solidFill>
                  <a:schemeClr val="tx1"/>
                </a:solidFill>
                <a:latin typeface="+mj-lt"/>
                <a:ea typeface="ＭＳ Ｐゴシック" panose="020B0600070205080204" pitchFamily="50" charset="-128"/>
              </a:rPr>
              <a:t> </a:t>
            </a:r>
            <a:r>
              <a:rPr lang="ja" dirty="0" smtClean="0">
                <a:solidFill>
                  <a:schemeClr val="tx1"/>
                </a:solidFill>
                <a:latin typeface="+mj-lt"/>
                <a:ea typeface="ＭＳ Ｐゴシック" panose="020B0600070205080204" pitchFamily="50" charset="-128"/>
              </a:rPr>
              <a:t>Investment Agreement</a:t>
            </a:r>
            <a:r>
              <a:rPr lang="ja" dirty="0">
                <a:solidFill>
                  <a:schemeClr val="tx1"/>
                </a:solidFill>
                <a:latin typeface="+mj-lt"/>
                <a:ea typeface="ＭＳ Ｐゴシック" panose="020B0600070205080204" pitchFamily="50" charset="-128"/>
              </a:rPr>
              <a:t>)</a:t>
            </a:r>
          </a:p>
          <a:p>
            <a:pPr>
              <a:spcBef>
                <a:spcPts val="0"/>
              </a:spcBef>
              <a:buNone/>
            </a:pPr>
            <a:endParaRPr dirty="0"/>
          </a:p>
        </p:txBody>
      </p:sp>
      <p:sp>
        <p:nvSpPr>
          <p:cNvPr id="92" name="Shape 92"/>
          <p:cNvSpPr txBox="1"/>
          <p:nvPr/>
        </p:nvSpPr>
        <p:spPr>
          <a:xfrm>
            <a:off x="525300" y="5688901"/>
            <a:ext cx="8618700" cy="1169099"/>
          </a:xfrm>
          <a:prstGeom prst="rect">
            <a:avLst/>
          </a:prstGeom>
          <a:noFill/>
          <a:ln>
            <a:noFill/>
          </a:ln>
        </p:spPr>
        <p:txBody>
          <a:bodyPr lIns="91425" tIns="91425" rIns="91425" bIns="91425" anchor="t" anchorCtr="0">
            <a:noAutofit/>
          </a:bodyPr>
          <a:lstStyle/>
          <a:p>
            <a:pPr rtl="0">
              <a:spcBef>
                <a:spcPts val="0"/>
              </a:spcBef>
              <a:buNone/>
            </a:pPr>
            <a:r>
              <a:rPr lang="ja" sz="2400" dirty="0">
                <a:solidFill>
                  <a:schemeClr val="tx1"/>
                </a:solidFill>
                <a:latin typeface="ＭＳ ゴシック" panose="020B0609070205080204" pitchFamily="49" charset="-128"/>
                <a:ea typeface="ＭＳ ゴシック" panose="020B0609070205080204" pitchFamily="49" charset="-128"/>
              </a:rPr>
              <a:t>※EPA（経済連携協定）やFTA（自由貿易協定）の投資章</a:t>
            </a:r>
          </a:p>
          <a:p>
            <a:pPr rtl="0">
              <a:spcBef>
                <a:spcPts val="0"/>
              </a:spcBef>
              <a:buNone/>
            </a:pPr>
            <a:r>
              <a:rPr lang="ja" sz="2400" dirty="0">
                <a:solidFill>
                  <a:schemeClr val="tx1"/>
                </a:solidFill>
                <a:latin typeface="ＭＳ ゴシック" panose="020B0609070205080204" pitchFamily="49" charset="-128"/>
                <a:ea typeface="ＭＳ ゴシック" panose="020B0609070205080204" pitchFamily="49" charset="-128"/>
              </a:rPr>
              <a:t>→投資</a:t>
            </a:r>
            <a:r>
              <a:rPr lang="ja" sz="2400" dirty="0" smtClean="0">
                <a:solidFill>
                  <a:schemeClr val="tx1"/>
                </a:solidFill>
                <a:latin typeface="ＭＳ ゴシック" panose="020B0609070205080204" pitchFamily="49" charset="-128"/>
                <a:ea typeface="ＭＳ ゴシック" panose="020B0609070205080204" pitchFamily="49" charset="-128"/>
              </a:rPr>
              <a:t>協定</a:t>
            </a:r>
            <a:r>
              <a:rPr lang="ja-JP" altLang="en-US" sz="2400" dirty="0" smtClean="0">
                <a:solidFill>
                  <a:schemeClr val="tx1"/>
                </a:solidFill>
                <a:latin typeface="ＭＳ ゴシック" panose="020B0609070205080204" pitchFamily="49" charset="-128"/>
                <a:ea typeface="ＭＳ ゴシック" panose="020B0609070205080204" pitchFamily="49" charset="-128"/>
              </a:rPr>
              <a:t>に含む</a:t>
            </a:r>
            <a:endParaRPr lang="ja" sz="2400" dirty="0">
              <a:solidFill>
                <a:schemeClr val="tx1"/>
              </a:solidFill>
              <a:latin typeface="ＭＳ ゴシック" panose="020B0609070205080204" pitchFamily="49" charset="-128"/>
              <a:ea typeface="ＭＳ ゴシック" panose="020B0609070205080204" pitchFamily="49" charset="-128"/>
            </a:endParaRPr>
          </a:p>
          <a:p>
            <a:pPr rtl="0">
              <a:spcBef>
                <a:spcPts val="0"/>
              </a:spcBef>
              <a:buNone/>
            </a:pPr>
            <a:endParaRPr dirty="0"/>
          </a:p>
          <a:p>
            <a:pPr>
              <a:spcBef>
                <a:spcPts val="0"/>
              </a:spcBef>
              <a:buNone/>
            </a:pPr>
            <a:endParaRPr dirty="0"/>
          </a:p>
        </p:txBody>
      </p:sp>
      <p:graphicFrame>
        <p:nvGraphicFramePr>
          <p:cNvPr id="5" name="図表 4"/>
          <p:cNvGraphicFramePr/>
          <p:nvPr>
            <p:extLst>
              <p:ext uri="{D42A27DB-BD31-4B8C-83A1-F6EECF244321}">
                <p14:modId xmlns:p14="http://schemas.microsoft.com/office/powerpoint/2010/main" val="581307348"/>
              </p:ext>
            </p:extLst>
          </p:nvPr>
        </p:nvGraphicFramePr>
        <p:xfrm>
          <a:off x="2199409" y="2119745"/>
          <a:ext cx="4575464" cy="355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 name="Shape 90"/>
          <p:cNvSpPr/>
          <p:nvPr/>
        </p:nvSpPr>
        <p:spPr>
          <a:xfrm flipV="1">
            <a:off x="4724608" y="2159996"/>
            <a:ext cx="1569027" cy="898906"/>
          </a:xfrm>
          <a:prstGeom prst="roundRect">
            <a:avLst>
              <a:gd name="adj" fmla="val 16667"/>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358577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1" name="正方形/長方形 10"/>
          <p:cNvSpPr/>
          <p:nvPr/>
        </p:nvSpPr>
        <p:spPr>
          <a:xfrm>
            <a:off x="92530" y="1720609"/>
            <a:ext cx="8972901" cy="40002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Shape 104"/>
          <p:cNvSpPr txBox="1">
            <a:spLocks noGrp="1"/>
          </p:cNvSpPr>
          <p:nvPr>
            <p:ph type="title"/>
          </p:nvPr>
        </p:nvSpPr>
        <p:spPr>
          <a:xfrm>
            <a:off x="318682" y="226980"/>
            <a:ext cx="8520599" cy="763500"/>
          </a:xfrm>
          <a:prstGeom prst="rect">
            <a:avLst/>
          </a:prstGeom>
        </p:spPr>
        <p:txBody>
          <a:bodyPr lIns="91425" tIns="91425" rIns="91425" bIns="91425" anchor="t" anchorCtr="0">
            <a:noAutofit/>
          </a:bodyPr>
          <a:lstStyle/>
          <a:p>
            <a:pPr rtl="0">
              <a:spcBef>
                <a:spcPts val="0"/>
              </a:spcBef>
              <a:buNone/>
            </a:pPr>
            <a:r>
              <a:rPr lang="ja" sz="3600" dirty="0">
                <a:latin typeface="ＭＳ ゴシック" panose="020B0609070205080204" pitchFamily="49" charset="-128"/>
                <a:ea typeface="ＭＳ ゴシック" panose="020B0609070205080204" pitchFamily="49" charset="-128"/>
              </a:rPr>
              <a:t>投資協定の現状 </a:t>
            </a:r>
            <a:r>
              <a:rPr lang="en-US" altLang="ja" sz="3600" dirty="0" smtClean="0">
                <a:latin typeface="ＭＳ ゴシック" panose="020B0609070205080204" pitchFamily="49" charset="-128"/>
                <a:ea typeface="ＭＳ ゴシック" panose="020B0609070205080204" pitchFamily="49" charset="-128"/>
              </a:rPr>
              <a:t> </a:t>
            </a:r>
            <a:r>
              <a:rPr lang="ja" sz="2400" dirty="0" smtClean="0">
                <a:latin typeface="ＭＳ ゴシック" panose="020B0609070205080204" pitchFamily="49" charset="-128"/>
                <a:ea typeface="ＭＳ ゴシック" panose="020B0609070205080204" pitchFamily="49" charset="-128"/>
              </a:rPr>
              <a:t>～世界</a:t>
            </a:r>
            <a:r>
              <a:rPr lang="ja" sz="2400" dirty="0">
                <a:latin typeface="ＭＳ ゴシック" panose="020B0609070205080204" pitchFamily="49" charset="-128"/>
                <a:ea typeface="ＭＳ ゴシック" panose="020B0609070205080204" pitchFamily="49" charset="-128"/>
              </a:rPr>
              <a:t>の</a:t>
            </a:r>
            <a:r>
              <a:rPr lang="ja" sz="2400" dirty="0" smtClean="0">
                <a:latin typeface="ＭＳ ゴシック" panose="020B0609070205080204" pitchFamily="49" charset="-128"/>
                <a:ea typeface="ＭＳ ゴシック" panose="020B0609070205080204" pitchFamily="49" charset="-128"/>
              </a:rPr>
              <a:t>動き～</a:t>
            </a:r>
            <a:endParaRPr lang="ja" sz="2400" dirty="0">
              <a:latin typeface="ＭＳ ゴシック" panose="020B0609070205080204" pitchFamily="49" charset="-128"/>
              <a:ea typeface="ＭＳ ゴシック" panose="020B0609070205080204" pitchFamily="49" charset="-128"/>
            </a:endParaRPr>
          </a:p>
          <a:p>
            <a:pPr rtl="0">
              <a:spcBef>
                <a:spcPts val="0"/>
              </a:spcBef>
              <a:buNone/>
            </a:pPr>
            <a:endParaRPr sz="1200" dirty="0"/>
          </a:p>
          <a:p>
            <a:pPr rtl="0">
              <a:spcBef>
                <a:spcPts val="0"/>
              </a:spcBef>
              <a:buNone/>
            </a:pPr>
            <a:endParaRPr sz="1200" dirty="0"/>
          </a:p>
          <a:p>
            <a:pPr rtl="0">
              <a:spcBef>
                <a:spcPts val="0"/>
              </a:spcBef>
              <a:buNone/>
            </a:pPr>
            <a:endParaRPr sz="1200" dirty="0"/>
          </a:p>
          <a:p>
            <a:pPr>
              <a:spcBef>
                <a:spcPts val="0"/>
              </a:spcBef>
              <a:buNone/>
            </a:pPr>
            <a:endParaRPr dirty="0"/>
          </a:p>
        </p:txBody>
      </p:sp>
      <p:pic>
        <p:nvPicPr>
          <p:cNvPr id="105" name="Shape 105"/>
          <p:cNvPicPr preferRelativeResize="0"/>
          <p:nvPr/>
        </p:nvPicPr>
        <p:blipFill>
          <a:blip r:embed="rId3">
            <a:alphaModFix/>
          </a:blip>
          <a:stretch>
            <a:fillRect/>
          </a:stretch>
        </p:blipFill>
        <p:spPr>
          <a:xfrm>
            <a:off x="190222" y="1812676"/>
            <a:ext cx="5139925" cy="3509390"/>
          </a:xfrm>
          <a:prstGeom prst="rect">
            <a:avLst/>
          </a:prstGeom>
          <a:noFill/>
          <a:ln>
            <a:noFill/>
          </a:ln>
        </p:spPr>
      </p:pic>
      <p:sp>
        <p:nvSpPr>
          <p:cNvPr id="106" name="Shape 106"/>
          <p:cNvSpPr txBox="1"/>
          <p:nvPr/>
        </p:nvSpPr>
        <p:spPr>
          <a:xfrm>
            <a:off x="318682" y="3090705"/>
            <a:ext cx="1610699" cy="28665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a:p>
        </p:txBody>
      </p:sp>
      <p:sp>
        <p:nvSpPr>
          <p:cNvPr id="107" name="Shape 107"/>
          <p:cNvSpPr/>
          <p:nvPr/>
        </p:nvSpPr>
        <p:spPr>
          <a:xfrm>
            <a:off x="488102" y="5694811"/>
            <a:ext cx="4594499" cy="1172395"/>
          </a:xfrm>
          <a:prstGeom prst="rect">
            <a:avLst/>
          </a:prstGeom>
          <a:noFill/>
          <a:ln>
            <a:noFill/>
          </a:ln>
        </p:spPr>
        <p:txBody>
          <a:bodyPr lIns="91425" tIns="91425" rIns="91425" bIns="91425" anchor="ctr" anchorCtr="0">
            <a:noAutofit/>
          </a:bodyPr>
          <a:lstStyle/>
          <a:p>
            <a:pPr algn="ctr" rtl="0">
              <a:lnSpc>
                <a:spcPct val="120000"/>
              </a:lnSpc>
              <a:spcBef>
                <a:spcPts val="0"/>
              </a:spcBef>
              <a:buNone/>
            </a:pPr>
            <a:r>
              <a:rPr lang="ja" sz="1400" dirty="0">
                <a:latin typeface="ＭＳ ゴシック" panose="020B0609070205080204" pitchFamily="49" charset="-128"/>
                <a:ea typeface="ＭＳ ゴシック" panose="020B0609070205080204" pitchFamily="49" charset="-128"/>
              </a:rPr>
              <a:t>出所：経済産業省通商政策局　経済連携課</a:t>
            </a:r>
            <a:r>
              <a:rPr lang="ja" sz="1400" dirty="0">
                <a:latin typeface="+mj-lt"/>
                <a:ea typeface="ＭＳ ゴシック" panose="020B0609070205080204" pitchFamily="49" charset="-128"/>
              </a:rPr>
              <a:t>(</a:t>
            </a:r>
            <a:r>
              <a:rPr lang="ja" sz="1400" dirty="0" smtClean="0">
                <a:latin typeface="+mj-lt"/>
                <a:ea typeface="ＭＳ ゴシック" panose="020B0609070205080204" pitchFamily="49" charset="-128"/>
              </a:rPr>
              <a:t>1969,1979,1989,1999</a:t>
            </a:r>
            <a:r>
              <a:rPr lang="ja-JP" altLang="en-US" sz="1400" dirty="0">
                <a:latin typeface="+mj-lt"/>
                <a:ea typeface="ＭＳ ゴシック" panose="020B0609070205080204" pitchFamily="49" charset="-128"/>
              </a:rPr>
              <a:t>～</a:t>
            </a:r>
            <a:r>
              <a:rPr lang="ja" sz="1400" dirty="0" smtClean="0">
                <a:latin typeface="+mj-lt"/>
                <a:ea typeface="ＭＳ ゴシック" panose="020B0609070205080204" pitchFamily="49" charset="-128"/>
              </a:rPr>
              <a:t>2013)</a:t>
            </a:r>
            <a:endParaRPr lang="en-US" altLang="ja" sz="1400" dirty="0" smtClean="0">
              <a:latin typeface="+mj-lt"/>
              <a:ea typeface="ＭＳ ゴシック" panose="020B0609070205080204" pitchFamily="49" charset="-128"/>
            </a:endParaRPr>
          </a:p>
          <a:p>
            <a:pPr algn="ctr" rtl="0">
              <a:lnSpc>
                <a:spcPct val="120000"/>
              </a:lnSpc>
              <a:spcBef>
                <a:spcPts val="0"/>
              </a:spcBef>
              <a:buNone/>
            </a:pPr>
            <a:r>
              <a:rPr lang="ja" sz="1400" dirty="0" smtClean="0">
                <a:latin typeface="ＭＳ ゴシック" panose="020B0609070205080204" pitchFamily="49" charset="-128"/>
                <a:ea typeface="ＭＳ ゴシック" panose="020B0609070205080204" pitchFamily="49" charset="-128"/>
                <a:cs typeface="Times New Roman"/>
                <a:sym typeface="Times New Roman"/>
              </a:rPr>
              <a:t>「</a:t>
            </a:r>
            <a:r>
              <a:rPr lang="ja" sz="1400" dirty="0">
                <a:latin typeface="ＭＳ ゴシック" panose="020B0609070205080204" pitchFamily="49" charset="-128"/>
                <a:ea typeface="ＭＳ ゴシック" panose="020B0609070205080204" pitchFamily="49" charset="-128"/>
                <a:cs typeface="Times New Roman"/>
                <a:sym typeface="Times New Roman"/>
              </a:rPr>
              <a:t>投資協定の概要と日本の取組み」(平成27年6月</a:t>
            </a:r>
            <a:r>
              <a:rPr lang="ja" sz="1400" dirty="0" smtClean="0">
                <a:latin typeface="ＭＳ ゴシック" panose="020B0609070205080204" pitchFamily="49" charset="-128"/>
                <a:ea typeface="ＭＳ ゴシック" panose="020B0609070205080204" pitchFamily="49" charset="-128"/>
                <a:cs typeface="Times New Roman"/>
                <a:sym typeface="Times New Roman"/>
              </a:rPr>
              <a:t>)</a:t>
            </a:r>
            <a:endParaRPr lang="en-US" altLang="ja" sz="1400" dirty="0" smtClean="0">
              <a:latin typeface="ＭＳ ゴシック" panose="020B0609070205080204" pitchFamily="49" charset="-128"/>
              <a:ea typeface="ＭＳ ゴシック" panose="020B0609070205080204" pitchFamily="49" charset="-128"/>
              <a:cs typeface="Times New Roman"/>
              <a:sym typeface="Times New Roman"/>
            </a:endParaRPr>
          </a:p>
          <a:p>
            <a:pPr algn="ctr" rtl="0">
              <a:lnSpc>
                <a:spcPct val="120000"/>
              </a:lnSpc>
              <a:spcBef>
                <a:spcPts val="0"/>
              </a:spcBef>
              <a:buNone/>
            </a:pPr>
            <a:r>
              <a:rPr lang="ja" sz="1400" dirty="0" smtClean="0">
                <a:latin typeface="ＭＳ ゴシック" panose="020B0609070205080204" pitchFamily="49" charset="-128"/>
                <a:ea typeface="ＭＳ ゴシック" panose="020B0609070205080204" pitchFamily="49" charset="-128"/>
                <a:cs typeface="Times New Roman"/>
                <a:sym typeface="Times New Roman"/>
              </a:rPr>
              <a:t>を</a:t>
            </a:r>
            <a:r>
              <a:rPr lang="ja" sz="1400" dirty="0">
                <a:latin typeface="ＭＳ ゴシック" panose="020B0609070205080204" pitchFamily="49" charset="-128"/>
                <a:ea typeface="ＭＳ ゴシック" panose="020B0609070205080204" pitchFamily="49" charset="-128"/>
                <a:cs typeface="Times New Roman"/>
                <a:sym typeface="Times New Roman"/>
              </a:rPr>
              <a:t>基に</a:t>
            </a:r>
            <a:r>
              <a:rPr lang="ja" sz="1400" dirty="0" smtClean="0">
                <a:latin typeface="ＭＳ ゴシック" panose="020B0609070205080204" pitchFamily="49" charset="-128"/>
                <a:ea typeface="ＭＳ ゴシック" panose="020B0609070205080204" pitchFamily="49" charset="-128"/>
              </a:rPr>
              <a:t>筆者作成</a:t>
            </a:r>
          </a:p>
        </p:txBody>
      </p:sp>
      <p:graphicFrame>
        <p:nvGraphicFramePr>
          <p:cNvPr id="108" name="Shape 108"/>
          <p:cNvGraphicFramePr/>
          <p:nvPr>
            <p:extLst>
              <p:ext uri="{D42A27DB-BD31-4B8C-83A1-F6EECF244321}">
                <p14:modId xmlns:p14="http://schemas.microsoft.com/office/powerpoint/2010/main" val="2392771635"/>
              </p:ext>
            </p:extLst>
          </p:nvPr>
        </p:nvGraphicFramePr>
        <p:xfrm>
          <a:off x="5452189" y="1827349"/>
          <a:ext cx="3491200" cy="3809680"/>
        </p:xfrm>
        <a:graphic>
          <a:graphicData uri="http://schemas.openxmlformats.org/drawingml/2006/table">
            <a:tbl>
              <a:tblPr>
                <a:noFill/>
              </a:tblPr>
              <a:tblGrid>
                <a:gridCol w="382850"/>
                <a:gridCol w="1582225"/>
                <a:gridCol w="1526125"/>
              </a:tblGrid>
              <a:tr h="401275">
                <a:tc>
                  <a:txBody>
                    <a:bodyPr/>
                    <a:lstStyle/>
                    <a:p>
                      <a:pPr rtl="0">
                        <a:spcBef>
                          <a:spcPts val="0"/>
                        </a:spcBef>
                        <a:buNone/>
                      </a:pPr>
                      <a:endParaRPr sz="1300" dirty="0">
                        <a:solidFill>
                          <a:schemeClr val="bg1"/>
                        </a:solidFill>
                        <a:latin typeface="Century" panose="02040604050505020304" pitchFamily="18" charset="0"/>
                        <a:ea typeface="ＭＳ ゴシック" panose="020B0609070205080204" pitchFamily="49" charset="-128"/>
                      </a:endParaRPr>
                    </a:p>
                  </a:txBody>
                  <a:tcPr marL="91425" marR="91425" marT="121900" marB="121900" anchor="ctr">
                    <a:solidFill>
                      <a:srgbClr val="FFFFFF"/>
                    </a:solidFill>
                  </a:tcPr>
                </a:tc>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国名</a:t>
                      </a:r>
                    </a:p>
                  </a:txBody>
                  <a:tcPr marL="91425" marR="91425" marT="121900" marB="121900" anchor="ctr">
                    <a:solidFill>
                      <a:srgbClr val="FFFFFF"/>
                    </a:solidFill>
                  </a:tcPr>
                </a:tc>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締結数</a:t>
                      </a:r>
                    </a:p>
                  </a:txBody>
                  <a:tcPr marL="91425" marR="91425" marT="121900" marB="121900" anchor="ctr">
                    <a:solidFill>
                      <a:srgbClr val="FFFFFF"/>
                    </a:solidFill>
                  </a:tcPr>
                </a:tc>
              </a:tr>
              <a:tr h="401275">
                <a:tc>
                  <a:txBody>
                    <a:bodyPr/>
                    <a:lstStyle/>
                    <a:p>
                      <a:pPr algn="ctr" rtl="0">
                        <a:spcBef>
                          <a:spcPts val="0"/>
                        </a:spcBef>
                        <a:buNone/>
                      </a:pPr>
                      <a:r>
                        <a:rPr lang="ja" sz="1300" dirty="0">
                          <a:solidFill>
                            <a:schemeClr val="tx1"/>
                          </a:solidFill>
                          <a:latin typeface="Century" panose="02040604050505020304" pitchFamily="18" charset="0"/>
                          <a:ea typeface="ＭＳ ゴシック" panose="020B0609070205080204" pitchFamily="49" charset="-128"/>
                        </a:rPr>
                        <a:t>1</a:t>
                      </a:r>
                    </a:p>
                  </a:txBody>
                  <a:tcPr marL="91425" marR="91425" marT="121900" marB="121900" anchor="ctr">
                    <a:solidFill>
                      <a:srgbClr val="FFFFFF"/>
                    </a:solidFill>
                  </a:tcPr>
                </a:tc>
                <a:tc>
                  <a:txBody>
                    <a:bodyPr/>
                    <a:lstStyle/>
                    <a:p>
                      <a:pPr>
                        <a:spcBef>
                          <a:spcPts val="0"/>
                        </a:spcBef>
                        <a:buNone/>
                      </a:pPr>
                      <a:r>
                        <a:rPr lang="ja" sz="1600" dirty="0">
                          <a:solidFill>
                            <a:schemeClr val="tx1"/>
                          </a:solidFill>
                          <a:latin typeface="Century" panose="02040604050505020304" pitchFamily="18" charset="0"/>
                          <a:ea typeface="ＭＳ ゴシック" panose="020B0609070205080204" pitchFamily="49" charset="-128"/>
                        </a:rPr>
                        <a:t>Germany</a:t>
                      </a:r>
                    </a:p>
                  </a:txBody>
                  <a:tcPr marL="91425" marR="91425" marT="121900" marB="121900" anchor="ctr">
                    <a:solidFill>
                      <a:srgbClr val="FFFFFF"/>
                    </a:solidFill>
                  </a:tcPr>
                </a:tc>
                <a:tc>
                  <a:txBody>
                    <a:bodyPr/>
                    <a:lstStyle/>
                    <a:p>
                      <a:pPr>
                        <a:spcBef>
                          <a:spcPts val="0"/>
                        </a:spcBef>
                        <a:buNone/>
                      </a:pPr>
                      <a:r>
                        <a:rPr lang="ja" sz="1300">
                          <a:solidFill>
                            <a:schemeClr val="tx1"/>
                          </a:solidFill>
                          <a:latin typeface="Century" panose="02040604050505020304" pitchFamily="18" charset="0"/>
                          <a:ea typeface="ＭＳ ゴシック" panose="020B0609070205080204" pitchFamily="49" charset="-128"/>
                        </a:rPr>
                        <a:t>134(131 in force)</a:t>
                      </a:r>
                    </a:p>
                  </a:txBody>
                  <a:tcPr marL="91425" marR="91425" marT="121900" marB="121900" anchor="ctr">
                    <a:solidFill>
                      <a:srgbClr val="FFFFFF"/>
                    </a:solidFill>
                  </a:tcPr>
                </a:tc>
              </a:tr>
              <a:tr h="401275">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2</a:t>
                      </a:r>
                    </a:p>
                  </a:txBody>
                  <a:tcPr marL="91425" marR="91425" marT="121900" marB="121900" anchor="ctr">
                    <a:solidFill>
                      <a:srgbClr val="FFFFFF"/>
                    </a:solidFill>
                  </a:tcPr>
                </a:tc>
                <a:tc>
                  <a:txBody>
                    <a:bodyPr/>
                    <a:lstStyle/>
                    <a:p>
                      <a:pPr>
                        <a:spcBef>
                          <a:spcPts val="0"/>
                        </a:spcBef>
                        <a:buNone/>
                      </a:pPr>
                      <a:r>
                        <a:rPr lang="ja" sz="1600" dirty="0">
                          <a:solidFill>
                            <a:schemeClr val="tx1"/>
                          </a:solidFill>
                          <a:latin typeface="Century" panose="02040604050505020304" pitchFamily="18" charset="0"/>
                          <a:ea typeface="ＭＳ ゴシック" panose="020B0609070205080204" pitchFamily="49" charset="-128"/>
                        </a:rPr>
                        <a:t>China</a:t>
                      </a:r>
                    </a:p>
                  </a:txBody>
                  <a:tcPr marL="91425" marR="91425" marT="121900" marB="121900" anchor="ctr">
                    <a:solidFill>
                      <a:srgbClr val="FFFFFF"/>
                    </a:solidFill>
                  </a:tcPr>
                </a:tc>
                <a:tc>
                  <a:txBody>
                    <a:bodyPr/>
                    <a:lstStyle/>
                    <a:p>
                      <a:pPr>
                        <a:spcBef>
                          <a:spcPts val="0"/>
                        </a:spcBef>
                        <a:buNone/>
                      </a:pPr>
                      <a:r>
                        <a:rPr lang="ja" sz="1300" dirty="0">
                          <a:solidFill>
                            <a:schemeClr val="tx1"/>
                          </a:solidFill>
                          <a:latin typeface="Century" panose="02040604050505020304" pitchFamily="18" charset="0"/>
                          <a:ea typeface="ＭＳ ゴシック" panose="020B0609070205080204" pitchFamily="49" charset="-128"/>
                        </a:rPr>
                        <a:t>130(108 in force)</a:t>
                      </a:r>
                    </a:p>
                  </a:txBody>
                  <a:tcPr marL="91425" marR="91425" marT="121900" marB="121900" anchor="ctr">
                    <a:solidFill>
                      <a:srgbClr val="FFFFFF"/>
                    </a:solidFill>
                  </a:tcPr>
                </a:tc>
              </a:tr>
              <a:tr h="401275">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3</a:t>
                      </a:r>
                    </a:p>
                  </a:txBody>
                  <a:tcPr marL="91425" marR="91425" marT="121900" marB="121900" anchor="ctr">
                    <a:solidFill>
                      <a:srgbClr val="FFFFFF"/>
                    </a:solidFill>
                  </a:tcPr>
                </a:tc>
                <a:tc>
                  <a:txBody>
                    <a:bodyPr/>
                    <a:lstStyle/>
                    <a:p>
                      <a:pPr>
                        <a:spcBef>
                          <a:spcPts val="0"/>
                        </a:spcBef>
                        <a:buNone/>
                      </a:pPr>
                      <a:r>
                        <a:rPr lang="ja" sz="1600" dirty="0" smtClean="0">
                          <a:solidFill>
                            <a:schemeClr val="tx1"/>
                          </a:solidFill>
                          <a:latin typeface="Century" panose="02040604050505020304" pitchFamily="18" charset="0"/>
                          <a:ea typeface="ＭＳ ゴシック" panose="020B0609070205080204" pitchFamily="49" charset="-128"/>
                        </a:rPr>
                        <a:t>Swiz</a:t>
                      </a:r>
                      <a:r>
                        <a:rPr lang="en-US" altLang="ja" sz="1600" dirty="0" smtClean="0">
                          <a:solidFill>
                            <a:schemeClr val="tx1"/>
                          </a:solidFill>
                          <a:latin typeface="Century" panose="02040604050505020304" pitchFamily="18" charset="0"/>
                          <a:ea typeface="ＭＳ ゴシック" panose="020B0609070205080204" pitchFamily="49" charset="-128"/>
                        </a:rPr>
                        <a:t>e</a:t>
                      </a:r>
                      <a:r>
                        <a:rPr lang="ja" sz="1600" dirty="0" smtClean="0">
                          <a:solidFill>
                            <a:schemeClr val="tx1"/>
                          </a:solidFill>
                          <a:latin typeface="Century" panose="02040604050505020304" pitchFamily="18" charset="0"/>
                          <a:ea typeface="ＭＳ ゴシック" panose="020B0609070205080204" pitchFamily="49" charset="-128"/>
                        </a:rPr>
                        <a:t>rland</a:t>
                      </a:r>
                      <a:endParaRPr lang="ja" sz="1600" dirty="0">
                        <a:solidFill>
                          <a:schemeClr val="tx1"/>
                        </a:solidFill>
                        <a:latin typeface="Century" panose="02040604050505020304" pitchFamily="18" charset="0"/>
                        <a:ea typeface="ＭＳ ゴシック" panose="020B0609070205080204" pitchFamily="49" charset="-128"/>
                      </a:endParaRPr>
                    </a:p>
                  </a:txBody>
                  <a:tcPr marL="91425" marR="91425" marT="121900" marB="121900" anchor="ctr">
                    <a:solidFill>
                      <a:srgbClr val="FFFFFF"/>
                    </a:solidFill>
                  </a:tcPr>
                </a:tc>
                <a:tc>
                  <a:txBody>
                    <a:bodyPr/>
                    <a:lstStyle/>
                    <a:p>
                      <a:pPr>
                        <a:spcBef>
                          <a:spcPts val="0"/>
                        </a:spcBef>
                        <a:buNone/>
                      </a:pPr>
                      <a:r>
                        <a:rPr lang="ja" sz="1300" dirty="0">
                          <a:solidFill>
                            <a:schemeClr val="tx1"/>
                          </a:solidFill>
                          <a:latin typeface="Century" panose="02040604050505020304" pitchFamily="18" charset="0"/>
                          <a:ea typeface="ＭＳ ゴシック" panose="020B0609070205080204" pitchFamily="49" charset="-128"/>
                        </a:rPr>
                        <a:t>118(115 in force)</a:t>
                      </a:r>
                    </a:p>
                  </a:txBody>
                  <a:tcPr marL="91425" marR="91425" marT="121900" marB="121900" anchor="ctr">
                    <a:solidFill>
                      <a:srgbClr val="FFFFFF"/>
                    </a:solidFill>
                  </a:tcPr>
                </a:tc>
              </a:tr>
              <a:tr h="472261">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4</a:t>
                      </a:r>
                    </a:p>
                  </a:txBody>
                  <a:tcPr marL="91425" marR="91425" marT="121900" marB="121900" anchor="ctr">
                    <a:solidFill>
                      <a:srgbClr val="FFFFFF"/>
                    </a:solidFill>
                  </a:tcPr>
                </a:tc>
                <a:tc>
                  <a:txBody>
                    <a:bodyPr/>
                    <a:lstStyle/>
                    <a:p>
                      <a:pPr>
                        <a:spcBef>
                          <a:spcPts val="0"/>
                        </a:spcBef>
                        <a:buNone/>
                      </a:pPr>
                      <a:r>
                        <a:rPr lang="ja" sz="1600" dirty="0">
                          <a:solidFill>
                            <a:schemeClr val="tx1"/>
                          </a:solidFill>
                          <a:latin typeface="Century" panose="02040604050505020304" pitchFamily="18" charset="0"/>
                          <a:ea typeface="ＭＳ ゴシック" panose="020B0609070205080204" pitchFamily="49" charset="-128"/>
                        </a:rPr>
                        <a:t>France</a:t>
                      </a:r>
                    </a:p>
                  </a:txBody>
                  <a:tcPr marL="91425" marR="91425" marT="121900" marB="121900" anchor="ctr">
                    <a:solidFill>
                      <a:srgbClr val="FFFFFF"/>
                    </a:solidFill>
                  </a:tcPr>
                </a:tc>
                <a:tc>
                  <a:txBody>
                    <a:bodyPr/>
                    <a:lstStyle/>
                    <a:p>
                      <a:pPr>
                        <a:spcBef>
                          <a:spcPts val="0"/>
                        </a:spcBef>
                        <a:buNone/>
                      </a:pPr>
                      <a:r>
                        <a:rPr lang="ja" sz="1300" dirty="0">
                          <a:solidFill>
                            <a:schemeClr val="tx1"/>
                          </a:solidFill>
                          <a:latin typeface="Century" panose="02040604050505020304" pitchFamily="18" charset="0"/>
                          <a:ea typeface="ＭＳ ゴシック" panose="020B0609070205080204" pitchFamily="49" charset="-128"/>
                        </a:rPr>
                        <a:t>104(96 in force)</a:t>
                      </a:r>
                    </a:p>
                  </a:txBody>
                  <a:tcPr marL="91425" marR="91425" marT="121900" marB="121900" anchor="ctr">
                    <a:solidFill>
                      <a:srgbClr val="FFFFFF"/>
                    </a:solidFill>
                  </a:tcPr>
                </a:tc>
              </a:tr>
              <a:tr h="401275">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5</a:t>
                      </a:r>
                    </a:p>
                  </a:txBody>
                  <a:tcPr marL="91425" marR="91425" marT="121900" marB="121900" anchor="ctr">
                    <a:solidFill>
                      <a:srgbClr val="FFFFFF"/>
                    </a:solidFill>
                  </a:tcPr>
                </a:tc>
                <a:tc>
                  <a:txBody>
                    <a:bodyPr/>
                    <a:lstStyle/>
                    <a:p>
                      <a:pPr>
                        <a:spcBef>
                          <a:spcPts val="0"/>
                        </a:spcBef>
                        <a:buNone/>
                      </a:pPr>
                      <a:r>
                        <a:rPr lang="ja" sz="1400" dirty="0">
                          <a:solidFill>
                            <a:schemeClr val="tx1"/>
                          </a:solidFill>
                          <a:latin typeface="Century" panose="02040604050505020304" pitchFamily="18" charset="0"/>
                          <a:ea typeface="ＭＳ ゴシック" panose="020B0609070205080204" pitchFamily="49" charset="-128"/>
                        </a:rPr>
                        <a:t>United Kingdam</a:t>
                      </a:r>
                    </a:p>
                  </a:txBody>
                  <a:tcPr marL="91425" marR="91425" marT="121900" marB="121900" anchor="ctr">
                    <a:solidFill>
                      <a:srgbClr val="FFFFFF"/>
                    </a:solidFill>
                  </a:tcPr>
                </a:tc>
                <a:tc>
                  <a:txBody>
                    <a:bodyPr/>
                    <a:lstStyle/>
                    <a:p>
                      <a:pPr>
                        <a:spcBef>
                          <a:spcPts val="0"/>
                        </a:spcBef>
                        <a:buNone/>
                      </a:pPr>
                      <a:r>
                        <a:rPr lang="ja" sz="1300" dirty="0">
                          <a:solidFill>
                            <a:schemeClr val="tx1"/>
                          </a:solidFill>
                          <a:latin typeface="Century" panose="02040604050505020304" pitchFamily="18" charset="0"/>
                          <a:ea typeface="ＭＳ ゴシック" panose="020B0609070205080204" pitchFamily="49" charset="-128"/>
                        </a:rPr>
                        <a:t>104(95 in force)</a:t>
                      </a:r>
                    </a:p>
                  </a:txBody>
                  <a:tcPr marL="91425" marR="91425" marT="121900" marB="121900" anchor="ctr">
                    <a:solidFill>
                      <a:srgbClr val="FFFFFF"/>
                    </a:solidFill>
                  </a:tcPr>
                </a:tc>
              </a:tr>
              <a:tr h="291400">
                <a:tc>
                  <a:txBody>
                    <a:bodyPr/>
                    <a:lstStyle/>
                    <a:p>
                      <a:pPr algn="ctr">
                        <a:spcBef>
                          <a:spcPts val="0"/>
                        </a:spcBef>
                        <a:buNone/>
                      </a:pPr>
                      <a:r>
                        <a:rPr lang="ja" sz="1300" dirty="0">
                          <a:solidFill>
                            <a:schemeClr val="tx1"/>
                          </a:solidFill>
                          <a:latin typeface="Century" panose="02040604050505020304" pitchFamily="18" charset="0"/>
                          <a:ea typeface="ＭＳ ゴシック" panose="020B0609070205080204" pitchFamily="49" charset="-128"/>
                        </a:rPr>
                        <a:t>...</a:t>
                      </a:r>
                    </a:p>
                  </a:txBody>
                  <a:tcPr marL="91425" marR="91425" marT="121900" marB="121900" anchor="ctr">
                    <a:solidFill>
                      <a:srgbClr val="FFFFFF"/>
                    </a:solidFill>
                  </a:tcPr>
                </a:tc>
                <a:tc>
                  <a:txBody>
                    <a:bodyPr/>
                    <a:lstStyle/>
                    <a:p>
                      <a:pPr>
                        <a:spcBef>
                          <a:spcPts val="0"/>
                        </a:spcBef>
                        <a:buNone/>
                      </a:pPr>
                      <a:endParaRPr sz="1300" dirty="0">
                        <a:solidFill>
                          <a:schemeClr val="tx1"/>
                        </a:solidFill>
                        <a:latin typeface="Century" panose="02040604050505020304" pitchFamily="18" charset="0"/>
                        <a:ea typeface="ＭＳ ゴシック" panose="020B0609070205080204" pitchFamily="49" charset="-128"/>
                      </a:endParaRPr>
                    </a:p>
                  </a:txBody>
                  <a:tcPr marL="91425" marR="91425" marT="121900" marB="121900" anchor="ctr">
                    <a:solidFill>
                      <a:srgbClr val="FFFFFF"/>
                    </a:solidFill>
                  </a:tcPr>
                </a:tc>
                <a:tc>
                  <a:txBody>
                    <a:bodyPr/>
                    <a:lstStyle/>
                    <a:p>
                      <a:pPr>
                        <a:spcBef>
                          <a:spcPts val="0"/>
                        </a:spcBef>
                        <a:buNone/>
                      </a:pPr>
                      <a:endParaRPr sz="1300" dirty="0">
                        <a:solidFill>
                          <a:schemeClr val="tx1"/>
                        </a:solidFill>
                        <a:latin typeface="Century" panose="02040604050505020304" pitchFamily="18" charset="0"/>
                        <a:ea typeface="ＭＳ ゴシック" panose="020B0609070205080204" pitchFamily="49" charset="-128"/>
                      </a:endParaRPr>
                    </a:p>
                  </a:txBody>
                  <a:tcPr marL="91425" marR="91425" marT="121900" marB="121900" anchor="ctr">
                    <a:solidFill>
                      <a:srgbClr val="FFFFFF"/>
                    </a:solidFill>
                  </a:tcPr>
                </a:tc>
              </a:tr>
              <a:tr h="401275">
                <a:tc>
                  <a:txBody>
                    <a:bodyPr/>
                    <a:lstStyle/>
                    <a:p>
                      <a:pPr algn="ctr">
                        <a:spcBef>
                          <a:spcPts val="0"/>
                        </a:spcBef>
                        <a:buNone/>
                      </a:pPr>
                      <a:r>
                        <a:rPr lang="ja" sz="1400" b="1" dirty="0">
                          <a:solidFill>
                            <a:schemeClr val="tx1"/>
                          </a:solidFill>
                          <a:latin typeface="Century" panose="02040604050505020304" pitchFamily="18" charset="0"/>
                          <a:ea typeface="ＭＳ ゴシック" panose="020B0609070205080204" pitchFamily="49" charset="-128"/>
                        </a:rPr>
                        <a:t>89</a:t>
                      </a:r>
                    </a:p>
                  </a:txBody>
                  <a:tcPr marL="91425" marR="91425" marT="121900" marB="121900" anchor="ctr">
                    <a:solidFill>
                      <a:schemeClr val="accent6"/>
                    </a:solidFill>
                  </a:tcPr>
                </a:tc>
                <a:tc>
                  <a:txBody>
                    <a:bodyPr/>
                    <a:lstStyle/>
                    <a:p>
                      <a:pPr>
                        <a:spcBef>
                          <a:spcPts val="0"/>
                        </a:spcBef>
                        <a:buNone/>
                      </a:pPr>
                      <a:r>
                        <a:rPr lang="ja" sz="1800" b="1" dirty="0">
                          <a:solidFill>
                            <a:schemeClr val="tx1"/>
                          </a:solidFill>
                          <a:latin typeface="Century" panose="02040604050505020304" pitchFamily="18" charset="0"/>
                          <a:ea typeface="ＭＳ ゴシック" panose="020B0609070205080204" pitchFamily="49" charset="-128"/>
                        </a:rPr>
                        <a:t>Japan</a:t>
                      </a:r>
                    </a:p>
                  </a:txBody>
                  <a:tcPr marL="91425" marR="91425" marT="121900" marB="121900" anchor="ctr">
                    <a:solidFill>
                      <a:schemeClr val="accent6"/>
                    </a:solidFill>
                  </a:tcPr>
                </a:tc>
                <a:tc>
                  <a:txBody>
                    <a:bodyPr/>
                    <a:lstStyle/>
                    <a:p>
                      <a:pPr>
                        <a:spcBef>
                          <a:spcPts val="0"/>
                        </a:spcBef>
                        <a:buNone/>
                      </a:pPr>
                      <a:r>
                        <a:rPr lang="ja" sz="1600" b="1" dirty="0">
                          <a:solidFill>
                            <a:schemeClr val="tx1"/>
                          </a:solidFill>
                          <a:latin typeface="Century" panose="02040604050505020304" pitchFamily="18" charset="0"/>
                          <a:ea typeface="ＭＳ ゴシック" panose="020B0609070205080204" pitchFamily="49" charset="-128"/>
                        </a:rPr>
                        <a:t>26(19 in force)</a:t>
                      </a:r>
                    </a:p>
                  </a:txBody>
                  <a:tcPr marL="91425" marR="91425" marT="121900" marB="121900" anchor="ctr">
                    <a:solidFill>
                      <a:schemeClr val="accent6"/>
                    </a:solidFill>
                  </a:tcPr>
                </a:tc>
              </a:tr>
            </a:tbl>
          </a:graphicData>
        </a:graphic>
      </p:graphicFrame>
      <p:sp>
        <p:nvSpPr>
          <p:cNvPr id="109" name="Shape 109"/>
          <p:cNvSpPr txBox="1"/>
          <p:nvPr/>
        </p:nvSpPr>
        <p:spPr>
          <a:xfrm>
            <a:off x="-938300" y="2763066"/>
            <a:ext cx="183299" cy="457200"/>
          </a:xfrm>
          <a:prstGeom prst="rect">
            <a:avLst/>
          </a:prstGeom>
          <a:noFill/>
          <a:ln>
            <a:noFill/>
          </a:ln>
        </p:spPr>
        <p:txBody>
          <a:bodyPr lIns="91425" tIns="91425" rIns="91425" bIns="91425" anchor="t" anchorCtr="0">
            <a:noAutofit/>
          </a:bodyPr>
          <a:lstStyle/>
          <a:p>
            <a:pPr rtl="0">
              <a:spcBef>
                <a:spcPts val="0"/>
              </a:spcBef>
              <a:buNone/>
            </a:pPr>
            <a:r>
              <a:rPr lang="ja" sz="600"/>
              <a:t>・・・</a:t>
            </a:r>
          </a:p>
          <a:p>
            <a:pPr>
              <a:spcBef>
                <a:spcPts val="0"/>
              </a:spcBef>
              <a:buNone/>
            </a:pPr>
            <a:endParaRPr/>
          </a:p>
        </p:txBody>
      </p:sp>
      <p:pic>
        <p:nvPicPr>
          <p:cNvPr id="110" name="Shape 110"/>
          <p:cNvPicPr preferRelativeResize="0"/>
          <p:nvPr/>
        </p:nvPicPr>
        <p:blipFill>
          <a:blip r:embed="rId4">
            <a:alphaModFix/>
          </a:blip>
          <a:stretch>
            <a:fillRect/>
          </a:stretch>
        </p:blipFill>
        <p:spPr>
          <a:xfrm>
            <a:off x="7113300" y="226980"/>
            <a:ext cx="1804600" cy="1201575"/>
          </a:xfrm>
          <a:prstGeom prst="rect">
            <a:avLst/>
          </a:prstGeom>
          <a:noFill/>
          <a:ln>
            <a:noFill/>
          </a:ln>
        </p:spPr>
      </p:pic>
      <p:sp>
        <p:nvSpPr>
          <p:cNvPr id="111" name="Shape 111"/>
          <p:cNvSpPr txBox="1"/>
          <p:nvPr/>
        </p:nvSpPr>
        <p:spPr>
          <a:xfrm>
            <a:off x="5082600" y="5847278"/>
            <a:ext cx="4061399" cy="900900"/>
          </a:xfrm>
          <a:prstGeom prst="rect">
            <a:avLst/>
          </a:prstGeom>
          <a:noFill/>
          <a:ln>
            <a:noFill/>
          </a:ln>
        </p:spPr>
        <p:txBody>
          <a:bodyPr lIns="91425" tIns="91425" rIns="91425" bIns="91425" anchor="t" anchorCtr="0">
            <a:noAutofit/>
          </a:bodyPr>
          <a:lstStyle/>
          <a:p>
            <a:pPr algn="ctr" rtl="0">
              <a:lnSpc>
                <a:spcPct val="115000"/>
              </a:lnSpc>
              <a:spcBef>
                <a:spcPts val="0"/>
              </a:spcBef>
              <a:buNone/>
            </a:pPr>
            <a:r>
              <a:rPr lang="ja" sz="1400" dirty="0">
                <a:latin typeface="Century" panose="02040604050505020304" pitchFamily="18" charset="0"/>
                <a:ea typeface="ＭＳ ゴシック" panose="020B0609070205080204" pitchFamily="49" charset="-128"/>
                <a:cs typeface="Times New Roman"/>
                <a:sym typeface="Times New Roman"/>
              </a:rPr>
              <a:t>出所</a:t>
            </a:r>
            <a:r>
              <a:rPr lang="ja" sz="1400" dirty="0">
                <a:latin typeface="+mj-lt"/>
                <a:ea typeface="ＭＳ ゴシック" panose="020B0609070205080204" pitchFamily="49" charset="-128"/>
                <a:cs typeface="Times New Roman"/>
                <a:sym typeface="Times New Roman"/>
              </a:rPr>
              <a:t>:UNCTAD　HP</a:t>
            </a:r>
          </a:p>
          <a:p>
            <a:pPr algn="ctr" rtl="0">
              <a:lnSpc>
                <a:spcPct val="115000"/>
              </a:lnSpc>
              <a:spcBef>
                <a:spcPts val="0"/>
              </a:spcBef>
              <a:buNone/>
            </a:pPr>
            <a:r>
              <a:rPr lang="ja" sz="1400" dirty="0" smtClean="0">
                <a:latin typeface="+mj-lt"/>
                <a:ea typeface="ＭＳ ゴシック" panose="020B0609070205080204" pitchFamily="49" charset="-128"/>
                <a:cs typeface="Times New Roman"/>
                <a:sym typeface="Times New Roman"/>
              </a:rPr>
              <a:t>「</a:t>
            </a:r>
            <a:r>
              <a:rPr lang="ja" sz="1400" dirty="0">
                <a:latin typeface="+mj-lt"/>
                <a:ea typeface="ＭＳ ゴシック" panose="020B0609070205080204" pitchFamily="49" charset="-128"/>
                <a:cs typeface="Times New Roman"/>
                <a:sym typeface="Times New Roman"/>
              </a:rPr>
              <a:t>International Investment Agreements Navigator」の数値</a:t>
            </a:r>
            <a:r>
              <a:rPr lang="ja" sz="1400" dirty="0" smtClean="0">
                <a:latin typeface="+mj-lt"/>
                <a:ea typeface="ＭＳ ゴシック" panose="020B0609070205080204" pitchFamily="49" charset="-128"/>
                <a:cs typeface="Times New Roman"/>
                <a:sym typeface="Times New Roman"/>
              </a:rPr>
              <a:t>を</a:t>
            </a:r>
            <a:r>
              <a:rPr lang="ja-JP" altLang="en-US" sz="1400" dirty="0" smtClean="0">
                <a:latin typeface="+mj-lt"/>
                <a:ea typeface="ＭＳ ゴシック" panose="020B0609070205080204" pitchFamily="49" charset="-128"/>
                <a:cs typeface="Times New Roman"/>
                <a:sym typeface="Times New Roman"/>
              </a:rPr>
              <a:t>基</a:t>
            </a:r>
            <a:r>
              <a:rPr lang="ja" sz="1400" dirty="0" smtClean="0">
                <a:latin typeface="+mj-lt"/>
                <a:ea typeface="ＭＳ ゴシック" panose="020B0609070205080204" pitchFamily="49" charset="-128"/>
                <a:cs typeface="Times New Roman"/>
                <a:sym typeface="Times New Roman"/>
              </a:rPr>
              <a:t>に</a:t>
            </a:r>
            <a:r>
              <a:rPr lang="ja" sz="1400" dirty="0">
                <a:latin typeface="+mj-lt"/>
                <a:ea typeface="ＭＳ ゴシック" panose="020B0609070205080204" pitchFamily="49" charset="-128"/>
                <a:cs typeface="Times New Roman"/>
                <a:sym typeface="Times New Roman"/>
              </a:rPr>
              <a:t>筆</a:t>
            </a:r>
            <a:r>
              <a:rPr lang="ja" sz="1400" dirty="0">
                <a:latin typeface="Century" panose="02040604050505020304" pitchFamily="18" charset="0"/>
                <a:ea typeface="ＭＳ ゴシック" panose="020B0609070205080204" pitchFamily="49" charset="-128"/>
                <a:cs typeface="Times New Roman"/>
                <a:sym typeface="Times New Roman"/>
              </a:rPr>
              <a:t>者作成</a:t>
            </a:r>
          </a:p>
          <a:p>
            <a:pPr>
              <a:spcBef>
                <a:spcPts val="0"/>
              </a:spcBef>
              <a:buNone/>
            </a:pPr>
            <a:endParaRPr dirty="0">
              <a:latin typeface="Century" panose="02040604050505020304" pitchFamily="18" charset="0"/>
            </a:endParaRPr>
          </a:p>
        </p:txBody>
      </p:sp>
    </p:spTree>
    <p:extLst>
      <p:ext uri="{BB962C8B-B14F-4D97-AF65-F5344CB8AC3E}">
        <p14:creationId xmlns:p14="http://schemas.microsoft.com/office/powerpoint/2010/main" val="344279063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166555"/>
            <a:ext cx="8520599" cy="763500"/>
          </a:xfrm>
          <a:prstGeom prst="rect">
            <a:avLst/>
          </a:prstGeom>
        </p:spPr>
        <p:txBody>
          <a:bodyPr lIns="91425" tIns="91425" rIns="91425" bIns="91425" anchor="t" anchorCtr="0">
            <a:noAutofit/>
          </a:bodyPr>
          <a:lstStyle/>
          <a:p>
            <a:pPr>
              <a:spcBef>
                <a:spcPts val="0"/>
              </a:spcBef>
              <a:buNone/>
            </a:pPr>
            <a:r>
              <a:rPr lang="ja" sz="3600" dirty="0">
                <a:latin typeface="ＭＳ ゴシック" panose="020B0609070205080204" pitchFamily="49" charset="-128"/>
                <a:ea typeface="ＭＳ ゴシック" panose="020B0609070205080204" pitchFamily="49" charset="-128"/>
              </a:rPr>
              <a:t>投資協定の現状　</a:t>
            </a:r>
            <a:r>
              <a:rPr lang="ja" sz="2400" dirty="0" smtClean="0">
                <a:latin typeface="ＭＳ ゴシック" panose="020B0609070205080204" pitchFamily="49" charset="-128"/>
                <a:ea typeface="ＭＳ ゴシック" panose="020B0609070205080204" pitchFamily="49" charset="-128"/>
              </a:rPr>
              <a:t>～ </a:t>
            </a:r>
            <a:r>
              <a:rPr lang="ja" sz="2400" dirty="0">
                <a:latin typeface="ＭＳ ゴシック" panose="020B0609070205080204" pitchFamily="49" charset="-128"/>
                <a:ea typeface="ＭＳ ゴシック" panose="020B0609070205080204" pitchFamily="49" charset="-128"/>
              </a:rPr>
              <a:t>日本の動き ～</a:t>
            </a:r>
          </a:p>
        </p:txBody>
      </p:sp>
      <p:pic>
        <p:nvPicPr>
          <p:cNvPr id="118" name="Shape 118"/>
          <p:cNvPicPr preferRelativeResize="0"/>
          <p:nvPr/>
        </p:nvPicPr>
        <p:blipFill>
          <a:blip r:embed="rId3">
            <a:alphaModFix/>
          </a:blip>
          <a:stretch>
            <a:fillRect/>
          </a:stretch>
        </p:blipFill>
        <p:spPr>
          <a:xfrm>
            <a:off x="7034750" y="166555"/>
            <a:ext cx="1797549" cy="1199299"/>
          </a:xfrm>
          <a:prstGeom prst="rect">
            <a:avLst/>
          </a:prstGeom>
          <a:noFill/>
          <a:ln>
            <a:noFill/>
          </a:ln>
        </p:spPr>
      </p:pic>
      <p:sp>
        <p:nvSpPr>
          <p:cNvPr id="3" name="正方形/長方形 2"/>
          <p:cNvSpPr/>
          <p:nvPr/>
        </p:nvSpPr>
        <p:spPr>
          <a:xfrm>
            <a:off x="81887" y="6550223"/>
            <a:ext cx="9062113" cy="307777"/>
          </a:xfrm>
          <a:prstGeom prst="rect">
            <a:avLst/>
          </a:prstGeom>
        </p:spPr>
        <p:txBody>
          <a:bodyPr wrap="square">
            <a:spAutoFit/>
          </a:bodyPr>
          <a:lstStyle/>
          <a:p>
            <a:r>
              <a:rPr lang="ja-JP" altLang="en-US" sz="1400" dirty="0">
                <a:solidFill>
                  <a:schemeClr val="tx1"/>
                </a:solidFill>
                <a:latin typeface="ＭＳ ゴシック" panose="020B0609070205080204" pitchFamily="49" charset="-128"/>
                <a:ea typeface="ＭＳ ゴシック" panose="020B0609070205080204" pitchFamily="49" charset="-128"/>
              </a:rPr>
              <a:t>出所：経済産業省通商政策局　 </a:t>
            </a:r>
            <a:r>
              <a:rPr lang="ja-JP" altLang="en-US" sz="1400" dirty="0" smtClean="0">
                <a:solidFill>
                  <a:schemeClr val="tx1"/>
                </a:solidFill>
                <a:latin typeface="ＭＳ ゴシック" panose="020B0609070205080204" pitchFamily="49" charset="-128"/>
                <a:ea typeface="ＭＳ ゴシック" panose="020B0609070205080204" pitchFamily="49" charset="-128"/>
              </a:rPr>
              <a:t>経済連携課「</a:t>
            </a:r>
            <a:r>
              <a:rPr lang="ja-JP" altLang="en-US" sz="1400" dirty="0">
                <a:solidFill>
                  <a:schemeClr val="tx1"/>
                </a:solidFill>
                <a:latin typeface="ＭＳ ゴシック" panose="020B0609070205080204" pitchFamily="49" charset="-128"/>
                <a:ea typeface="ＭＳ ゴシック" panose="020B0609070205080204" pitchFamily="49" charset="-128"/>
              </a:rPr>
              <a:t>投資協定の概要と日本の取組み</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rPr>
              <a:t>平成</a:t>
            </a:r>
            <a:r>
              <a:rPr lang="en-US" altLang="ja-JP" sz="1400" dirty="0">
                <a:solidFill>
                  <a:schemeClr val="tx1"/>
                </a:solidFill>
                <a:latin typeface="ＭＳ ゴシック" panose="020B0609070205080204" pitchFamily="49" charset="-128"/>
                <a:ea typeface="ＭＳ ゴシック" panose="020B0609070205080204" pitchFamily="49" charset="-128"/>
              </a:rPr>
              <a:t>27</a:t>
            </a:r>
            <a:r>
              <a:rPr lang="ja-JP" altLang="en-US" sz="1400" dirty="0">
                <a:solidFill>
                  <a:schemeClr val="tx1"/>
                </a:solidFill>
                <a:latin typeface="ＭＳ ゴシック" panose="020B0609070205080204" pitchFamily="49" charset="-128"/>
                <a:ea typeface="ＭＳ ゴシック" panose="020B0609070205080204" pitchFamily="49" charset="-128"/>
              </a:rPr>
              <a:t>年</a:t>
            </a:r>
            <a:r>
              <a:rPr lang="en-US" altLang="ja-JP" sz="1400" dirty="0">
                <a:solidFill>
                  <a:schemeClr val="tx1"/>
                </a:solidFill>
                <a:latin typeface="ＭＳ ゴシック" panose="020B0609070205080204" pitchFamily="49" charset="-128"/>
                <a:ea typeface="ＭＳ ゴシック" panose="020B0609070205080204" pitchFamily="49" charset="-128"/>
              </a:rPr>
              <a:t>6</a:t>
            </a:r>
            <a:r>
              <a:rPr lang="ja-JP" altLang="en-US" sz="1400" dirty="0">
                <a:solidFill>
                  <a:schemeClr val="tx1"/>
                </a:solidFill>
                <a:latin typeface="ＭＳ ゴシック" panose="020B0609070205080204" pitchFamily="49" charset="-128"/>
                <a:ea typeface="ＭＳ ゴシック" panose="020B0609070205080204" pitchFamily="49" charset="-128"/>
              </a:rPr>
              <a:t>月</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を</a:t>
            </a:r>
            <a:r>
              <a:rPr lang="ja-JP" altLang="en-US" sz="1400" dirty="0">
                <a:solidFill>
                  <a:schemeClr val="tx1"/>
                </a:solidFill>
                <a:latin typeface="ＭＳ ゴシック" panose="020B0609070205080204" pitchFamily="49" charset="-128"/>
                <a:ea typeface="ＭＳ ゴシック" panose="020B0609070205080204" pitchFamily="49" charset="-128"/>
              </a:rPr>
              <a:t>基に筆者</a:t>
            </a:r>
            <a:r>
              <a:rPr lang="ja-JP" altLang="en-US" sz="1400" dirty="0" smtClean="0">
                <a:solidFill>
                  <a:schemeClr val="tx1"/>
                </a:solidFill>
                <a:latin typeface="ＭＳ ゴシック" panose="020B0609070205080204" pitchFamily="49" charset="-128"/>
                <a:ea typeface="ＭＳ ゴシック" panose="020B0609070205080204" pitchFamily="49" charset="-128"/>
              </a:rPr>
              <a:t>作成</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457384" y="1155843"/>
            <a:ext cx="6270961" cy="1077218"/>
          </a:xfrm>
          <a:prstGeom prst="rect">
            <a:avLst/>
          </a:prstGeom>
          <a:noFill/>
        </p:spPr>
        <p:txBody>
          <a:bodyPr wrap="square" rtlCol="0">
            <a:spAutoFit/>
          </a:bodyPr>
          <a:lstStyle/>
          <a:p>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世界　</a:t>
            </a:r>
            <a:r>
              <a:rPr kumimoji="1" lang="en-US" altLang="ja-JP" sz="3200" dirty="0" smtClean="0">
                <a:solidFill>
                  <a:srgbClr val="FF0000"/>
                </a:solidFill>
                <a:latin typeface="ＭＳ ゴシック" panose="020B0609070205080204" pitchFamily="49" charset="-128"/>
                <a:ea typeface="ＭＳ ゴシック" panose="020B0609070205080204" pitchFamily="49" charset="-128"/>
              </a:rPr>
              <a:t>2902</a:t>
            </a: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の投資協定</a:t>
            </a:r>
            <a:endParaRPr kumimoji="1" lang="en-US" altLang="ja-JP" sz="2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日本　</a:t>
            </a:r>
            <a:r>
              <a:rPr kumimoji="1" lang="en-US" altLang="ja-JP" sz="3200" dirty="0" smtClean="0">
                <a:solidFill>
                  <a:srgbClr val="FF0000"/>
                </a:solidFill>
                <a:latin typeface="ＭＳ ゴシック" panose="020B0609070205080204" pitchFamily="49" charset="-128"/>
                <a:ea typeface="ＭＳ ゴシック" panose="020B0609070205080204" pitchFamily="49" charset="-128"/>
              </a:rPr>
              <a:t>26</a:t>
            </a: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の投資協定</a:t>
            </a:r>
            <a:r>
              <a:rPr kumimoji="1" lang="en-US" altLang="ja-JP" sz="2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2800" dirty="0" smtClean="0">
                <a:solidFill>
                  <a:schemeClr val="tx1"/>
                </a:solidFill>
                <a:latin typeface="ＭＳ ゴシック" panose="020B0609070205080204" pitchFamily="49" charset="-128"/>
                <a:ea typeface="ＭＳ ゴシック" panose="020B0609070205080204" pitchFamily="49" charset="-128"/>
              </a:rPr>
              <a:t>署名段階含む</a:t>
            </a:r>
            <a:r>
              <a:rPr kumimoji="1" lang="en-US" altLang="ja-JP" sz="2800" dirty="0" smtClean="0">
                <a:solidFill>
                  <a:schemeClr val="tx1"/>
                </a:solidFill>
                <a:latin typeface="ＭＳ ゴシック" panose="020B0609070205080204" pitchFamily="49" charset="-128"/>
                <a:ea typeface="ＭＳ ゴシック" panose="020B0609070205080204" pitchFamily="49" charset="-128"/>
              </a:rPr>
              <a:t>)</a:t>
            </a:r>
          </a:p>
        </p:txBody>
      </p:sp>
      <p:sp>
        <p:nvSpPr>
          <p:cNvPr id="5" name="角丸四角形 4"/>
          <p:cNvSpPr/>
          <p:nvPr/>
        </p:nvSpPr>
        <p:spPr>
          <a:xfrm>
            <a:off x="6286500" y="1877132"/>
            <a:ext cx="2857500" cy="66370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ysClr val="windowText" lastClr="000000"/>
                </a:solidFill>
                <a:latin typeface="ＭＳ ゴシック" panose="020B0609070205080204" pitchFamily="49" charset="-128"/>
                <a:ea typeface="ＭＳ ゴシック" panose="020B0609070205080204" pitchFamily="49" charset="-128"/>
              </a:rPr>
              <a:t>先進国中で最下位に近い</a:t>
            </a:r>
            <a:endParaRPr kumimoji="1" lang="ja-JP" altLang="en-US" sz="18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634806" y="2555274"/>
            <a:ext cx="7806521" cy="38848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751002" y="2665349"/>
            <a:ext cx="7574131" cy="3650288"/>
          </a:xfrm>
          <a:prstGeom prst="rect">
            <a:avLst/>
          </a:prstGeom>
        </p:spPr>
      </p:pic>
    </p:spTree>
    <p:extLst>
      <p:ext uri="{BB962C8B-B14F-4D97-AF65-F5344CB8AC3E}">
        <p14:creationId xmlns:p14="http://schemas.microsoft.com/office/powerpoint/2010/main" val="255214223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1793</Words>
  <Application>Microsoft Office PowerPoint</Application>
  <PresentationFormat>画面に合わせる (4:3)</PresentationFormat>
  <Paragraphs>466</Paragraphs>
  <Slides>47</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47</vt:i4>
      </vt:variant>
    </vt:vector>
  </HeadingPairs>
  <TitlesOfParts>
    <vt:vector size="58" baseType="lpstr">
      <vt:lpstr>Average</vt:lpstr>
      <vt:lpstr>ＭＳ Ｐゴシック</vt:lpstr>
      <vt:lpstr>ＭＳ ゴシック</vt:lpstr>
      <vt:lpstr>ＭＳ 明朝</vt:lpstr>
      <vt:lpstr>Arial</vt:lpstr>
      <vt:lpstr>Calibri</vt:lpstr>
      <vt:lpstr>Calibri Light</vt:lpstr>
      <vt:lpstr>Cambria Math</vt:lpstr>
      <vt:lpstr>Century</vt:lpstr>
      <vt:lpstr>Times New Roman</vt:lpstr>
      <vt:lpstr>Office テーマ</vt:lpstr>
      <vt:lpstr>二国間投資協定が 海外直接投資に与える影響 -国際投資協定（IIA)の必要性-  </vt:lpstr>
      <vt:lpstr>PowerPoint プレゼンテーション</vt:lpstr>
      <vt:lpstr>第１章   現状分析・問題意識 </vt:lpstr>
      <vt:lpstr>投資協定とは</vt:lpstr>
      <vt:lpstr>●投資家の範囲</vt:lpstr>
      <vt:lpstr>  </vt:lpstr>
      <vt:lpstr>本稿における投資協定の定義① </vt:lpstr>
      <vt:lpstr>投資協定の現状  ～世界の動き～    </vt:lpstr>
      <vt:lpstr>投資協定の現状　～ 日本の動き ～</vt:lpstr>
      <vt:lpstr>投資協定の必要性①</vt:lpstr>
      <vt:lpstr>投資協定の必要性②</vt:lpstr>
      <vt:lpstr>投資紛争の解決に関する条項</vt:lpstr>
      <vt:lpstr>問題意識</vt:lpstr>
      <vt:lpstr>第２章   先行研究及び本稿の位置づけ</vt:lpstr>
      <vt:lpstr>主要先行研究</vt:lpstr>
      <vt:lpstr>本稿の位置づけⅠ</vt:lpstr>
      <vt:lpstr>本稿の位置づけⅡ</vt:lpstr>
      <vt:lpstr>第３章  分析</vt:lpstr>
      <vt:lpstr>問題意識</vt:lpstr>
      <vt:lpstr>分析モデル①</vt:lpstr>
      <vt:lpstr>分析モデル②</vt:lpstr>
      <vt:lpstr>変数出所</vt:lpstr>
      <vt:lpstr>変数選択①</vt:lpstr>
      <vt:lpstr>変数選択③</vt:lpstr>
      <vt:lpstr>推定結果（受け入れ側）</vt:lpstr>
      <vt:lpstr>推定結果（送り出し側） </vt:lpstr>
      <vt:lpstr>分析結果まとめ</vt:lpstr>
      <vt:lpstr>途上国に関する考察</vt:lpstr>
      <vt:lpstr>分析における課題</vt:lpstr>
      <vt:lpstr>第４章  政策提言</vt:lpstr>
      <vt:lpstr>政策提言</vt:lpstr>
      <vt:lpstr>提言１． 投資協定締結数拡大と国際協力 </vt:lpstr>
      <vt:lpstr>提言２． クリティカルマス市場との投資協定締結  </vt:lpstr>
      <vt:lpstr>クリティカルマス市場</vt:lpstr>
      <vt:lpstr>クリティカルマス市場上位10カ国</vt:lpstr>
      <vt:lpstr>クリティカルマス市場との締結理由</vt:lpstr>
      <vt:lpstr>①欧米企業が既に参入済み </vt:lpstr>
      <vt:lpstr>②人口ボーナス期</vt:lpstr>
      <vt:lpstr>②人口ボーナス期</vt:lpstr>
      <vt:lpstr>③外務省の推進案</vt:lpstr>
      <vt:lpstr>先行論文・参考文献・データ出典 </vt:lpstr>
      <vt:lpstr>先行論文・参考文献・データ出典</vt:lpstr>
      <vt:lpstr>先行論文・参考文献・データ出典</vt:lpstr>
      <vt:lpstr>先行論文・参考文献・データ出典</vt:lpstr>
      <vt:lpstr>先行論文・参考文献・データ出典</vt:lpstr>
      <vt:lpstr>先行論文・参考文献・データ出典</vt:lpstr>
      <vt:lpstr>先行論文・参考文献・データ出典</vt:lpstr>
    </vt:vector>
  </TitlesOfParts>
  <Company>名古屋市立大学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二国間投資協定が 海外直接投資に与える影響 -国際投資協定（IIA)の必要性-  </dc:title>
  <dc:creator>c133189</dc:creator>
  <cp:lastModifiedBy>c133189</cp:lastModifiedBy>
  <cp:revision>77</cp:revision>
  <dcterms:created xsi:type="dcterms:W3CDTF">2015-11-06T06:44:16Z</dcterms:created>
  <dcterms:modified xsi:type="dcterms:W3CDTF">2015-11-13T07:27:36Z</dcterms:modified>
</cp:coreProperties>
</file>