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16" r:id="rId3"/>
    <p:sldId id="259" r:id="rId4"/>
    <p:sldId id="315" r:id="rId5"/>
    <p:sldId id="261" r:id="rId6"/>
    <p:sldId id="262" r:id="rId7"/>
    <p:sldId id="263" r:id="rId8"/>
    <p:sldId id="264" r:id="rId9"/>
    <p:sldId id="265" r:id="rId10"/>
    <p:sldId id="313" r:id="rId11"/>
    <p:sldId id="267" r:id="rId12"/>
    <p:sldId id="268" r:id="rId13"/>
    <p:sldId id="269" r:id="rId14"/>
    <p:sldId id="312" r:id="rId15"/>
    <p:sldId id="310" r:id="rId16"/>
    <p:sldId id="273" r:id="rId17"/>
    <p:sldId id="271" r:id="rId18"/>
    <p:sldId id="274" r:id="rId19"/>
    <p:sldId id="275" r:id="rId20"/>
    <p:sldId id="276" r:id="rId21"/>
    <p:sldId id="277" r:id="rId22"/>
    <p:sldId id="314" r:id="rId23"/>
    <p:sldId id="278" r:id="rId24"/>
    <p:sldId id="279" r:id="rId25"/>
    <p:sldId id="281" r:id="rId26"/>
    <p:sldId id="282" r:id="rId27"/>
    <p:sldId id="283" r:id="rId28"/>
    <p:sldId id="285" r:id="rId29"/>
    <p:sldId id="286" r:id="rId30"/>
    <p:sldId id="287" r:id="rId31"/>
    <p:sldId id="288" r:id="rId32"/>
    <p:sldId id="289" r:id="rId33"/>
    <p:sldId id="290" r:id="rId34"/>
    <p:sldId id="294" r:id="rId35"/>
    <p:sldId id="295" r:id="rId36"/>
    <p:sldId id="291" r:id="rId37"/>
    <p:sldId id="292" r:id="rId38"/>
    <p:sldId id="293" r:id="rId39"/>
    <p:sldId id="299" r:id="rId40"/>
    <p:sldId id="301" r:id="rId41"/>
    <p:sldId id="303" r:id="rId42"/>
    <p:sldId id="311" r:id="rId43"/>
    <p:sldId id="309" r:id="rId44"/>
    <p:sldId id="307" r:id="rId45"/>
    <p:sldId id="308"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59770" autoAdjust="0"/>
  </p:normalViewPr>
  <p:slideViewPr>
    <p:cSldViewPr snapToGrid="0">
      <p:cViewPr varScale="1">
        <p:scale>
          <a:sx n="40" d="100"/>
          <a:sy n="40" d="100"/>
        </p:scale>
        <p:origin x="159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性別×７!$A$20</c:f>
              <c:strCache>
                <c:ptCount val="1"/>
                <c:pt idx="0">
                  <c:v>女</c:v>
                </c:pt>
              </c:strCache>
            </c:strRef>
          </c:tx>
          <c:spPr>
            <a:solidFill>
              <a:schemeClr val="accent4">
                <a:lumMod val="60000"/>
                <a:lumOff val="40000"/>
              </a:schemeClr>
            </a:solidFill>
            <a:ln>
              <a:solidFill>
                <a:schemeClr val="tx1"/>
              </a:solidFill>
            </a:ln>
            <a:scene3d>
              <a:camera prst="orthographicFront"/>
              <a:lightRig rig="threePt" dir="t"/>
            </a:scene3d>
            <a:sp3d>
              <a:bevelT w="190500" h="38100"/>
            </a:sp3d>
          </c:spPr>
          <c:dPt>
            <c:idx val="0"/>
            <c:bubble3D val="0"/>
            <c:spPr>
              <a:solidFill>
                <a:schemeClr val="accent4">
                  <a:lumMod val="60000"/>
                  <a:lumOff val="40000"/>
                </a:schemeClr>
              </a:solidFill>
              <a:ln w="19050">
                <a:solidFill>
                  <a:schemeClr val="tx1"/>
                </a:solidFill>
              </a:ln>
              <a:effectLst/>
              <a:scene3d>
                <a:camera prst="orthographicFront"/>
                <a:lightRig rig="threePt" dir="t"/>
              </a:scene3d>
            </c:spPr>
          </c:dPt>
          <c:dPt>
            <c:idx val="1"/>
            <c:bubble3D val="0"/>
            <c:spPr>
              <a:solidFill>
                <a:srgbClr val="00B0F0"/>
              </a:solidFill>
              <a:ln w="19050">
                <a:solidFill>
                  <a:schemeClr val="tx1"/>
                </a:solidFill>
              </a:ln>
              <a:effectLst/>
              <a:scene3d>
                <a:camera prst="orthographicFront"/>
                <a:lightRig rig="threePt" dir="t"/>
              </a:scene3d>
            </c:spPr>
          </c:dPt>
          <c:dLbls>
            <c:dLbl>
              <c:idx val="0"/>
              <c:layout>
                <c:manualLayout>
                  <c:x val="-0.24498206474190726"/>
                  <c:y val="-0.1758889341305499"/>
                </c:manualLayout>
              </c:layout>
              <c:tx>
                <c:rich>
                  <a:bodyPr/>
                  <a:lstStyle/>
                  <a:p>
                    <a:fld id="{087B0268-2C49-411B-802F-F63542E349B6}" type="PERCENTAGE">
                      <a:rPr lang="en-US" altLang="ja-JP"/>
                      <a:pPr/>
                      <a:t>[パーセンテージ]</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0.19636942257217849"/>
                  <c:y val="0.16106168932706211"/>
                </c:manualLayout>
              </c:layout>
              <c:tx>
                <c:rich>
                  <a:bodyPr/>
                  <a:lstStyle/>
                  <a:p>
                    <a:fld id="{96F96EC2-CFCB-4728-B764-F76B553AB26C}" type="PERCENTAGE">
                      <a:rPr lang="en-US" altLang="ja-JP" smtClean="0"/>
                      <a:pPr/>
                      <a:t>[パーセンテージ]</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性別×７!$B$19:$C$19</c:f>
              <c:strCache>
                <c:ptCount val="2"/>
                <c:pt idx="0">
                  <c:v>ある</c:v>
                </c:pt>
                <c:pt idx="1">
                  <c:v>ない</c:v>
                </c:pt>
              </c:strCache>
            </c:strRef>
          </c:cat>
          <c:val>
            <c:numRef>
              <c:f>性別×７!$B$20:$C$20</c:f>
              <c:numCache>
                <c:formatCode>0.00%</c:formatCode>
                <c:ptCount val="2"/>
                <c:pt idx="0">
                  <c:v>0.73626373626373631</c:v>
                </c:pt>
                <c:pt idx="1">
                  <c:v>0.26373626373626374</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Sheet3!$A$11</c:f>
              <c:strCache>
                <c:ptCount val="1"/>
                <c:pt idx="0">
                  <c:v>男</c:v>
                </c:pt>
              </c:strCache>
            </c:strRef>
          </c:tx>
          <c:spPr>
            <a:solidFill>
              <a:schemeClr val="accent4">
                <a:lumMod val="60000"/>
                <a:lumOff val="40000"/>
              </a:schemeClr>
            </a:solidFill>
            <a:ln>
              <a:solidFill>
                <a:schemeClr val="tx1"/>
              </a:solidFill>
            </a:ln>
          </c:spPr>
          <c:dPt>
            <c:idx val="0"/>
            <c:bubble3D val="0"/>
            <c:spPr>
              <a:solidFill>
                <a:schemeClr val="accent4">
                  <a:lumMod val="60000"/>
                  <a:lumOff val="40000"/>
                </a:schemeClr>
              </a:solidFill>
              <a:ln w="19050">
                <a:solidFill>
                  <a:schemeClr val="tx1"/>
                </a:solidFill>
              </a:ln>
              <a:effectLst/>
            </c:spPr>
          </c:dPt>
          <c:dPt>
            <c:idx val="1"/>
            <c:bubble3D val="0"/>
            <c:spPr>
              <a:solidFill>
                <a:srgbClr val="00B0F0"/>
              </a:solidFill>
              <a:ln w="19050">
                <a:solidFill>
                  <a:schemeClr val="tx1"/>
                </a:solidFill>
              </a:ln>
              <a:effectLst/>
            </c:spPr>
          </c:dPt>
          <c:dLbls>
            <c:dLbl>
              <c:idx val="0"/>
              <c:layout>
                <c:manualLayout>
                  <c:x val="-0.22684163803566895"/>
                  <c:y val="-2.207325247400544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20885657507456329"/>
                  <c:y val="2.5279307045483035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Sheet3!$B$10:$C$10</c:f>
              <c:strCache>
                <c:ptCount val="2"/>
                <c:pt idx="0">
                  <c:v>ある</c:v>
                </c:pt>
                <c:pt idx="1">
                  <c:v>ない</c:v>
                </c:pt>
              </c:strCache>
            </c:strRef>
          </c:cat>
          <c:val>
            <c:numRef>
              <c:f>Sheet3!$B$11:$C$11</c:f>
              <c:numCache>
                <c:formatCode>0%</c:formatCode>
                <c:ptCount val="2"/>
                <c:pt idx="0">
                  <c:v>0.56043956043956045</c:v>
                </c:pt>
                <c:pt idx="1">
                  <c:v>0.43956043956043955</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a:scene3d>
              <a:camera prst="orthographicFront"/>
              <a:lightRig rig="threePt" dir="t"/>
            </a:scene3d>
          </c:spPr>
          <c:dPt>
            <c:idx val="0"/>
            <c:bubble3D val="0"/>
            <c:spPr>
              <a:solidFill>
                <a:schemeClr val="accent1"/>
              </a:solidFill>
              <a:ln w="19050">
                <a:solidFill>
                  <a:schemeClr val="tx1"/>
                </a:solidFill>
              </a:ln>
              <a:effectLst/>
              <a:scene3d>
                <a:camera prst="orthographicFront"/>
                <a:lightRig rig="threePt" dir="t"/>
              </a:scene3d>
            </c:spPr>
          </c:dPt>
          <c:dPt>
            <c:idx val="1"/>
            <c:bubble3D val="0"/>
            <c:spPr>
              <a:solidFill>
                <a:srgbClr val="FF9966"/>
              </a:solidFill>
              <a:ln w="19050">
                <a:solidFill>
                  <a:schemeClr val="tx1"/>
                </a:solidFill>
              </a:ln>
              <a:effectLst/>
              <a:scene3d>
                <a:camera prst="orthographicFront"/>
                <a:lightRig rig="threePt" dir="t"/>
              </a:scene3d>
            </c:spPr>
          </c:dPt>
          <c:dPt>
            <c:idx val="2"/>
            <c:bubble3D val="0"/>
            <c:spPr>
              <a:solidFill>
                <a:schemeClr val="accent4">
                  <a:lumMod val="40000"/>
                  <a:lumOff val="60000"/>
                </a:schemeClr>
              </a:solidFill>
              <a:ln w="19050">
                <a:solidFill>
                  <a:schemeClr val="tx1"/>
                </a:solidFill>
              </a:ln>
              <a:effectLst/>
              <a:scene3d>
                <a:camera prst="orthographicFront"/>
                <a:lightRig rig="threePt" dir="t"/>
              </a:scene3d>
            </c:spPr>
          </c:dPt>
          <c:dPt>
            <c:idx val="3"/>
            <c:bubble3D val="0"/>
            <c:spPr>
              <a:solidFill>
                <a:schemeClr val="accent6">
                  <a:lumMod val="60000"/>
                  <a:lumOff val="40000"/>
                </a:schemeClr>
              </a:solidFill>
              <a:ln w="19050">
                <a:solidFill>
                  <a:schemeClr val="tx1"/>
                </a:solidFill>
              </a:ln>
              <a:effectLst/>
              <a:scene3d>
                <a:camera prst="orthographicFront"/>
                <a:lightRig rig="threePt" dir="t"/>
              </a:scene3d>
            </c:spPr>
          </c:dPt>
          <c:dPt>
            <c:idx val="4"/>
            <c:bubble3D val="0"/>
            <c:spPr>
              <a:solidFill>
                <a:schemeClr val="bg2">
                  <a:lumMod val="90000"/>
                </a:schemeClr>
              </a:solidFill>
              <a:ln w="19050">
                <a:solidFill>
                  <a:schemeClr val="tx1"/>
                </a:solidFill>
              </a:ln>
              <a:effectLst/>
              <a:scene3d>
                <a:camera prst="orthographicFront"/>
                <a:lightRig rig="threePt" dir="t"/>
              </a:scene3d>
            </c:spPr>
          </c:dPt>
          <c:dLbls>
            <c:dLbl>
              <c:idx val="0"/>
              <c:layout>
                <c:manualLayout>
                  <c:x val="-0.13922510365552132"/>
                  <c:y val="3.1348161885026399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8.5234318536269921E-2"/>
                  <c:y val="-0.1942566295666118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9.1060709802579021E-2"/>
                  <c:y val="4.686258450744487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6.7594668872912628E-2"/>
                  <c:y val="0.1023813140194250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5.6177631328692607E-2"/>
                  <c:y val="0.16882322567897798"/>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'Ａ６'!$A$21:$A$25</c:f>
              <c:strCache>
                <c:ptCount val="5"/>
                <c:pt idx="0">
                  <c:v>知人</c:v>
                </c:pt>
                <c:pt idx="1">
                  <c:v>マスメディア</c:v>
                </c:pt>
                <c:pt idx="2">
                  <c:v>SNS</c:v>
                </c:pt>
                <c:pt idx="3">
                  <c:v>ほかの用事までの暇つぶし</c:v>
                </c:pt>
                <c:pt idx="4">
                  <c:v>その他</c:v>
                </c:pt>
              </c:strCache>
            </c:strRef>
          </c:cat>
          <c:val>
            <c:numRef>
              <c:f>'Ａ６'!$B$21:$B$25</c:f>
              <c:numCache>
                <c:formatCode>0%</c:formatCode>
                <c:ptCount val="5"/>
                <c:pt idx="0">
                  <c:v>0.4838709677419355</c:v>
                </c:pt>
                <c:pt idx="1">
                  <c:v>0.24731182795698925</c:v>
                </c:pt>
                <c:pt idx="2">
                  <c:v>0.10752688172043011</c:v>
                </c:pt>
                <c:pt idx="3">
                  <c:v>0.05</c:v>
                </c:pt>
                <c:pt idx="4">
                  <c:v>0.11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472593099775572E-2"/>
          <c:y val="0.88184395201642995"/>
          <c:w val="0.89984708433184979"/>
          <c:h val="0.1023580664348661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dPt>
          <c:dPt>
            <c:idx val="1"/>
            <c:bubble3D val="0"/>
            <c:spPr>
              <a:solidFill>
                <a:srgbClr val="FF9966"/>
              </a:solidFill>
              <a:ln w="19050">
                <a:solidFill>
                  <a:schemeClr val="tx1"/>
                </a:solidFill>
              </a:ln>
              <a:effectLst/>
            </c:spPr>
          </c:dPt>
          <c:dPt>
            <c:idx val="2"/>
            <c:bubble3D val="0"/>
            <c:spPr>
              <a:solidFill>
                <a:schemeClr val="accent4">
                  <a:lumMod val="40000"/>
                  <a:lumOff val="60000"/>
                </a:schemeClr>
              </a:solidFill>
              <a:ln w="19050">
                <a:solidFill>
                  <a:schemeClr val="tx1"/>
                </a:solidFill>
              </a:ln>
              <a:effectLst/>
            </c:spPr>
          </c:dPt>
          <c:dLbls>
            <c:dLbl>
              <c:idx val="0"/>
              <c:layout>
                <c:manualLayout>
                  <c:x val="-9.8815854539921644E-2"/>
                  <c:y val="-0.1006611884382386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8.4674578721138122E-2"/>
                  <c:y val="3.268733905551382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5.6986524782228307E-2"/>
                  <c:y val="0.12333940540227006"/>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Sheet1!$A$27:$A$29</c:f>
              <c:strCache>
                <c:ptCount val="3"/>
                <c:pt idx="0">
                  <c:v>実際に並んだ時間＜表示時間</c:v>
                </c:pt>
                <c:pt idx="1">
                  <c:v>実際に並んだ時間＝表示時間</c:v>
                </c:pt>
                <c:pt idx="2">
                  <c:v>実際に並んだ時間＞表示時間</c:v>
                </c:pt>
              </c:strCache>
            </c:strRef>
          </c:cat>
          <c:val>
            <c:numRef>
              <c:f>Sheet1!$B$27:$B$29</c:f>
              <c:numCache>
                <c:formatCode>0%</c:formatCode>
                <c:ptCount val="3"/>
                <c:pt idx="0">
                  <c:v>0.68</c:v>
                </c:pt>
                <c:pt idx="1">
                  <c:v>0.16</c:v>
                </c:pt>
                <c:pt idx="2">
                  <c:v>0.16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3914616141732285E-2"/>
          <c:y val="0.76171856270651428"/>
          <c:w val="0.8121707677165354"/>
          <c:h val="0.2251861989936601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a:effectLst>
              <a:softEdge rad="635000"/>
            </a:effectLst>
            <a:scene3d>
              <a:camera prst="orthographicFront"/>
              <a:lightRig rig="threePt" dir="t"/>
            </a:scene3d>
            <a:sp3d>
              <a:bevelT w="190500" h="38100"/>
            </a:sp3d>
          </c:spPr>
          <c:dPt>
            <c:idx val="0"/>
            <c:bubble3D val="0"/>
            <c:spPr>
              <a:solidFill>
                <a:schemeClr val="accent4">
                  <a:lumMod val="60000"/>
                  <a:lumOff val="40000"/>
                </a:schemeClr>
              </a:solidFill>
              <a:ln w="19050">
                <a:solidFill>
                  <a:schemeClr val="tx2"/>
                </a:solidFill>
              </a:ln>
              <a:effectLst/>
              <a:scene3d>
                <a:camera prst="orthographicFront"/>
                <a:lightRig rig="threePt" dir="t"/>
              </a:scene3d>
            </c:spPr>
          </c:dPt>
          <c:dPt>
            <c:idx val="1"/>
            <c:bubble3D val="0"/>
            <c:spPr>
              <a:solidFill>
                <a:srgbClr val="00B0F0"/>
              </a:solidFill>
              <a:ln w="19050">
                <a:solidFill>
                  <a:schemeClr val="tx2"/>
                </a:solidFill>
              </a:ln>
              <a:effectLst/>
              <a:scene3d>
                <a:camera prst="orthographicFront"/>
                <a:lightRig rig="threePt" dir="t"/>
              </a:scene3d>
            </c:spPr>
          </c:dPt>
          <c:dLbls>
            <c:dLbl>
              <c:idx val="0"/>
              <c:layout>
                <c:manualLayout>
                  <c:x val="-4.529900917738218E-2"/>
                  <c:y val="0.1355536867602674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5.5095620319789269E-2"/>
                  <c:y val="-0.31550505705543813"/>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Sheet2!$A$12:$A$13</c:f>
              <c:strCache>
                <c:ptCount val="2"/>
                <c:pt idx="0">
                  <c:v>好き</c:v>
                </c:pt>
                <c:pt idx="1">
                  <c:v>嫌い</c:v>
                </c:pt>
              </c:strCache>
            </c:strRef>
          </c:cat>
          <c:val>
            <c:numRef>
              <c:f>Sheet2!$B$12:$B$13</c:f>
              <c:numCache>
                <c:formatCode>0%</c:formatCode>
                <c:ptCount val="2"/>
                <c:pt idx="0">
                  <c:v>6.0109289617486336E-2</c:v>
                </c:pt>
                <c:pt idx="1">
                  <c:v>0.93989071038251371</c:v>
                </c:pt>
              </c:numCache>
            </c:numRef>
          </c:val>
        </c:ser>
        <c:dLbls>
          <c:dLblPos val="bestFit"/>
          <c:showLegendKey val="0"/>
          <c:showVal val="1"/>
          <c:showCatName val="0"/>
          <c:showSerName val="0"/>
          <c:showPercent val="0"/>
          <c:showBubbleSize val="0"/>
          <c:showLeaderLines val="1"/>
        </c:dLbls>
        <c:firstSliceAng val="0"/>
      </c:pieChart>
      <c:spPr>
        <a:noFill/>
        <a:ln>
          <a:noFill/>
        </a:ln>
        <a:effectLst>
          <a:softEdge rad="635000"/>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46403333777309E-2"/>
          <c:y val="2.4639876244443092E-2"/>
          <c:w val="0.64159200670523109"/>
          <c:h val="0.93976919140247239"/>
        </c:manualLayout>
      </c:layout>
      <c:pieChart>
        <c:varyColors val="1"/>
        <c:ser>
          <c:idx val="0"/>
          <c:order val="0"/>
          <c:spPr>
            <a:solidFill>
              <a:schemeClr val="accent4">
                <a:lumMod val="60000"/>
                <a:lumOff val="40000"/>
              </a:schemeClr>
            </a:solidFill>
            <a:ln>
              <a:solidFill>
                <a:schemeClr val="tx1"/>
              </a:solidFill>
            </a:ln>
            <a:effectLst/>
            <a:scene3d>
              <a:camera prst="orthographicFront"/>
              <a:lightRig rig="threePt" dir="t"/>
            </a:scene3d>
          </c:spPr>
          <c:dPt>
            <c:idx val="0"/>
            <c:bubble3D val="0"/>
          </c:dPt>
          <c:dPt>
            <c:idx val="1"/>
            <c:bubble3D val="0"/>
            <c:spPr>
              <a:solidFill>
                <a:srgbClr val="00B0F0"/>
              </a:solidFill>
              <a:ln>
                <a:solidFill>
                  <a:schemeClr val="tx1"/>
                </a:solidFill>
              </a:ln>
              <a:effectLst/>
              <a:scene3d>
                <a:camera prst="orthographicFront"/>
                <a:lightRig rig="threePt" dir="t"/>
              </a:scene3d>
            </c:spPr>
          </c:dPt>
          <c:dLbls>
            <c:dLbl>
              <c:idx val="0"/>
              <c:layout>
                <c:manualLayout>
                  <c:x val="-8.98581519221862E-2"/>
                  <c:y val="-0.25494235186466174"/>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0.10528350316504551"/>
                  <c:y val="0.17734323101152305"/>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3361306136625706"/>
                      <c:h val="0.15138476966781653"/>
                    </c:manualLayout>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Sheet4!$A$12:$A$13</c:f>
              <c:strCache>
                <c:ptCount val="2"/>
                <c:pt idx="0">
                  <c:v>ある</c:v>
                </c:pt>
                <c:pt idx="1">
                  <c:v>ない</c:v>
                </c:pt>
              </c:strCache>
            </c:strRef>
          </c:cat>
          <c:val>
            <c:numRef>
              <c:f>Sheet4!$B$12:$B$13</c:f>
              <c:numCache>
                <c:formatCode>0%</c:formatCode>
                <c:ptCount val="2"/>
                <c:pt idx="0">
                  <c:v>0.88495575221238942</c:v>
                </c:pt>
                <c:pt idx="1">
                  <c:v>0.11504424778761062</c:v>
                </c:pt>
              </c:numCache>
            </c:numRef>
          </c:val>
        </c:ser>
        <c:dLbls>
          <c:dLblPos val="ctr"/>
          <c:showLegendKey val="0"/>
          <c:showVal val="1"/>
          <c:showCatName val="0"/>
          <c:showSerName val="0"/>
          <c:showPercent val="0"/>
          <c:showBubbleSize val="0"/>
          <c:showLeaderLines val="1"/>
        </c:dLbls>
        <c:firstSliceAng val="0"/>
      </c:pieChart>
      <c:spPr>
        <a:noFill/>
        <a:ln>
          <a:noFill/>
        </a:ln>
        <a:effectLst>
          <a:glow rad="228600">
            <a:schemeClr val="accent6">
              <a:satMod val="175000"/>
              <a:alpha val="40000"/>
            </a:schemeClr>
          </a:glow>
        </a:effectLst>
      </c:spPr>
    </c:plotArea>
    <c:legend>
      <c:legendPos val="r"/>
      <c:overlay val="0"/>
      <c:spPr>
        <a:noFill/>
        <a:ln>
          <a:solidFill>
            <a:schemeClr val="bg1"/>
          </a:solid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chemeClr val="accent1"/>
              </a:solidFill>
              <a:ln w="19050">
                <a:solidFill>
                  <a:schemeClr val="tx1"/>
                </a:solidFill>
              </a:ln>
              <a:effectLst/>
            </c:spPr>
          </c:dPt>
          <c:dPt>
            <c:idx val="1"/>
            <c:bubble3D val="0"/>
            <c:spPr>
              <a:solidFill>
                <a:srgbClr val="FF9966"/>
              </a:solidFill>
              <a:ln w="19050">
                <a:solidFill>
                  <a:schemeClr val="tx1"/>
                </a:solidFill>
              </a:ln>
              <a:effectLst/>
            </c:spPr>
          </c:dPt>
          <c:dPt>
            <c:idx val="2"/>
            <c:bubble3D val="0"/>
            <c:spPr>
              <a:solidFill>
                <a:schemeClr val="accent4">
                  <a:lumMod val="40000"/>
                  <a:lumOff val="60000"/>
                </a:schemeClr>
              </a:solidFill>
              <a:ln w="19050">
                <a:solidFill>
                  <a:schemeClr val="tx1"/>
                </a:solidFill>
              </a:ln>
              <a:effectLst/>
            </c:spPr>
          </c:dPt>
          <c:dPt>
            <c:idx val="3"/>
            <c:bubble3D val="0"/>
            <c:spPr>
              <a:solidFill>
                <a:schemeClr val="tx2">
                  <a:lumMod val="40000"/>
                  <a:lumOff val="60000"/>
                </a:schemeClr>
              </a:solidFill>
              <a:ln w="19050">
                <a:solidFill>
                  <a:schemeClr val="tx1"/>
                </a:solidFill>
              </a:ln>
              <a:effectLst/>
            </c:spPr>
          </c:dPt>
          <c:dLbls>
            <c:dLbl>
              <c:idx val="0"/>
              <c:layout>
                <c:manualLayout>
                  <c:x val="-0.1055039179885124"/>
                  <c:y val="-0.1189084869701496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0559801628057362"/>
                  <c:y val="2.190843879056516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5.1706464681045304E-2"/>
                  <c:y val="0.1318497896004731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2101068888128114E-2"/>
                  <c:y val="0.13290638343131364"/>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'A2'!$A$17:$A$20</c:f>
              <c:strCache>
                <c:ptCount val="4"/>
                <c:pt idx="0">
                  <c:v>友人</c:v>
                </c:pt>
                <c:pt idx="1">
                  <c:v>家族</c:v>
                </c:pt>
                <c:pt idx="2">
                  <c:v>恋人</c:v>
                </c:pt>
                <c:pt idx="3">
                  <c:v>１人</c:v>
                </c:pt>
              </c:strCache>
            </c:strRef>
          </c:cat>
          <c:val>
            <c:numRef>
              <c:f>'A2'!$B$17:$B$20</c:f>
              <c:numCache>
                <c:formatCode>0%</c:formatCode>
                <c:ptCount val="4"/>
                <c:pt idx="0">
                  <c:v>0.64912280701754388</c:v>
                </c:pt>
                <c:pt idx="1">
                  <c:v>0.21929824561403508</c:v>
                </c:pt>
                <c:pt idx="2">
                  <c:v>7.8947368421052627E-2</c:v>
                </c:pt>
                <c:pt idx="3">
                  <c:v>5.2631578947368418E-2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1940148617122"/>
          <c:y val="9.1352049593409257E-2"/>
          <c:w val="0.36871669270669788"/>
          <c:h val="0.93574299405450212"/>
        </c:manualLayout>
      </c:layout>
      <c:pieChart>
        <c:varyColors val="1"/>
        <c:ser>
          <c:idx val="0"/>
          <c:order val="0"/>
          <c:spPr>
            <a:ln>
              <a:solidFill>
                <a:schemeClr val="tx1"/>
              </a:solidFill>
            </a:ln>
          </c:spPr>
          <c:dPt>
            <c:idx val="0"/>
            <c:bubble3D val="0"/>
            <c:spPr>
              <a:solidFill>
                <a:schemeClr val="accent1"/>
              </a:solidFill>
              <a:ln w="19050">
                <a:solidFill>
                  <a:schemeClr val="tx1"/>
                </a:solidFill>
              </a:ln>
              <a:effectLst/>
            </c:spPr>
          </c:dPt>
          <c:dPt>
            <c:idx val="1"/>
            <c:bubble3D val="0"/>
            <c:spPr>
              <a:solidFill>
                <a:srgbClr val="FF9966"/>
              </a:solidFill>
              <a:ln w="19050">
                <a:solidFill>
                  <a:schemeClr val="tx1"/>
                </a:solidFill>
              </a:ln>
              <a:effectLst/>
            </c:spPr>
          </c:dPt>
          <c:dPt>
            <c:idx val="2"/>
            <c:bubble3D val="0"/>
            <c:spPr>
              <a:solidFill>
                <a:schemeClr val="accent4">
                  <a:lumMod val="40000"/>
                  <a:lumOff val="60000"/>
                </a:schemeClr>
              </a:solidFill>
              <a:ln w="19050">
                <a:solidFill>
                  <a:schemeClr val="tx1"/>
                </a:solidFill>
              </a:ln>
              <a:effectLst/>
            </c:spPr>
          </c:dPt>
          <c:dLbls>
            <c:dLbl>
              <c:idx val="0"/>
              <c:layout>
                <c:manualLayout>
                  <c:x val="-2.0680529106152052E-2"/>
                  <c:y val="-0.39623410664870962"/>
                </c:manualLayout>
              </c:layout>
              <c:spPr>
                <a:solidFill>
                  <a:prstClr val="white"/>
                </a:solidFill>
                <a:ln w="28575">
                  <a:solidFill>
                    <a:prstClr val="black"/>
                  </a:solidFill>
                </a:ln>
                <a:effectLst/>
              </c:spPr>
              <c:txPr>
                <a:bodyPr rot="0" spcFirstLastPara="1" vertOverflow="clip" horzOverflow="clip" vert="horz" wrap="square" lIns="38100" tIns="19050" rIns="38100" bIns="19050" anchor="ctr" anchorCtr="1">
                  <a:noAutofit/>
                </a:bodyPr>
                <a:lstStyle/>
                <a:p>
                  <a:pPr>
                    <a:defRPr sz="24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357692248788459"/>
                      <c:h val="0.35614710024736873"/>
                    </c:manualLayout>
                  </c15:layout>
                </c:ext>
              </c:extLst>
            </c:dLbl>
            <c:dLbl>
              <c:idx val="1"/>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E89D2E61-A81F-49BC-84AF-F6DE5ADE9173}" type="CATEGORYNAME">
                      <a:rPr lang="ja-JP" altLang="en-US" sz="2400"/>
                      <a:pPr>
                        <a:defRPr/>
                      </a:pPr>
                      <a:t>[分類名]</a:t>
                    </a:fld>
                    <a:r>
                      <a:rPr lang="ja-JP" altLang="en-US" baseline="0" dirty="0"/>
                      <a:t>
</a:t>
                    </a:r>
                    <a:fld id="{49CA5D4E-7847-4B89-8E10-696B49DC1EEC}" type="PERCENTAGE">
                      <a:rPr lang="en-US" altLang="ja-JP" sz="2400" baseline="0"/>
                      <a:pPr>
                        <a:defRPr/>
                      </a:pPr>
                      <a:t>[パーセンテージ]</a:t>
                    </a:fld>
                    <a:endParaRPr lang="ja-JP" altLang="en-US" baseline="0" dirty="0"/>
                  </a:p>
                </c:rich>
              </c:tx>
              <c:spPr>
                <a:solidFill>
                  <a:prstClr val="white"/>
                </a:solidFill>
                <a:ln w="28575">
                  <a:solidFill>
                    <a:prstClr val="black"/>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2"/>
              <c:layout>
                <c:manualLayout>
                  <c:x val="-1.077731535364305E-2"/>
                  <c:y val="1.7885788867482533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34511AD1-3CDA-4D14-A59A-F070867F3B34}" type="CATEGORYNAME">
                      <a:rPr lang="ja-JP" altLang="en-US" sz="2400"/>
                      <a:pPr>
                        <a:defRPr/>
                      </a:pPr>
                      <a:t>[分類名]</a:t>
                    </a:fld>
                    <a:r>
                      <a:rPr lang="ja-JP" altLang="en-US" baseline="0" dirty="0"/>
                      <a:t>
</a:t>
                    </a:r>
                    <a:fld id="{5F6E4882-13E8-49D4-BDD6-863231E1ED7E}" type="PERCENTAGE">
                      <a:rPr lang="en-US" altLang="ja-JP" sz="2400" baseline="0"/>
                      <a:pPr>
                        <a:defRPr/>
                      </a:pPr>
                      <a:t>[パーセンテージ]</a:t>
                    </a:fld>
                    <a:endParaRPr lang="ja-JP" altLang="en-US" baseline="0" dirty="0"/>
                  </a:p>
                </c:rich>
              </c:tx>
              <c:spPr>
                <a:solidFill>
                  <a:prstClr val="white"/>
                </a:solidFill>
                <a:ln w="28575">
                  <a:solidFill>
                    <a:prstClr val="black"/>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9927116775997207"/>
                      <c:h val="0.22589640191253207"/>
                    </c:manualLayout>
                  </c15:layout>
                  <c15:dlblFieldTable/>
                  <c15:showDataLabelsRange val="0"/>
                </c:ext>
              </c:extLst>
            </c:dLbl>
            <c:spPr>
              <a:solidFill>
                <a:prstClr val="white"/>
              </a:solidFill>
              <a:ln w="28575">
                <a:solidFill>
                  <a:schemeClr val="tx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'5'!$A$12:$A$14</c:f>
              <c:strCache>
                <c:ptCount val="3"/>
                <c:pt idx="0">
                  <c:v>何の行列か確認して興味があれば並ぶ</c:v>
                </c:pt>
                <c:pt idx="1">
                  <c:v>気にはなるが並びたくはないので並ばない</c:v>
                </c:pt>
                <c:pt idx="2">
                  <c:v>特に気にもならないので並ばない</c:v>
                </c:pt>
              </c:strCache>
            </c:strRef>
          </c:cat>
          <c:val>
            <c:numRef>
              <c:f>'5'!$B$12:$B$14</c:f>
              <c:numCache>
                <c:formatCode>General</c:formatCode>
                <c:ptCount val="3"/>
                <c:pt idx="0">
                  <c:v>100</c:v>
                </c:pt>
                <c:pt idx="1">
                  <c:v>57</c:v>
                </c:pt>
                <c:pt idx="2">
                  <c:v>25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33D5C-2227-48AC-95B5-5929BFF1FDA4}" type="doc">
      <dgm:prSet loTypeId="urn:microsoft.com/office/officeart/2005/8/layout/process2" loCatId="process" qsTypeId="urn:microsoft.com/office/officeart/2005/8/quickstyle/simple1" qsCatId="simple" csTypeId="urn:microsoft.com/office/officeart/2005/8/colors/accent1_2" csCatId="accent1" phldr="1"/>
      <dgm:spPr/>
    </dgm:pt>
    <dgm:pt modelId="{3CF8471E-15E7-4A7B-83CC-F063DB7EA432}">
      <dgm:prSet phldrT="[テキスト]" custT="1"/>
      <dgm:spPr/>
      <dgm:t>
        <a:bodyPr/>
        <a:lstStyle/>
        <a:p>
          <a:r>
            <a:rPr kumimoji="1" lang="ja-JP" altLang="en-US" sz="6600" dirty="0" smtClean="0"/>
            <a:t>行列を見る</a:t>
          </a:r>
          <a:endParaRPr kumimoji="1" lang="ja-JP" altLang="en-US" sz="6600" dirty="0"/>
        </a:p>
      </dgm:t>
    </dgm:pt>
    <dgm:pt modelId="{CBAFA377-FE17-45B0-860E-FE7FD904D5CE}" type="parTrans" cxnId="{52B9A88D-5A49-4AD4-8DE0-BD27623FA47A}">
      <dgm:prSet/>
      <dgm:spPr/>
      <dgm:t>
        <a:bodyPr/>
        <a:lstStyle/>
        <a:p>
          <a:endParaRPr kumimoji="1" lang="ja-JP" altLang="en-US"/>
        </a:p>
      </dgm:t>
    </dgm:pt>
    <dgm:pt modelId="{64D177DF-019C-4BAD-BA4A-771EEB8A77C5}" type="sibTrans" cxnId="{52B9A88D-5A49-4AD4-8DE0-BD27623FA47A}">
      <dgm:prSet/>
      <dgm:spPr/>
      <dgm:t>
        <a:bodyPr/>
        <a:lstStyle/>
        <a:p>
          <a:endParaRPr kumimoji="1" lang="ja-JP" altLang="en-US" dirty="0"/>
        </a:p>
      </dgm:t>
    </dgm:pt>
    <dgm:pt modelId="{EA71B686-136F-4E92-AF60-771A9AC96C74}">
      <dgm:prSet phldrT="[テキスト]" custT="1"/>
      <dgm:spPr/>
      <dgm:t>
        <a:bodyPr/>
        <a:lstStyle/>
        <a:p>
          <a:r>
            <a:rPr kumimoji="1" lang="ja-JP" altLang="en-US" sz="6000" dirty="0" smtClean="0"/>
            <a:t>そのお店は人気があると判断</a:t>
          </a:r>
          <a:endParaRPr kumimoji="1" lang="ja-JP" altLang="en-US" sz="6000" dirty="0"/>
        </a:p>
      </dgm:t>
    </dgm:pt>
    <dgm:pt modelId="{2756F999-3121-4A1E-96E7-99EB50D2ED37}" type="parTrans" cxnId="{249BA8FE-7E7C-455D-9A30-F8F0BC8A0C34}">
      <dgm:prSet/>
      <dgm:spPr/>
      <dgm:t>
        <a:bodyPr/>
        <a:lstStyle/>
        <a:p>
          <a:endParaRPr kumimoji="1" lang="ja-JP" altLang="en-US"/>
        </a:p>
      </dgm:t>
    </dgm:pt>
    <dgm:pt modelId="{144AD2C6-2B9C-426A-8E2C-1BE1F1E3904F}" type="sibTrans" cxnId="{249BA8FE-7E7C-455D-9A30-F8F0BC8A0C34}">
      <dgm:prSet/>
      <dgm:spPr/>
      <dgm:t>
        <a:bodyPr/>
        <a:lstStyle/>
        <a:p>
          <a:endParaRPr kumimoji="1" lang="ja-JP" altLang="en-US" dirty="0"/>
        </a:p>
      </dgm:t>
    </dgm:pt>
    <dgm:pt modelId="{D276FB9A-3A3D-4EA3-873E-4991473F99B1}">
      <dgm:prSet phldrT="[テキスト]" custT="1"/>
      <dgm:spPr/>
      <dgm:t>
        <a:bodyPr/>
        <a:lstStyle/>
        <a:p>
          <a:r>
            <a:rPr kumimoji="1" lang="ja-JP" altLang="en-US" sz="6000" dirty="0" smtClean="0"/>
            <a:t>そのお店の商品を買いたくなる</a:t>
          </a:r>
          <a:endParaRPr kumimoji="1" lang="ja-JP" altLang="en-US" sz="6000" dirty="0"/>
        </a:p>
      </dgm:t>
    </dgm:pt>
    <dgm:pt modelId="{8A385010-A136-4B7D-8336-F025D3EDCBDF}" type="parTrans" cxnId="{9C749B11-65D0-4524-8278-FCDFF7710937}">
      <dgm:prSet/>
      <dgm:spPr/>
      <dgm:t>
        <a:bodyPr/>
        <a:lstStyle/>
        <a:p>
          <a:endParaRPr kumimoji="1" lang="ja-JP" altLang="en-US"/>
        </a:p>
      </dgm:t>
    </dgm:pt>
    <dgm:pt modelId="{30E86C65-3879-40E2-B616-73B2F5763B79}" type="sibTrans" cxnId="{9C749B11-65D0-4524-8278-FCDFF7710937}">
      <dgm:prSet/>
      <dgm:spPr/>
      <dgm:t>
        <a:bodyPr/>
        <a:lstStyle/>
        <a:p>
          <a:endParaRPr kumimoji="1" lang="ja-JP" altLang="en-US"/>
        </a:p>
      </dgm:t>
    </dgm:pt>
    <dgm:pt modelId="{EA2ED6B9-208D-4BC6-B22B-1BEB397BF3A1}" type="pres">
      <dgm:prSet presAssocID="{F2833D5C-2227-48AC-95B5-5929BFF1FDA4}" presName="linearFlow" presStyleCnt="0">
        <dgm:presLayoutVars>
          <dgm:resizeHandles val="exact"/>
        </dgm:presLayoutVars>
      </dgm:prSet>
      <dgm:spPr/>
    </dgm:pt>
    <dgm:pt modelId="{99B5D939-48C2-46A5-8141-EBCED0CB18DC}" type="pres">
      <dgm:prSet presAssocID="{3CF8471E-15E7-4A7B-83CC-F063DB7EA432}" presName="node" presStyleLbl="node1" presStyleIdx="0" presStyleCnt="3" custScaleX="339580">
        <dgm:presLayoutVars>
          <dgm:bulletEnabled val="1"/>
        </dgm:presLayoutVars>
      </dgm:prSet>
      <dgm:spPr/>
      <dgm:t>
        <a:bodyPr/>
        <a:lstStyle/>
        <a:p>
          <a:endParaRPr kumimoji="1" lang="ja-JP" altLang="en-US"/>
        </a:p>
      </dgm:t>
    </dgm:pt>
    <dgm:pt modelId="{AEDE16AB-74CF-44C4-9800-02756E14BAB7}" type="pres">
      <dgm:prSet presAssocID="{64D177DF-019C-4BAD-BA4A-771EEB8A77C5}" presName="sibTrans" presStyleLbl="sibTrans2D1" presStyleIdx="0" presStyleCnt="2"/>
      <dgm:spPr/>
      <dgm:t>
        <a:bodyPr/>
        <a:lstStyle/>
        <a:p>
          <a:endParaRPr kumimoji="1" lang="ja-JP" altLang="en-US"/>
        </a:p>
      </dgm:t>
    </dgm:pt>
    <dgm:pt modelId="{7F62E1DA-510C-45D5-8BE9-026058093772}" type="pres">
      <dgm:prSet presAssocID="{64D177DF-019C-4BAD-BA4A-771EEB8A77C5}" presName="connectorText" presStyleLbl="sibTrans2D1" presStyleIdx="0" presStyleCnt="2"/>
      <dgm:spPr/>
      <dgm:t>
        <a:bodyPr/>
        <a:lstStyle/>
        <a:p>
          <a:endParaRPr kumimoji="1" lang="ja-JP" altLang="en-US"/>
        </a:p>
      </dgm:t>
    </dgm:pt>
    <dgm:pt modelId="{4A26A76E-75AB-4EE6-AAAD-F0A96AB420B2}" type="pres">
      <dgm:prSet presAssocID="{EA71B686-136F-4E92-AF60-771A9AC96C74}" presName="node" presStyleLbl="node1" presStyleIdx="1" presStyleCnt="3" custScaleX="335270">
        <dgm:presLayoutVars>
          <dgm:bulletEnabled val="1"/>
        </dgm:presLayoutVars>
      </dgm:prSet>
      <dgm:spPr/>
      <dgm:t>
        <a:bodyPr/>
        <a:lstStyle/>
        <a:p>
          <a:endParaRPr kumimoji="1" lang="ja-JP" altLang="en-US"/>
        </a:p>
      </dgm:t>
    </dgm:pt>
    <dgm:pt modelId="{7427E7B8-3518-409D-BADF-6A385264C9C4}" type="pres">
      <dgm:prSet presAssocID="{144AD2C6-2B9C-426A-8E2C-1BE1F1E3904F}" presName="sibTrans" presStyleLbl="sibTrans2D1" presStyleIdx="1" presStyleCnt="2"/>
      <dgm:spPr/>
      <dgm:t>
        <a:bodyPr/>
        <a:lstStyle/>
        <a:p>
          <a:endParaRPr kumimoji="1" lang="ja-JP" altLang="en-US"/>
        </a:p>
      </dgm:t>
    </dgm:pt>
    <dgm:pt modelId="{6AE74BCF-1741-4C9B-B8C2-E390CD6621DE}" type="pres">
      <dgm:prSet presAssocID="{144AD2C6-2B9C-426A-8E2C-1BE1F1E3904F}" presName="connectorText" presStyleLbl="sibTrans2D1" presStyleIdx="1" presStyleCnt="2"/>
      <dgm:spPr/>
      <dgm:t>
        <a:bodyPr/>
        <a:lstStyle/>
        <a:p>
          <a:endParaRPr kumimoji="1" lang="ja-JP" altLang="en-US"/>
        </a:p>
      </dgm:t>
    </dgm:pt>
    <dgm:pt modelId="{13E3E2D7-A54D-4E46-82D2-C1E0A79CF421}" type="pres">
      <dgm:prSet presAssocID="{D276FB9A-3A3D-4EA3-873E-4991473F99B1}" presName="node" presStyleLbl="node1" presStyleIdx="2" presStyleCnt="3" custScaleX="333833">
        <dgm:presLayoutVars>
          <dgm:bulletEnabled val="1"/>
        </dgm:presLayoutVars>
      </dgm:prSet>
      <dgm:spPr/>
      <dgm:t>
        <a:bodyPr/>
        <a:lstStyle/>
        <a:p>
          <a:endParaRPr kumimoji="1" lang="ja-JP" altLang="en-US"/>
        </a:p>
      </dgm:t>
    </dgm:pt>
  </dgm:ptLst>
  <dgm:cxnLst>
    <dgm:cxn modelId="{8EF53B92-747F-41EB-AC8C-502174D584AF}" type="presOf" srcId="{F2833D5C-2227-48AC-95B5-5929BFF1FDA4}" destId="{EA2ED6B9-208D-4BC6-B22B-1BEB397BF3A1}" srcOrd="0" destOrd="0" presId="urn:microsoft.com/office/officeart/2005/8/layout/process2"/>
    <dgm:cxn modelId="{8B37577C-1121-45E3-8D6A-665A8CBB1CE5}" type="presOf" srcId="{EA71B686-136F-4E92-AF60-771A9AC96C74}" destId="{4A26A76E-75AB-4EE6-AAAD-F0A96AB420B2}" srcOrd="0" destOrd="0" presId="urn:microsoft.com/office/officeart/2005/8/layout/process2"/>
    <dgm:cxn modelId="{5CF8EB32-A0F5-4B41-A19E-6F77D83C5D1B}" type="presOf" srcId="{64D177DF-019C-4BAD-BA4A-771EEB8A77C5}" destId="{7F62E1DA-510C-45D5-8BE9-026058093772}" srcOrd="1" destOrd="0" presId="urn:microsoft.com/office/officeart/2005/8/layout/process2"/>
    <dgm:cxn modelId="{CC0CC202-BD66-4AFE-841A-0C912798F4C7}" type="presOf" srcId="{144AD2C6-2B9C-426A-8E2C-1BE1F1E3904F}" destId="{6AE74BCF-1741-4C9B-B8C2-E390CD6621DE}" srcOrd="1" destOrd="0" presId="urn:microsoft.com/office/officeart/2005/8/layout/process2"/>
    <dgm:cxn modelId="{FF2D81C2-A9BF-4173-9933-E540D6B81247}" type="presOf" srcId="{3CF8471E-15E7-4A7B-83CC-F063DB7EA432}" destId="{99B5D939-48C2-46A5-8141-EBCED0CB18DC}" srcOrd="0" destOrd="0" presId="urn:microsoft.com/office/officeart/2005/8/layout/process2"/>
    <dgm:cxn modelId="{85A63A0F-F76C-476A-9502-3751A14761B2}" type="presOf" srcId="{64D177DF-019C-4BAD-BA4A-771EEB8A77C5}" destId="{AEDE16AB-74CF-44C4-9800-02756E14BAB7}" srcOrd="0" destOrd="0" presId="urn:microsoft.com/office/officeart/2005/8/layout/process2"/>
    <dgm:cxn modelId="{563056FE-F605-4C56-86B5-796137D3E951}" type="presOf" srcId="{D276FB9A-3A3D-4EA3-873E-4991473F99B1}" destId="{13E3E2D7-A54D-4E46-82D2-C1E0A79CF421}" srcOrd="0" destOrd="0" presId="urn:microsoft.com/office/officeart/2005/8/layout/process2"/>
    <dgm:cxn modelId="{52B9A88D-5A49-4AD4-8DE0-BD27623FA47A}" srcId="{F2833D5C-2227-48AC-95B5-5929BFF1FDA4}" destId="{3CF8471E-15E7-4A7B-83CC-F063DB7EA432}" srcOrd="0" destOrd="0" parTransId="{CBAFA377-FE17-45B0-860E-FE7FD904D5CE}" sibTransId="{64D177DF-019C-4BAD-BA4A-771EEB8A77C5}"/>
    <dgm:cxn modelId="{2326DC4A-E701-435D-80D3-31FBD4B987D0}" type="presOf" srcId="{144AD2C6-2B9C-426A-8E2C-1BE1F1E3904F}" destId="{7427E7B8-3518-409D-BADF-6A385264C9C4}" srcOrd="0" destOrd="0" presId="urn:microsoft.com/office/officeart/2005/8/layout/process2"/>
    <dgm:cxn modelId="{249BA8FE-7E7C-455D-9A30-F8F0BC8A0C34}" srcId="{F2833D5C-2227-48AC-95B5-5929BFF1FDA4}" destId="{EA71B686-136F-4E92-AF60-771A9AC96C74}" srcOrd="1" destOrd="0" parTransId="{2756F999-3121-4A1E-96E7-99EB50D2ED37}" sibTransId="{144AD2C6-2B9C-426A-8E2C-1BE1F1E3904F}"/>
    <dgm:cxn modelId="{9C749B11-65D0-4524-8278-FCDFF7710937}" srcId="{F2833D5C-2227-48AC-95B5-5929BFF1FDA4}" destId="{D276FB9A-3A3D-4EA3-873E-4991473F99B1}" srcOrd="2" destOrd="0" parTransId="{8A385010-A136-4B7D-8336-F025D3EDCBDF}" sibTransId="{30E86C65-3879-40E2-B616-73B2F5763B79}"/>
    <dgm:cxn modelId="{7A6E1060-1374-4D5E-84D2-DFDBA3BD2996}" type="presParOf" srcId="{EA2ED6B9-208D-4BC6-B22B-1BEB397BF3A1}" destId="{99B5D939-48C2-46A5-8141-EBCED0CB18DC}" srcOrd="0" destOrd="0" presId="urn:microsoft.com/office/officeart/2005/8/layout/process2"/>
    <dgm:cxn modelId="{7A30F58D-89D9-46C5-B79C-EDEAD8F8C61E}" type="presParOf" srcId="{EA2ED6B9-208D-4BC6-B22B-1BEB397BF3A1}" destId="{AEDE16AB-74CF-44C4-9800-02756E14BAB7}" srcOrd="1" destOrd="0" presId="urn:microsoft.com/office/officeart/2005/8/layout/process2"/>
    <dgm:cxn modelId="{1B625DC3-BCBD-4A12-9B86-A9758CD22086}" type="presParOf" srcId="{AEDE16AB-74CF-44C4-9800-02756E14BAB7}" destId="{7F62E1DA-510C-45D5-8BE9-026058093772}" srcOrd="0" destOrd="0" presId="urn:microsoft.com/office/officeart/2005/8/layout/process2"/>
    <dgm:cxn modelId="{59CF7271-5454-45DC-941F-7B45B1A3CB2F}" type="presParOf" srcId="{EA2ED6B9-208D-4BC6-B22B-1BEB397BF3A1}" destId="{4A26A76E-75AB-4EE6-AAAD-F0A96AB420B2}" srcOrd="2" destOrd="0" presId="urn:microsoft.com/office/officeart/2005/8/layout/process2"/>
    <dgm:cxn modelId="{0740F69E-42D5-4807-A466-372ED0EF58A0}" type="presParOf" srcId="{EA2ED6B9-208D-4BC6-B22B-1BEB397BF3A1}" destId="{7427E7B8-3518-409D-BADF-6A385264C9C4}" srcOrd="3" destOrd="0" presId="urn:microsoft.com/office/officeart/2005/8/layout/process2"/>
    <dgm:cxn modelId="{371DD2D7-E935-4B04-973B-0B948AFE786D}" type="presParOf" srcId="{7427E7B8-3518-409D-BADF-6A385264C9C4}" destId="{6AE74BCF-1741-4C9B-B8C2-E390CD6621DE}" srcOrd="0" destOrd="0" presId="urn:microsoft.com/office/officeart/2005/8/layout/process2"/>
    <dgm:cxn modelId="{60811B8D-F967-4A78-BF35-A119FAF7AE74}" type="presParOf" srcId="{EA2ED6B9-208D-4BC6-B22B-1BEB397BF3A1}" destId="{13E3E2D7-A54D-4E46-82D2-C1E0A79CF42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66083-A2C8-4298-A454-0E102F587ED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kumimoji="1" lang="ja-JP" altLang="en-US"/>
        </a:p>
      </dgm:t>
    </dgm:pt>
    <dgm:pt modelId="{3516B3DE-D966-4C5D-8984-22C18E6E6C4D}">
      <dgm:prSet phldrT="[テキスト]" custT="1"/>
      <dgm:spPr/>
      <dgm:t>
        <a:bodyPr/>
        <a:lstStyle/>
        <a:p>
          <a:r>
            <a:rPr kumimoji="1" lang="ja-JP" altLang="en-US" sz="4300" dirty="0" smtClean="0"/>
            <a:t>　</a:t>
          </a:r>
          <a:r>
            <a:rPr kumimoji="1" lang="ja-JP" altLang="en-US" sz="5400" dirty="0" smtClean="0"/>
            <a:t>トラブルを</a:t>
          </a:r>
          <a:endParaRPr kumimoji="1" lang="en-US" altLang="ja-JP" sz="5400" dirty="0" smtClean="0"/>
        </a:p>
        <a:p>
          <a:r>
            <a:rPr kumimoji="1" lang="ja-JP" altLang="en-US" sz="5400" dirty="0" smtClean="0"/>
            <a:t>防止</a:t>
          </a:r>
          <a:endParaRPr kumimoji="1" lang="ja-JP" altLang="en-US" sz="5400" dirty="0"/>
        </a:p>
      </dgm:t>
    </dgm:pt>
    <dgm:pt modelId="{6636CC3B-7C10-4FAB-9EF4-09CDA5C2C686}" type="parTrans" cxnId="{529DDEA9-8212-41B0-A7B7-73C382C4E32D}">
      <dgm:prSet/>
      <dgm:spPr/>
      <dgm:t>
        <a:bodyPr/>
        <a:lstStyle/>
        <a:p>
          <a:endParaRPr kumimoji="1" lang="ja-JP" altLang="en-US"/>
        </a:p>
      </dgm:t>
    </dgm:pt>
    <dgm:pt modelId="{CADB524F-4219-496A-BDF5-6EB6BCF6061B}" type="sibTrans" cxnId="{529DDEA9-8212-41B0-A7B7-73C382C4E32D}">
      <dgm:prSet/>
      <dgm:spPr/>
      <dgm:t>
        <a:bodyPr/>
        <a:lstStyle/>
        <a:p>
          <a:endParaRPr kumimoji="1" lang="ja-JP" altLang="en-US"/>
        </a:p>
      </dgm:t>
    </dgm:pt>
    <dgm:pt modelId="{5C67C255-6A94-4BFD-AF5D-D8FD916EA84B}">
      <dgm:prSet phldrT="[テキスト]" custT="1"/>
      <dgm:spPr/>
      <dgm:t>
        <a:bodyPr/>
        <a:lstStyle/>
        <a:p>
          <a:r>
            <a:rPr kumimoji="1" lang="ja-JP" altLang="en-US" sz="5400" dirty="0" smtClean="0"/>
            <a:t>効率よく</a:t>
          </a:r>
          <a:endParaRPr kumimoji="1" lang="en-US" altLang="ja-JP" sz="5400" dirty="0" smtClean="0"/>
        </a:p>
        <a:p>
          <a:r>
            <a:rPr kumimoji="1" lang="ja-JP" altLang="en-US" sz="5400" dirty="0" smtClean="0"/>
            <a:t>行列をさばく</a:t>
          </a:r>
          <a:endParaRPr kumimoji="1" lang="ja-JP" altLang="en-US" sz="5400" dirty="0"/>
        </a:p>
      </dgm:t>
    </dgm:pt>
    <dgm:pt modelId="{D3081FB6-D0B7-4A31-829B-5DF4E8947B3F}" type="parTrans" cxnId="{5326511E-4033-4FD0-B230-6A44513EB419}">
      <dgm:prSet/>
      <dgm:spPr/>
      <dgm:t>
        <a:bodyPr/>
        <a:lstStyle/>
        <a:p>
          <a:endParaRPr kumimoji="1" lang="ja-JP" altLang="en-US"/>
        </a:p>
      </dgm:t>
    </dgm:pt>
    <dgm:pt modelId="{1CEB29BF-F837-40F8-BD1E-DD8A9C9B2621}" type="sibTrans" cxnId="{5326511E-4033-4FD0-B230-6A44513EB419}">
      <dgm:prSet/>
      <dgm:spPr/>
      <dgm:t>
        <a:bodyPr/>
        <a:lstStyle/>
        <a:p>
          <a:endParaRPr kumimoji="1" lang="ja-JP" altLang="en-US"/>
        </a:p>
      </dgm:t>
    </dgm:pt>
    <dgm:pt modelId="{F070EB0D-73F7-40B2-98C7-FC436D5849D9}">
      <dgm:prSet phldrT="[テキスト]" custT="1"/>
      <dgm:spPr/>
      <dgm:t>
        <a:bodyPr/>
        <a:lstStyle/>
        <a:p>
          <a:r>
            <a:rPr kumimoji="1" lang="ja-JP" altLang="en-US" sz="5400" dirty="0" smtClean="0"/>
            <a:t>お客さんを</a:t>
          </a:r>
          <a:endParaRPr kumimoji="1" lang="en-US" altLang="ja-JP" sz="5400" dirty="0" smtClean="0"/>
        </a:p>
        <a:p>
          <a:r>
            <a:rPr kumimoji="1" lang="ja-JP" altLang="en-US" sz="5400" dirty="0" smtClean="0"/>
            <a:t>退屈させない</a:t>
          </a:r>
          <a:endParaRPr kumimoji="1" lang="ja-JP" altLang="en-US" sz="5400" dirty="0"/>
        </a:p>
      </dgm:t>
    </dgm:pt>
    <dgm:pt modelId="{6EEA7423-9770-43B6-BF3B-924CA7847E8A}" type="parTrans" cxnId="{33FFB05F-183F-4264-A02F-D94210A8ED2D}">
      <dgm:prSet/>
      <dgm:spPr/>
      <dgm:t>
        <a:bodyPr/>
        <a:lstStyle/>
        <a:p>
          <a:endParaRPr kumimoji="1" lang="ja-JP" altLang="en-US"/>
        </a:p>
      </dgm:t>
    </dgm:pt>
    <dgm:pt modelId="{2710C817-76A8-4B82-A9D5-BED67638824F}" type="sibTrans" cxnId="{33FFB05F-183F-4264-A02F-D94210A8ED2D}">
      <dgm:prSet/>
      <dgm:spPr/>
      <dgm:t>
        <a:bodyPr/>
        <a:lstStyle/>
        <a:p>
          <a:endParaRPr kumimoji="1" lang="ja-JP" altLang="en-US"/>
        </a:p>
      </dgm:t>
    </dgm:pt>
    <dgm:pt modelId="{B9A23636-AEB7-4117-971A-0F595E22622B}" type="pres">
      <dgm:prSet presAssocID="{DC966083-A2C8-4298-A454-0E102F587ED2}" presName="diagram" presStyleCnt="0">
        <dgm:presLayoutVars>
          <dgm:dir/>
          <dgm:resizeHandles val="exact"/>
        </dgm:presLayoutVars>
      </dgm:prSet>
      <dgm:spPr/>
      <dgm:t>
        <a:bodyPr/>
        <a:lstStyle/>
        <a:p>
          <a:endParaRPr kumimoji="1" lang="ja-JP" altLang="en-US"/>
        </a:p>
      </dgm:t>
    </dgm:pt>
    <dgm:pt modelId="{2CD040E1-D425-4B11-ABD8-EC611424B267}" type="pres">
      <dgm:prSet presAssocID="{3516B3DE-D966-4C5D-8984-22C18E6E6C4D}" presName="node" presStyleLbl="node1" presStyleIdx="0" presStyleCnt="3" custScaleX="115417" custLinFactNeighborX="67412" custLinFactNeighborY="528">
        <dgm:presLayoutVars>
          <dgm:bulletEnabled val="1"/>
        </dgm:presLayoutVars>
      </dgm:prSet>
      <dgm:spPr/>
      <dgm:t>
        <a:bodyPr/>
        <a:lstStyle/>
        <a:p>
          <a:endParaRPr kumimoji="1" lang="ja-JP" altLang="en-US"/>
        </a:p>
      </dgm:t>
    </dgm:pt>
    <dgm:pt modelId="{62A72050-3C78-4B38-B8A8-40102FF9CCF6}" type="pres">
      <dgm:prSet presAssocID="{CADB524F-4219-496A-BDF5-6EB6BCF6061B}" presName="sibTrans" presStyleCnt="0"/>
      <dgm:spPr/>
    </dgm:pt>
    <dgm:pt modelId="{4FA27DA4-B8B1-4215-9100-1EC04083080C}" type="pres">
      <dgm:prSet presAssocID="{5C67C255-6A94-4BFD-AF5D-D8FD916EA84B}" presName="node" presStyleLbl="node1" presStyleIdx="1" presStyleCnt="3" custScaleX="117091" custLinFactY="15545" custLinFactNeighborX="4367" custLinFactNeighborY="100000">
        <dgm:presLayoutVars>
          <dgm:bulletEnabled val="1"/>
        </dgm:presLayoutVars>
      </dgm:prSet>
      <dgm:spPr/>
      <dgm:t>
        <a:bodyPr/>
        <a:lstStyle/>
        <a:p>
          <a:endParaRPr kumimoji="1" lang="ja-JP" altLang="en-US"/>
        </a:p>
      </dgm:t>
    </dgm:pt>
    <dgm:pt modelId="{72A5FDD6-6EB6-4D48-A1AA-87F765B7B557}" type="pres">
      <dgm:prSet presAssocID="{1CEB29BF-F837-40F8-BD1E-DD8A9C9B2621}" presName="sibTrans" presStyleCnt="0"/>
      <dgm:spPr/>
    </dgm:pt>
    <dgm:pt modelId="{24A3EAC9-065E-4978-8570-C76D80A693E7}" type="pres">
      <dgm:prSet presAssocID="{F070EB0D-73F7-40B2-98C7-FC436D5849D9}" presName="node" presStyleLbl="node1" presStyleIdx="2" presStyleCnt="3" custAng="0" custScaleX="119358" custLinFactNeighborX="-56541" custLinFactNeighborY="-1122">
        <dgm:presLayoutVars>
          <dgm:bulletEnabled val="1"/>
        </dgm:presLayoutVars>
      </dgm:prSet>
      <dgm:spPr/>
      <dgm:t>
        <a:bodyPr/>
        <a:lstStyle/>
        <a:p>
          <a:endParaRPr kumimoji="1" lang="ja-JP" altLang="en-US"/>
        </a:p>
      </dgm:t>
    </dgm:pt>
  </dgm:ptLst>
  <dgm:cxnLst>
    <dgm:cxn modelId="{5326511E-4033-4FD0-B230-6A44513EB419}" srcId="{DC966083-A2C8-4298-A454-0E102F587ED2}" destId="{5C67C255-6A94-4BFD-AF5D-D8FD916EA84B}" srcOrd="1" destOrd="0" parTransId="{D3081FB6-D0B7-4A31-829B-5DF4E8947B3F}" sibTransId="{1CEB29BF-F837-40F8-BD1E-DD8A9C9B2621}"/>
    <dgm:cxn modelId="{283699BE-2BF0-4C00-851B-1EC74F0B548A}" type="presOf" srcId="{DC966083-A2C8-4298-A454-0E102F587ED2}" destId="{B9A23636-AEB7-4117-971A-0F595E22622B}" srcOrd="0" destOrd="0" presId="urn:microsoft.com/office/officeart/2005/8/layout/default"/>
    <dgm:cxn modelId="{E2A4A944-296A-42D6-8EDD-AD4E9818E79A}" type="presOf" srcId="{5C67C255-6A94-4BFD-AF5D-D8FD916EA84B}" destId="{4FA27DA4-B8B1-4215-9100-1EC04083080C}" srcOrd="0" destOrd="0" presId="urn:microsoft.com/office/officeart/2005/8/layout/default"/>
    <dgm:cxn modelId="{529DDEA9-8212-41B0-A7B7-73C382C4E32D}" srcId="{DC966083-A2C8-4298-A454-0E102F587ED2}" destId="{3516B3DE-D966-4C5D-8984-22C18E6E6C4D}" srcOrd="0" destOrd="0" parTransId="{6636CC3B-7C10-4FAB-9EF4-09CDA5C2C686}" sibTransId="{CADB524F-4219-496A-BDF5-6EB6BCF6061B}"/>
    <dgm:cxn modelId="{336E8E77-7BF7-4B28-8C37-F9E2F22C3395}" type="presOf" srcId="{F070EB0D-73F7-40B2-98C7-FC436D5849D9}" destId="{24A3EAC9-065E-4978-8570-C76D80A693E7}" srcOrd="0" destOrd="0" presId="urn:microsoft.com/office/officeart/2005/8/layout/default"/>
    <dgm:cxn modelId="{51B37074-D4D6-46AE-BE67-DEE750882F0E}" type="presOf" srcId="{3516B3DE-D966-4C5D-8984-22C18E6E6C4D}" destId="{2CD040E1-D425-4B11-ABD8-EC611424B267}" srcOrd="0" destOrd="0" presId="urn:microsoft.com/office/officeart/2005/8/layout/default"/>
    <dgm:cxn modelId="{33FFB05F-183F-4264-A02F-D94210A8ED2D}" srcId="{DC966083-A2C8-4298-A454-0E102F587ED2}" destId="{F070EB0D-73F7-40B2-98C7-FC436D5849D9}" srcOrd="2" destOrd="0" parTransId="{6EEA7423-9770-43B6-BF3B-924CA7847E8A}" sibTransId="{2710C817-76A8-4B82-A9D5-BED67638824F}"/>
    <dgm:cxn modelId="{D6B159C9-1BC5-4D56-95BE-8863F76B028D}" type="presParOf" srcId="{B9A23636-AEB7-4117-971A-0F595E22622B}" destId="{2CD040E1-D425-4B11-ABD8-EC611424B267}" srcOrd="0" destOrd="0" presId="urn:microsoft.com/office/officeart/2005/8/layout/default"/>
    <dgm:cxn modelId="{A5C68449-1F25-42A0-A5FA-70A8E8B320D5}" type="presParOf" srcId="{B9A23636-AEB7-4117-971A-0F595E22622B}" destId="{62A72050-3C78-4B38-B8A8-40102FF9CCF6}" srcOrd="1" destOrd="0" presId="urn:microsoft.com/office/officeart/2005/8/layout/default"/>
    <dgm:cxn modelId="{EF366D91-17ED-47CF-BF79-511A2E9049E5}" type="presParOf" srcId="{B9A23636-AEB7-4117-971A-0F595E22622B}" destId="{4FA27DA4-B8B1-4215-9100-1EC04083080C}" srcOrd="2" destOrd="0" presId="urn:microsoft.com/office/officeart/2005/8/layout/default"/>
    <dgm:cxn modelId="{6D35EF62-594F-482C-9194-E68210E9A98F}" type="presParOf" srcId="{B9A23636-AEB7-4117-971A-0F595E22622B}" destId="{72A5FDD6-6EB6-4D48-A1AA-87F765B7B557}" srcOrd="3" destOrd="0" presId="urn:microsoft.com/office/officeart/2005/8/layout/default"/>
    <dgm:cxn modelId="{4222853A-3501-4C0B-83B2-87C6553153AC}" type="presParOf" srcId="{B9A23636-AEB7-4117-971A-0F595E22622B}" destId="{24A3EAC9-065E-4978-8570-C76D80A693E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B8104-DB22-4923-888E-68BE36488A35}" type="datetimeFigureOut">
              <a:rPr kumimoji="1" lang="ja-JP" altLang="en-US" smtClean="0"/>
              <a:t>2015/11/20</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5560C-0883-4F28-9C47-40D1F9CD765E}" type="slidenum">
              <a:rPr kumimoji="1" lang="ja-JP" altLang="en-US" smtClean="0"/>
              <a:t>‹#›</a:t>
            </a:fld>
            <a:endParaRPr kumimoji="1" lang="ja-JP" altLang="en-US" dirty="0"/>
          </a:p>
        </p:txBody>
      </p:sp>
    </p:spTree>
    <p:extLst>
      <p:ext uri="{BB962C8B-B14F-4D97-AF65-F5344CB8AC3E}">
        <p14:creationId xmlns:p14="http://schemas.microsoft.com/office/powerpoint/2010/main" val="18459091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a:t>
            </a:fld>
            <a:endParaRPr kumimoji="1" lang="ja-JP" altLang="en-US" dirty="0"/>
          </a:p>
        </p:txBody>
      </p:sp>
    </p:spTree>
    <p:extLst>
      <p:ext uri="{BB962C8B-B14F-4D97-AF65-F5344CB8AC3E}">
        <p14:creationId xmlns:p14="http://schemas.microsoft.com/office/powerpoint/2010/main" val="23603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10</a:t>
            </a:fld>
            <a:endParaRPr kumimoji="1" lang="ja-JP" altLang="en-US" dirty="0"/>
          </a:p>
        </p:txBody>
      </p:sp>
    </p:spTree>
    <p:extLst>
      <p:ext uri="{BB962C8B-B14F-4D97-AF65-F5344CB8AC3E}">
        <p14:creationId xmlns:p14="http://schemas.microsoft.com/office/powerpoint/2010/main" val="234047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D5560C-0883-4F28-9C47-40D1F9CD765E}" type="slidenum">
              <a:rPr kumimoji="1" lang="ja-JP" altLang="en-US" smtClean="0"/>
              <a:t>13</a:t>
            </a:fld>
            <a:endParaRPr kumimoji="1" lang="ja-JP" altLang="en-US" dirty="0"/>
          </a:p>
        </p:txBody>
      </p:sp>
    </p:spTree>
    <p:extLst>
      <p:ext uri="{BB962C8B-B14F-4D97-AF65-F5344CB8AC3E}">
        <p14:creationId xmlns:p14="http://schemas.microsoft.com/office/powerpoint/2010/main" val="41991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14</a:t>
            </a:fld>
            <a:endParaRPr kumimoji="1" lang="ja-JP" altLang="en-US" dirty="0"/>
          </a:p>
        </p:txBody>
      </p:sp>
    </p:spTree>
    <p:extLst>
      <p:ext uri="{BB962C8B-B14F-4D97-AF65-F5344CB8AC3E}">
        <p14:creationId xmlns:p14="http://schemas.microsoft.com/office/powerpoint/2010/main" val="111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15</a:t>
            </a:fld>
            <a:endParaRPr kumimoji="1" lang="ja-JP" altLang="en-US" dirty="0"/>
          </a:p>
        </p:txBody>
      </p:sp>
    </p:spTree>
    <p:extLst>
      <p:ext uri="{BB962C8B-B14F-4D97-AF65-F5344CB8AC3E}">
        <p14:creationId xmlns:p14="http://schemas.microsoft.com/office/powerpoint/2010/main" val="76126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16</a:t>
            </a:fld>
            <a:endParaRPr kumimoji="1" lang="ja-JP" altLang="en-US" dirty="0"/>
          </a:p>
        </p:txBody>
      </p:sp>
    </p:spTree>
    <p:extLst>
      <p:ext uri="{BB962C8B-B14F-4D97-AF65-F5344CB8AC3E}">
        <p14:creationId xmlns:p14="http://schemas.microsoft.com/office/powerpoint/2010/main" val="419684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私たちは、行列を利用した方が良い飲食店の特徴にギャレットポップコーンショップスが当てはまると考えました。</a:t>
            </a:r>
            <a:r>
              <a:rPr kumimoji="1" lang="ja-JP" altLang="ja-JP" sz="1200" kern="1200" dirty="0" smtClean="0">
                <a:solidFill>
                  <a:schemeClr val="tx1"/>
                </a:solidFill>
                <a:effectLst/>
                <a:latin typeface="+mn-lt"/>
                <a:ea typeface="+mn-ea"/>
                <a:cs typeface="+mn-cs"/>
              </a:rPr>
              <a:t>ギャレットポップコーンショップスとは名古屋駅の高島屋</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階にあるポップコーン屋さんです。私たちは実際にこのお店の行列に並び、また外からの観察を行いました。その結果分かったこのお店の特徴として回転率が良い、</a:t>
            </a:r>
            <a:r>
              <a:rPr kumimoji="1" lang="en-US" altLang="ja-JP" sz="1200" kern="1200" dirty="0" smtClean="0">
                <a:solidFill>
                  <a:schemeClr val="tx1"/>
                </a:solidFill>
                <a:effectLst/>
                <a:latin typeface="+mn-lt"/>
                <a:ea typeface="+mn-ea"/>
                <a:cs typeface="+mn-cs"/>
              </a:rPr>
              <a:t>JR</a:t>
            </a:r>
            <a:r>
              <a:rPr kumimoji="1" lang="ja-JP" altLang="ja-JP" sz="1200" kern="1200" dirty="0" smtClean="0">
                <a:solidFill>
                  <a:schemeClr val="tx1"/>
                </a:solidFill>
                <a:effectLst/>
                <a:latin typeface="+mn-lt"/>
                <a:ea typeface="+mn-ea"/>
                <a:cs typeface="+mn-cs"/>
              </a:rPr>
              <a:t>名古屋駅構内という人目に付きやすい場所にある、お店の前に行列を作る十分なスペースがあ</a:t>
            </a:r>
            <a:r>
              <a:rPr kumimoji="1" lang="ja-JP" altLang="en-US" sz="1200" kern="1200" dirty="0" smtClean="0">
                <a:solidFill>
                  <a:schemeClr val="tx1"/>
                </a:solidFill>
                <a:effectLst/>
                <a:latin typeface="+mn-lt"/>
                <a:ea typeface="+mn-ea"/>
                <a:cs typeface="+mn-cs"/>
              </a:rPr>
              <a:t>りました。また、今年の</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月にオープンしたばかりであり、まだ名古屋ではそれほど知られていないため、これは行列を利用した方が良い飲食店の特徴にまさに当てはまります。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17</a:t>
            </a:fld>
            <a:endParaRPr kumimoji="1" lang="ja-JP" altLang="en-US" dirty="0"/>
          </a:p>
        </p:txBody>
      </p:sp>
    </p:spTree>
    <p:extLst>
      <p:ext uri="{BB962C8B-B14F-4D97-AF65-F5344CB8AC3E}">
        <p14:creationId xmlns:p14="http://schemas.microsoft.com/office/powerpoint/2010/main" val="383630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18</a:t>
            </a:fld>
            <a:endParaRPr kumimoji="1" lang="ja-JP" altLang="en-US" dirty="0"/>
          </a:p>
        </p:txBody>
      </p:sp>
    </p:spTree>
    <p:extLst>
      <p:ext uri="{BB962C8B-B14F-4D97-AF65-F5344CB8AC3E}">
        <p14:creationId xmlns:p14="http://schemas.microsoft.com/office/powerpoint/2010/main" val="231024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19</a:t>
            </a:fld>
            <a:endParaRPr kumimoji="1" lang="ja-JP" altLang="en-US" dirty="0"/>
          </a:p>
        </p:txBody>
      </p:sp>
    </p:spTree>
    <p:extLst>
      <p:ext uri="{BB962C8B-B14F-4D97-AF65-F5344CB8AC3E}">
        <p14:creationId xmlns:p14="http://schemas.microsoft.com/office/powerpoint/2010/main" val="166904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21</a:t>
            </a:fld>
            <a:endParaRPr kumimoji="1" lang="ja-JP" altLang="en-US" dirty="0"/>
          </a:p>
        </p:txBody>
      </p:sp>
    </p:spTree>
    <p:extLst>
      <p:ext uri="{BB962C8B-B14F-4D97-AF65-F5344CB8AC3E}">
        <p14:creationId xmlns:p14="http://schemas.microsoft.com/office/powerpoint/2010/main" val="277216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22</a:t>
            </a:fld>
            <a:endParaRPr kumimoji="1" lang="ja-JP" altLang="en-US" dirty="0"/>
          </a:p>
        </p:txBody>
      </p:sp>
    </p:spTree>
    <p:extLst>
      <p:ext uri="{BB962C8B-B14F-4D97-AF65-F5344CB8AC3E}">
        <p14:creationId xmlns:p14="http://schemas.microsoft.com/office/powerpoint/2010/main" val="325508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a:t>
            </a:fld>
            <a:endParaRPr kumimoji="1" lang="ja-JP" altLang="en-US" dirty="0"/>
          </a:p>
        </p:txBody>
      </p:sp>
    </p:spTree>
    <p:extLst>
      <p:ext uri="{BB962C8B-B14F-4D97-AF65-F5344CB8AC3E}">
        <p14:creationId xmlns:p14="http://schemas.microsoft.com/office/powerpoint/2010/main" val="226709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23</a:t>
            </a:fld>
            <a:endParaRPr kumimoji="1" lang="ja-JP" altLang="en-US" dirty="0"/>
          </a:p>
        </p:txBody>
      </p:sp>
    </p:spTree>
    <p:extLst>
      <p:ext uri="{BB962C8B-B14F-4D97-AF65-F5344CB8AC3E}">
        <p14:creationId xmlns:p14="http://schemas.microsoft.com/office/powerpoint/2010/main" val="53000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24</a:t>
            </a:fld>
            <a:endParaRPr kumimoji="1" lang="ja-JP" altLang="en-US" dirty="0"/>
          </a:p>
        </p:txBody>
      </p:sp>
    </p:spTree>
    <p:extLst>
      <p:ext uri="{BB962C8B-B14F-4D97-AF65-F5344CB8AC3E}">
        <p14:creationId xmlns:p14="http://schemas.microsoft.com/office/powerpoint/2010/main" val="27885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Ex.</a:t>
            </a:r>
            <a:r>
              <a:rPr lang="ja-JP" altLang="en-US" sz="1200" dirty="0" smtClean="0"/>
              <a:t>回転寿司、テーマパークのファストパス</a:t>
            </a:r>
            <a:endParaRPr kumimoji="1" lang="ja-JP" altLang="en-US" dirty="0"/>
          </a:p>
        </p:txBody>
      </p:sp>
      <p:sp>
        <p:nvSpPr>
          <p:cNvPr id="4" name="スライド番号プレースホルダー 3"/>
          <p:cNvSpPr>
            <a:spLocks noGrp="1"/>
          </p:cNvSpPr>
          <p:nvPr>
            <p:ph type="sldNum" sz="quarter" idx="10"/>
          </p:nvPr>
        </p:nvSpPr>
        <p:spPr/>
        <p:txBody>
          <a:bodyPr/>
          <a:lstStyle/>
          <a:p>
            <a:fld id="{76D5560C-0883-4F28-9C47-40D1F9CD765E}" type="slidenum">
              <a:rPr kumimoji="1" lang="ja-JP" altLang="en-US" smtClean="0"/>
              <a:t>25</a:t>
            </a:fld>
            <a:endParaRPr kumimoji="1" lang="ja-JP" altLang="en-US" dirty="0"/>
          </a:p>
        </p:txBody>
      </p:sp>
    </p:spTree>
    <p:extLst>
      <p:ext uri="{BB962C8B-B14F-4D97-AF65-F5344CB8AC3E}">
        <p14:creationId xmlns:p14="http://schemas.microsoft.com/office/powerpoint/2010/main" val="298841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26</a:t>
            </a:fld>
            <a:endParaRPr kumimoji="1" lang="ja-JP" altLang="en-US" dirty="0"/>
          </a:p>
        </p:txBody>
      </p:sp>
    </p:spTree>
    <p:extLst>
      <p:ext uri="{BB962C8B-B14F-4D97-AF65-F5344CB8AC3E}">
        <p14:creationId xmlns:p14="http://schemas.microsoft.com/office/powerpoint/2010/main" val="113541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27</a:t>
            </a:fld>
            <a:endParaRPr kumimoji="1" lang="ja-JP" altLang="en-US" dirty="0"/>
          </a:p>
        </p:txBody>
      </p:sp>
    </p:spTree>
    <p:extLst>
      <p:ext uri="{BB962C8B-B14F-4D97-AF65-F5344CB8AC3E}">
        <p14:creationId xmlns:p14="http://schemas.microsoft.com/office/powerpoint/2010/main" val="368178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ここまで消費行動と行列の関係を実際の店舗の事例を交えながら見てきましたが、ここからは今まで見えてこなかった消費行動と行列の関係をより明確にするために私たち独自のアンケートを実施しました。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28</a:t>
            </a:fld>
            <a:endParaRPr kumimoji="1" lang="ja-JP" altLang="en-US" dirty="0"/>
          </a:p>
        </p:txBody>
      </p:sp>
    </p:spTree>
    <p:extLst>
      <p:ext uri="{BB962C8B-B14F-4D97-AF65-F5344CB8AC3E}">
        <p14:creationId xmlns:p14="http://schemas.microsoft.com/office/powerpoint/2010/main" val="523361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D5560C-0883-4F28-9C47-40D1F9CD765E}" type="slidenum">
              <a:rPr kumimoji="1" lang="ja-JP" altLang="en-US" smtClean="0"/>
              <a:t>29</a:t>
            </a:fld>
            <a:endParaRPr kumimoji="1" lang="ja-JP" altLang="en-US" dirty="0"/>
          </a:p>
        </p:txBody>
      </p:sp>
    </p:spTree>
    <p:extLst>
      <p:ext uri="{BB962C8B-B14F-4D97-AF65-F5344CB8AC3E}">
        <p14:creationId xmlns:p14="http://schemas.microsoft.com/office/powerpoint/2010/main" val="222000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30</a:t>
            </a:fld>
            <a:endParaRPr kumimoji="1" lang="ja-JP" altLang="en-US" dirty="0"/>
          </a:p>
        </p:txBody>
      </p:sp>
    </p:spTree>
    <p:extLst>
      <p:ext uri="{BB962C8B-B14F-4D97-AF65-F5344CB8AC3E}">
        <p14:creationId xmlns:p14="http://schemas.microsoft.com/office/powerpoint/2010/main" val="2393373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66CC4C-F7EC-45A7-9963-4446B5345444}" type="slidenum">
              <a:rPr kumimoji="1" lang="ja-JP" altLang="en-US" smtClean="0"/>
              <a:t>31</a:t>
            </a:fld>
            <a:endParaRPr kumimoji="1" lang="ja-JP" altLang="en-US" dirty="0"/>
          </a:p>
        </p:txBody>
      </p:sp>
    </p:spTree>
    <p:extLst>
      <p:ext uri="{BB962C8B-B14F-4D97-AF65-F5344CB8AC3E}">
        <p14:creationId xmlns:p14="http://schemas.microsoft.com/office/powerpoint/2010/main" val="2903145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33</a:t>
            </a:fld>
            <a:endParaRPr kumimoji="1" lang="ja-JP" altLang="en-US" dirty="0"/>
          </a:p>
        </p:txBody>
      </p:sp>
    </p:spTree>
    <p:extLst>
      <p:ext uri="{BB962C8B-B14F-4D97-AF65-F5344CB8AC3E}">
        <p14:creationId xmlns:p14="http://schemas.microsoft.com/office/powerpoint/2010/main" val="184881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a:t>
            </a:fld>
            <a:endParaRPr kumimoji="1" lang="ja-JP" altLang="en-US" dirty="0"/>
          </a:p>
        </p:txBody>
      </p:sp>
    </p:spTree>
    <p:extLst>
      <p:ext uri="{BB962C8B-B14F-4D97-AF65-F5344CB8AC3E}">
        <p14:creationId xmlns:p14="http://schemas.microsoft.com/office/powerpoint/2010/main" val="412618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34</a:t>
            </a:fld>
            <a:endParaRPr kumimoji="1" lang="ja-JP" altLang="en-US" dirty="0"/>
          </a:p>
        </p:txBody>
      </p:sp>
    </p:spTree>
    <p:extLst>
      <p:ext uri="{BB962C8B-B14F-4D97-AF65-F5344CB8AC3E}">
        <p14:creationId xmlns:p14="http://schemas.microsoft.com/office/powerpoint/2010/main" val="271683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これに関連した先行研究を次のスライドで紹介します。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36</a:t>
            </a:fld>
            <a:endParaRPr kumimoji="1" lang="ja-JP" altLang="en-US" dirty="0"/>
          </a:p>
        </p:txBody>
      </p:sp>
    </p:spTree>
    <p:extLst>
      <p:ext uri="{BB962C8B-B14F-4D97-AF65-F5344CB8AC3E}">
        <p14:creationId xmlns:p14="http://schemas.microsoft.com/office/powerpoint/2010/main" val="3758590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ここでスライドアンケート結果に関連した先行研究を紹介したいと思います。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37</a:t>
            </a:fld>
            <a:endParaRPr kumimoji="1" lang="ja-JP" altLang="en-US" dirty="0"/>
          </a:p>
        </p:txBody>
      </p:sp>
    </p:spTree>
    <p:extLst>
      <p:ext uri="{BB962C8B-B14F-4D97-AF65-F5344CB8AC3E}">
        <p14:creationId xmlns:p14="http://schemas.microsoft.com/office/powerpoint/2010/main" val="2931158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38</a:t>
            </a:fld>
            <a:endParaRPr kumimoji="1" lang="ja-JP" altLang="en-US" dirty="0"/>
          </a:p>
        </p:txBody>
      </p:sp>
    </p:spTree>
    <p:extLst>
      <p:ext uri="{BB962C8B-B14F-4D97-AF65-F5344CB8AC3E}">
        <p14:creationId xmlns:p14="http://schemas.microsoft.com/office/powerpoint/2010/main" val="1473342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ここで提案を行う前に先ほどのアンケート結果をまとめておきます。アンケート結果から</a:t>
            </a:r>
            <a:r>
              <a:rPr lang="ja-JP" altLang="en-US" dirty="0" smtClean="0"/>
              <a:t>行列を見て気になる人が多い、行列は嫌いという人が多いが並んだ甲斐があったと感じた人が多いということがわかり、このことから飲食店に行列を作ることは少なからず有効であり、行列を日々店の前に作るべきと考えました。</a:t>
            </a:r>
            <a:r>
              <a:rPr kumimoji="1" lang="ja-JP" altLang="en-US" dirty="0" smtClean="0"/>
              <a:t>また、女子学生のほうが並んだことがあるという人が多い、</a:t>
            </a:r>
            <a:r>
              <a:rPr lang="ja-JP" altLang="en-US" dirty="0" smtClean="0"/>
              <a:t>知人からの情報がきっかけで飲食店に行った人が一番多い、行列に友人と並んだ人が多いということがわかり、このことからは女子学生とその友達をうまく利用できないかと考えました。女子学生のほうが並んだことがあるという人が多いという結果のみに注目して、女子学生がよく行きそうなクレープ店やアイスクリーム店等のスイーツ系の飲食店に限定させていただき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6D5560C-0883-4F28-9C47-40D1F9CD765E}" type="slidenum">
              <a:rPr kumimoji="1" lang="ja-JP" altLang="en-US" smtClean="0"/>
              <a:t>39</a:t>
            </a:fld>
            <a:endParaRPr kumimoji="1" lang="ja-JP" altLang="en-US" dirty="0"/>
          </a:p>
        </p:txBody>
      </p:sp>
    </p:spTree>
    <p:extLst>
      <p:ext uri="{BB962C8B-B14F-4D97-AF65-F5344CB8AC3E}">
        <p14:creationId xmlns:p14="http://schemas.microsoft.com/office/powerpoint/2010/main" val="1964992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スイーツ系飲食店に行列を作るためにはどうすればよいのでしょうか？ここで注意ですが、この場合の飲食店とはもちろん前述の行列を作ったほうが良い飲食店の特徴を満たした店かつ、行列を作らない方が良い飲食店の特徴を満たさない飲食店のことです！私たちは女子学生を対象とした友達紹介カードを提案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40</a:t>
            </a:fld>
            <a:endParaRPr kumimoji="1" lang="ja-JP" altLang="en-US" dirty="0"/>
          </a:p>
        </p:txBody>
      </p:sp>
    </p:spTree>
    <p:extLst>
      <p:ext uri="{BB962C8B-B14F-4D97-AF65-F5344CB8AC3E}">
        <p14:creationId xmlns:p14="http://schemas.microsoft.com/office/powerpoint/2010/main" val="2359982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友達紹介カードについて説明します。お店に来店した女子学生に友達に紹介するためのカードを渡します。これは紹介された友達、紹介した女子学生の双方がお得なサービス（特別な味の商品＜プレミア＞、ドリンク１杯無料等）次回来店時に受けられるものです。また、紹介された友達に女子学生がいた場合そのお客にもカードを渡します。これにより友達が友達を呼び、新規客やリピーターの増加を見込めます。行列が日常的に店の前にできていれば正の視覚的効果が働く可能性は高まり、バンドワゴン効果の発生につなが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41</a:t>
            </a:fld>
            <a:endParaRPr kumimoji="1" lang="ja-JP" altLang="en-US" dirty="0"/>
          </a:p>
        </p:txBody>
      </p:sp>
    </p:spTree>
    <p:extLst>
      <p:ext uri="{BB962C8B-B14F-4D97-AF65-F5344CB8AC3E}">
        <p14:creationId xmlns:p14="http://schemas.microsoft.com/office/powerpoint/2010/main" val="625132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42</a:t>
            </a:fld>
            <a:endParaRPr kumimoji="1" lang="ja-JP" altLang="en-US" dirty="0"/>
          </a:p>
        </p:txBody>
      </p:sp>
    </p:spTree>
    <p:extLst>
      <p:ext uri="{BB962C8B-B14F-4D97-AF65-F5344CB8AC3E}">
        <p14:creationId xmlns:p14="http://schemas.microsoft.com/office/powerpoint/2010/main" val="1068359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提案をまとめると、直前で述べた紹介カードという手段を用いて行列を作ることで正の視覚的効果発生を促し、前半で述べた整理券という手段がデメリット、その中でも特に負の視覚的効果を減少させます。これにより正の視覚的効果を最大限に使い、負の視覚的効果を最小限に抑えたより良い行列ができると私たちは考えます。</a:t>
            </a:r>
            <a:endParaRPr kumimoji="1" lang="ja-JP" altLang="en-US" dirty="0"/>
          </a:p>
        </p:txBody>
      </p:sp>
      <p:sp>
        <p:nvSpPr>
          <p:cNvPr id="4" name="スライド番号プレースホルダー 3"/>
          <p:cNvSpPr>
            <a:spLocks noGrp="1"/>
          </p:cNvSpPr>
          <p:nvPr>
            <p:ph type="sldNum" sz="quarter" idx="10"/>
          </p:nvPr>
        </p:nvSpPr>
        <p:spPr/>
        <p:txBody>
          <a:bodyPr/>
          <a:lstStyle/>
          <a:p>
            <a:fld id="{76D5560C-0883-4F28-9C47-40D1F9CD765E}" type="slidenum">
              <a:rPr kumimoji="1" lang="ja-JP" altLang="en-US" smtClean="0"/>
              <a:t>43</a:t>
            </a:fld>
            <a:endParaRPr kumimoji="1" lang="ja-JP" altLang="en-US" dirty="0"/>
          </a:p>
        </p:txBody>
      </p:sp>
    </p:spTree>
    <p:extLst>
      <p:ext uri="{BB962C8B-B14F-4D97-AF65-F5344CB8AC3E}">
        <p14:creationId xmlns:p14="http://schemas.microsoft.com/office/powerpoint/2010/main" val="496941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44</a:t>
            </a:fld>
            <a:endParaRPr kumimoji="1" lang="ja-JP" altLang="en-US" dirty="0"/>
          </a:p>
        </p:txBody>
      </p:sp>
    </p:spTree>
    <p:extLst>
      <p:ext uri="{BB962C8B-B14F-4D97-AF65-F5344CB8AC3E}">
        <p14:creationId xmlns:p14="http://schemas.microsoft.com/office/powerpoint/2010/main" val="398528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4</a:t>
            </a:fld>
            <a:endParaRPr kumimoji="1" lang="ja-JP" altLang="en-US" dirty="0"/>
          </a:p>
        </p:txBody>
      </p:sp>
    </p:spTree>
    <p:extLst>
      <p:ext uri="{BB962C8B-B14F-4D97-AF65-F5344CB8AC3E}">
        <p14:creationId xmlns:p14="http://schemas.microsoft.com/office/powerpoint/2010/main" val="318754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45</a:t>
            </a:fld>
            <a:endParaRPr kumimoji="1" lang="ja-JP" altLang="en-US" dirty="0"/>
          </a:p>
        </p:txBody>
      </p:sp>
    </p:spTree>
    <p:extLst>
      <p:ext uri="{BB962C8B-B14F-4D97-AF65-F5344CB8AC3E}">
        <p14:creationId xmlns:p14="http://schemas.microsoft.com/office/powerpoint/2010/main" val="252694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5</a:t>
            </a:fld>
            <a:endParaRPr kumimoji="1" lang="ja-JP" altLang="en-US" dirty="0"/>
          </a:p>
        </p:txBody>
      </p:sp>
    </p:spTree>
    <p:extLst>
      <p:ext uri="{BB962C8B-B14F-4D97-AF65-F5344CB8AC3E}">
        <p14:creationId xmlns:p14="http://schemas.microsoft.com/office/powerpoint/2010/main" val="282869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6</a:t>
            </a:fld>
            <a:endParaRPr kumimoji="1" lang="ja-JP" altLang="en-US" dirty="0"/>
          </a:p>
        </p:txBody>
      </p:sp>
    </p:spTree>
    <p:extLst>
      <p:ext uri="{BB962C8B-B14F-4D97-AF65-F5344CB8AC3E}">
        <p14:creationId xmlns:p14="http://schemas.microsoft.com/office/powerpoint/2010/main" val="370308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D5560C-0883-4F28-9C47-40D1F9CD765E}" type="slidenum">
              <a:rPr kumimoji="1" lang="ja-JP" altLang="en-US" smtClean="0"/>
              <a:t>7</a:t>
            </a:fld>
            <a:endParaRPr kumimoji="1" lang="ja-JP" altLang="en-US" dirty="0"/>
          </a:p>
        </p:txBody>
      </p:sp>
    </p:spTree>
    <p:extLst>
      <p:ext uri="{BB962C8B-B14F-4D97-AF65-F5344CB8AC3E}">
        <p14:creationId xmlns:p14="http://schemas.microsoft.com/office/powerpoint/2010/main" val="150329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8</a:t>
            </a:fld>
            <a:endParaRPr kumimoji="1" lang="ja-JP" altLang="en-US" dirty="0"/>
          </a:p>
        </p:txBody>
      </p:sp>
    </p:spTree>
    <p:extLst>
      <p:ext uri="{BB962C8B-B14F-4D97-AF65-F5344CB8AC3E}">
        <p14:creationId xmlns:p14="http://schemas.microsoft.com/office/powerpoint/2010/main" val="297883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4E4C81-AB13-46D5-8049-B681FB6C110D}" type="slidenum">
              <a:rPr kumimoji="1" lang="ja-JP" altLang="en-US" smtClean="0"/>
              <a:t>9</a:t>
            </a:fld>
            <a:endParaRPr kumimoji="1" lang="ja-JP" altLang="en-US" dirty="0"/>
          </a:p>
        </p:txBody>
      </p:sp>
    </p:spTree>
    <p:extLst>
      <p:ext uri="{BB962C8B-B14F-4D97-AF65-F5344CB8AC3E}">
        <p14:creationId xmlns:p14="http://schemas.microsoft.com/office/powerpoint/2010/main" val="130078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296035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3888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361536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157210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252252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120494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210497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400757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310053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344998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9FDBD0-F48B-4898-A028-602C235EFADE}" type="datetimeFigureOut">
              <a:rPr kumimoji="1" lang="ja-JP" altLang="en-US" smtClean="0"/>
              <a:t>2015/11/20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183604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FDBD0-F48B-4898-A028-602C235EFADE}" type="datetimeFigureOut">
              <a:rPr kumimoji="1" lang="ja-JP" altLang="en-US" smtClean="0"/>
              <a:t>2015/11/20</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5BE63-85CD-47D4-98B0-0D96140A6304}" type="slidenum">
              <a:rPr kumimoji="1" lang="ja-JP" altLang="en-US" smtClean="0"/>
              <a:t>‹#›</a:t>
            </a:fld>
            <a:endParaRPr kumimoji="1" lang="ja-JP" altLang="en-US" dirty="0"/>
          </a:p>
        </p:txBody>
      </p:sp>
    </p:spTree>
    <p:extLst>
      <p:ext uri="{BB962C8B-B14F-4D97-AF65-F5344CB8AC3E}">
        <p14:creationId xmlns:p14="http://schemas.microsoft.com/office/powerpoint/2010/main" val="335340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1900" y="673099"/>
            <a:ext cx="9613900" cy="2836863"/>
          </a:xfrm>
        </p:spPr>
        <p:txBody>
          <a:bodyPr>
            <a:normAutofit/>
          </a:bodyPr>
          <a:lstStyle/>
          <a:p>
            <a:r>
              <a:rPr kumimoji="1" lang="ja-JP" altLang="en-US" dirty="0" smtClean="0"/>
              <a:t>行列の視覚的効果を用いたマーケティング</a:t>
            </a:r>
            <a:endParaRPr kumimoji="1" lang="ja-JP" altLang="en-US" dirty="0"/>
          </a:p>
        </p:txBody>
      </p:sp>
      <p:sp>
        <p:nvSpPr>
          <p:cNvPr id="3" name="サブタイトル 2"/>
          <p:cNvSpPr>
            <a:spLocks noGrp="1"/>
          </p:cNvSpPr>
          <p:nvPr>
            <p:ph type="subTitle" idx="1"/>
          </p:nvPr>
        </p:nvSpPr>
        <p:spPr>
          <a:xfrm>
            <a:off x="1524000" y="4105275"/>
            <a:ext cx="9144000" cy="1655762"/>
          </a:xfrm>
        </p:spPr>
        <p:txBody>
          <a:bodyPr>
            <a:normAutofit/>
          </a:bodyPr>
          <a:lstStyle/>
          <a:p>
            <a:pPr algn="r"/>
            <a:r>
              <a:rPr lang="ja-JP" altLang="en-US" dirty="0"/>
              <a:t>名古屋市立</a:t>
            </a:r>
            <a:r>
              <a:rPr lang="ja-JP" altLang="en-US" dirty="0" smtClean="0"/>
              <a:t>大学経済学部</a:t>
            </a:r>
            <a:r>
              <a:rPr lang="ja-JP" altLang="en-US" dirty="0"/>
              <a:t>　</a:t>
            </a:r>
            <a:r>
              <a:rPr lang="ja-JP" altLang="en-US" dirty="0" smtClean="0"/>
              <a:t>森田ゼミ</a:t>
            </a:r>
            <a:r>
              <a:rPr lang="en-US" altLang="ja-JP" dirty="0" smtClean="0"/>
              <a:t>3</a:t>
            </a:r>
            <a:r>
              <a:rPr lang="ja-JP" altLang="en-US" dirty="0" smtClean="0"/>
              <a:t>年</a:t>
            </a:r>
            <a:endParaRPr lang="en-US" altLang="ja-JP" dirty="0" smtClean="0"/>
          </a:p>
          <a:p>
            <a:pPr algn="r"/>
            <a:r>
              <a:rPr kumimoji="1" lang="ja-JP" altLang="en-US" dirty="0" smtClean="0"/>
              <a:t>門脇　河野　鶸田</a:t>
            </a:r>
            <a:r>
              <a:rPr lang="ja-JP" altLang="en-US" dirty="0"/>
              <a:t>　</a:t>
            </a:r>
            <a:endParaRPr lang="en-US" altLang="ja-JP" dirty="0" smtClean="0"/>
          </a:p>
          <a:p>
            <a:pPr algn="r"/>
            <a:r>
              <a:rPr lang="ja-JP" altLang="en-US" dirty="0" smtClean="0"/>
              <a:t>古橋　渡</a:t>
            </a:r>
            <a:r>
              <a:rPr lang="ja-JP" altLang="en-US" dirty="0"/>
              <a:t>邊</a:t>
            </a:r>
            <a:endParaRPr kumimoji="1" lang="ja-JP" altLang="en-US" dirty="0"/>
          </a:p>
        </p:txBody>
      </p:sp>
      <p:sp>
        <p:nvSpPr>
          <p:cNvPr id="5" name="スライド番号プレースホルダー 4"/>
          <p:cNvSpPr>
            <a:spLocks noGrp="1"/>
          </p:cNvSpPr>
          <p:nvPr>
            <p:ph type="sldNum" sz="quarter" idx="12"/>
          </p:nvPr>
        </p:nvSpPr>
        <p:spPr/>
        <p:txBody>
          <a:bodyPr/>
          <a:lstStyle/>
          <a:p>
            <a:fld id="{D4A86F6A-55D0-46CD-BCCD-AF842468EB1C}" type="slidenum">
              <a:rPr kumimoji="1" lang="ja-JP" altLang="en-US" smtClean="0"/>
              <a:t>1</a:t>
            </a:fld>
            <a:endParaRPr kumimoji="1" lang="ja-JP" altLang="en-US" dirty="0"/>
          </a:p>
        </p:txBody>
      </p:sp>
    </p:spTree>
    <p:extLst>
      <p:ext uri="{BB962C8B-B14F-4D97-AF65-F5344CB8AC3E}">
        <p14:creationId xmlns:p14="http://schemas.microsoft.com/office/powerpoint/2010/main" val="152906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10</a:t>
            </a:fld>
            <a:endParaRPr kumimoji="1" lang="ja-JP" altLang="en-US" dirty="0"/>
          </a:p>
        </p:txBody>
      </p:sp>
      <p:sp>
        <p:nvSpPr>
          <p:cNvPr id="20" name="正方形/長方形 19"/>
          <p:cNvSpPr/>
          <p:nvPr/>
        </p:nvSpPr>
        <p:spPr>
          <a:xfrm>
            <a:off x="1972490" y="4387852"/>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95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3471" y="448256"/>
            <a:ext cx="10515600" cy="1325563"/>
          </a:xfrm>
        </p:spPr>
        <p:txBody>
          <a:bodyPr>
            <a:normAutofit/>
          </a:bodyPr>
          <a:lstStyle/>
          <a:p>
            <a:r>
              <a:rPr lang="ja-JP" altLang="en-US" sz="4800" u="sng" dirty="0" smtClean="0">
                <a:effectLst>
                  <a:outerShdw blurRad="38100" dist="38100" dir="2700000" algn="tl">
                    <a:srgbClr val="000000">
                      <a:alpha val="43137"/>
                    </a:srgbClr>
                  </a:outerShdw>
                </a:effectLst>
              </a:rPr>
              <a:t>バンドワゴン効果</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513471" y="1791078"/>
            <a:ext cx="11300993" cy="3269295"/>
          </a:xfrm>
        </p:spPr>
        <p:txBody>
          <a:bodyPr>
            <a:normAutofit fontScale="47500" lnSpcReduction="20000"/>
          </a:bodyPr>
          <a:lstStyle/>
          <a:p>
            <a:pPr marL="0" indent="0">
              <a:lnSpc>
                <a:spcPct val="120000"/>
              </a:lnSpc>
              <a:buNone/>
            </a:pPr>
            <a:r>
              <a:rPr lang="ja-JP" altLang="en-US" sz="8400" dirty="0"/>
              <a:t>ある製品に多くの需要がある</a:t>
            </a:r>
            <a:r>
              <a:rPr lang="ja-JP" altLang="en-US" sz="8400" dirty="0" smtClean="0"/>
              <a:t>場合</a:t>
            </a:r>
            <a:endParaRPr lang="en-US" altLang="ja-JP" sz="8400" dirty="0" smtClean="0"/>
          </a:p>
          <a:p>
            <a:pPr marL="0" indent="0">
              <a:lnSpc>
                <a:spcPct val="120000"/>
              </a:lnSpc>
              <a:buNone/>
            </a:pPr>
            <a:r>
              <a:rPr lang="ja-JP" altLang="en-US" sz="8700" dirty="0" smtClean="0"/>
              <a:t>個々人</a:t>
            </a:r>
            <a:r>
              <a:rPr lang="ja-JP" altLang="en-US" sz="8700" dirty="0"/>
              <a:t>の</a:t>
            </a:r>
            <a:r>
              <a:rPr lang="ja-JP" altLang="en-US" sz="8700" dirty="0" smtClean="0"/>
              <a:t>その製品</a:t>
            </a:r>
            <a:r>
              <a:rPr lang="ja-JP" altLang="en-US" sz="8700" dirty="0"/>
              <a:t>に対する需要が大きくなる</a:t>
            </a:r>
            <a:r>
              <a:rPr lang="ja-JP" altLang="en-US" sz="8700" dirty="0" smtClean="0"/>
              <a:t>効果</a:t>
            </a:r>
            <a:endParaRPr lang="en-US" altLang="ja-JP" sz="8700" dirty="0" smtClean="0"/>
          </a:p>
          <a:p>
            <a:pPr marL="0" indent="0" algn="ctr">
              <a:buNone/>
            </a:pPr>
            <a:endParaRPr lang="en-US" altLang="ja-JP" sz="4600" dirty="0"/>
          </a:p>
          <a:p>
            <a:pPr marL="0" indent="0">
              <a:buNone/>
            </a:pPr>
            <a:r>
              <a:rPr lang="ja-JP" altLang="en-US" dirty="0" smtClean="0"/>
              <a:t>　　　　　　　　　　　　　　　　　　　　　　　　　　　　　　</a:t>
            </a:r>
            <a:r>
              <a:rPr lang="ja-JP" altLang="en-US" dirty="0"/>
              <a:t/>
            </a:r>
            <a:br>
              <a:rPr lang="ja-JP" altLang="en-US" dirty="0"/>
            </a:br>
            <a:endParaRPr lang="en-US" altLang="ja-JP" dirty="0" smtClean="0"/>
          </a:p>
          <a:p>
            <a:pPr marL="0" indent="0">
              <a:buNone/>
            </a:pPr>
            <a:r>
              <a:rPr kumimoji="1" lang="ja-JP" altLang="en-US" sz="3200" dirty="0" smtClean="0"/>
              <a:t>　　</a:t>
            </a:r>
            <a:endParaRPr kumimoji="1" lang="en-US" altLang="ja-JP" sz="3200" dirty="0"/>
          </a:p>
        </p:txBody>
      </p:sp>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11</a:t>
            </a:fld>
            <a:endParaRPr kumimoji="1" lang="ja-JP" altLang="en-US" dirty="0"/>
          </a:p>
        </p:txBody>
      </p:sp>
      <p:sp>
        <p:nvSpPr>
          <p:cNvPr id="4" name="雲形吹き出し 3"/>
          <p:cNvSpPr/>
          <p:nvPr/>
        </p:nvSpPr>
        <p:spPr>
          <a:xfrm>
            <a:off x="321273" y="3876988"/>
            <a:ext cx="11314771" cy="2366769"/>
          </a:xfrm>
          <a:prstGeom prst="cloudCallout">
            <a:avLst>
              <a:gd name="adj1" fmla="val -26593"/>
              <a:gd name="adj2" fmla="val -77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a:t>
            </a:r>
            <a:r>
              <a:rPr lang="ja-JP" altLang="en-US" sz="3200" dirty="0"/>
              <a:t>恐怖感</a:t>
            </a:r>
            <a:r>
              <a:rPr lang="en-US" altLang="ja-JP" sz="3200" dirty="0"/>
              <a:t>…</a:t>
            </a:r>
            <a:r>
              <a:rPr lang="ja-JP" altLang="en-US" sz="3200" dirty="0"/>
              <a:t>「他人に置き去りにされたくない」</a:t>
            </a:r>
            <a:endParaRPr lang="en-US" altLang="ja-JP" sz="3200" dirty="0"/>
          </a:p>
          <a:p>
            <a:r>
              <a:rPr lang="ja-JP" altLang="en-US" sz="3200" dirty="0"/>
              <a:t>・満足感</a:t>
            </a:r>
            <a:r>
              <a:rPr lang="en-US" altLang="ja-JP" sz="3200" dirty="0"/>
              <a:t>…</a:t>
            </a:r>
            <a:r>
              <a:rPr lang="ja-JP" altLang="en-US" sz="3200" dirty="0"/>
              <a:t>「皆と同じ環境を手に入れた</a:t>
            </a:r>
            <a:r>
              <a:rPr lang="ja-JP" altLang="en-US" sz="3200" dirty="0" smtClean="0"/>
              <a:t>」</a:t>
            </a:r>
            <a:r>
              <a:rPr lang="ja-JP" altLang="en-US" sz="3200" dirty="0"/>
              <a:t>　　　　　</a:t>
            </a:r>
            <a:endParaRPr kumimoji="1" lang="ja-JP" altLang="en-US" sz="3200" dirty="0"/>
          </a:p>
        </p:txBody>
      </p:sp>
    </p:spTree>
    <p:extLst>
      <p:ext uri="{BB962C8B-B14F-4D97-AF65-F5344CB8AC3E}">
        <p14:creationId xmlns:p14="http://schemas.microsoft.com/office/powerpoint/2010/main" val="281403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effectLst>
                  <a:outerShdw blurRad="38100" dist="38100" dir="2700000" algn="tl">
                    <a:srgbClr val="000000">
                      <a:alpha val="43137"/>
                    </a:srgbClr>
                  </a:outerShdw>
                </a:effectLst>
              </a:rPr>
              <a:t>行列から生じるバンドワゴン効果</a:t>
            </a:r>
            <a:endParaRPr kumimoji="1" lang="ja-JP" altLang="en-US" u="sng" dirty="0">
              <a:effectLst>
                <a:outerShdw blurRad="38100" dist="38100" dir="2700000" algn="tl">
                  <a:srgbClr val="000000">
                    <a:alpha val="43137"/>
                  </a:srgb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742760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スライド番号プレースホルダー 4"/>
          <p:cNvSpPr>
            <a:spLocks noGrp="1"/>
          </p:cNvSpPr>
          <p:nvPr>
            <p:ph type="sldNum" sz="quarter" idx="12"/>
          </p:nvPr>
        </p:nvSpPr>
        <p:spPr/>
        <p:txBody>
          <a:bodyPr/>
          <a:lstStyle/>
          <a:p>
            <a:fld id="{D4A86F6A-55D0-46CD-BCCD-AF842468EB1C}" type="slidenum">
              <a:rPr kumimoji="1" lang="ja-JP" altLang="en-US" smtClean="0"/>
              <a:t>12</a:t>
            </a:fld>
            <a:endParaRPr kumimoji="1" lang="ja-JP" altLang="en-US" dirty="0"/>
          </a:p>
        </p:txBody>
      </p:sp>
    </p:spTree>
    <p:extLst>
      <p:ext uri="{BB962C8B-B14F-4D97-AF65-F5344CB8AC3E}">
        <p14:creationId xmlns:p14="http://schemas.microsoft.com/office/powerpoint/2010/main" val="4071108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4627" y="365125"/>
            <a:ext cx="11346873" cy="1325563"/>
          </a:xfrm>
        </p:spPr>
        <p:txBody>
          <a:bodyPr>
            <a:noAutofit/>
          </a:bodyPr>
          <a:lstStyle/>
          <a:p>
            <a:r>
              <a:rPr lang="ja-JP" altLang="en-US" u="sng" dirty="0" smtClean="0">
                <a:effectLst>
                  <a:outerShdw blurRad="38100" dist="38100" dir="2700000" algn="tl">
                    <a:srgbClr val="000000">
                      <a:alpha val="43137"/>
                    </a:srgbClr>
                  </a:outerShdw>
                </a:effectLst>
              </a:rPr>
              <a:t>電子</a:t>
            </a:r>
            <a:r>
              <a:rPr lang="ja-JP" altLang="en-US" u="sng" dirty="0">
                <a:effectLst>
                  <a:outerShdw blurRad="38100" dist="38100" dir="2700000" algn="tl">
                    <a:srgbClr val="000000">
                      <a:alpha val="43137"/>
                    </a:srgbClr>
                  </a:outerShdw>
                </a:effectLst>
              </a:rPr>
              <a:t>機器</a:t>
            </a:r>
            <a:r>
              <a:rPr kumimoji="1" lang="ja-JP" altLang="en-US" u="sng" dirty="0" smtClean="0">
                <a:effectLst>
                  <a:outerShdw blurRad="38100" dist="38100" dir="2700000" algn="tl">
                    <a:srgbClr val="000000">
                      <a:alpha val="43137"/>
                    </a:srgbClr>
                  </a:outerShdw>
                </a:effectLst>
              </a:rPr>
              <a:t>の普及</a:t>
            </a:r>
            <a:endParaRPr kumimoji="1" lang="ja-JP" altLang="en-US"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normAutofit/>
          </a:bodyPr>
          <a:lstStyle/>
          <a:p>
            <a:pPr marL="0" indent="0">
              <a:buNone/>
            </a:pPr>
            <a:endParaRPr lang="en-US" altLang="ja-JP" sz="4000" dirty="0"/>
          </a:p>
          <a:p>
            <a:r>
              <a:rPr kumimoji="1" lang="ja-JP" altLang="en-US" sz="4400" dirty="0" smtClean="0"/>
              <a:t>情報収集が容易</a:t>
            </a:r>
            <a:endParaRPr kumimoji="1" lang="en-US" altLang="ja-JP" sz="4400" dirty="0" smtClean="0"/>
          </a:p>
          <a:p>
            <a:pPr marL="0" indent="0">
              <a:buNone/>
            </a:pPr>
            <a:endParaRPr kumimoji="1" lang="en-US" altLang="ja-JP" sz="4000" dirty="0" smtClean="0"/>
          </a:p>
          <a:p>
            <a:r>
              <a:rPr kumimoji="1" lang="ja-JP" altLang="en-US" sz="4400" dirty="0" smtClean="0"/>
              <a:t>暇つぶしの手段</a:t>
            </a:r>
            <a:endParaRPr kumimoji="1" lang="en-US" altLang="ja-JP" sz="4400" dirty="0" smtClean="0"/>
          </a:p>
          <a:p>
            <a:endParaRPr kumimoji="1" lang="en-US" altLang="ja-JP" sz="4400" dirty="0" smtClean="0"/>
          </a:p>
          <a:p>
            <a:pPr marL="0" indent="0">
              <a:buNone/>
            </a:pPr>
            <a:r>
              <a:rPr lang="ja-JP" altLang="en-US" sz="3200" dirty="0" smtClean="0"/>
              <a:t>　</a:t>
            </a:r>
            <a:endParaRPr kumimoji="1" lang="ja-JP" altLang="en-US" sz="320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7368" y="2471590"/>
            <a:ext cx="2256249" cy="2449117"/>
          </a:xfrm>
          <a:prstGeom prst="rect">
            <a:avLst/>
          </a:prstGeom>
        </p:spPr>
      </p:pic>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13</a:t>
            </a:fld>
            <a:endParaRPr kumimoji="1" lang="ja-JP" altLang="en-US" dirty="0"/>
          </a:p>
        </p:txBody>
      </p:sp>
      <p:sp>
        <p:nvSpPr>
          <p:cNvPr id="4" name="雲形吹き出し 3"/>
          <p:cNvSpPr/>
          <p:nvPr/>
        </p:nvSpPr>
        <p:spPr>
          <a:xfrm>
            <a:off x="7222150" y="0"/>
            <a:ext cx="4530436" cy="2080487"/>
          </a:xfrm>
          <a:prstGeom prst="cloudCallout">
            <a:avLst>
              <a:gd name="adj1" fmla="val 9578"/>
              <a:gd name="adj2" fmla="val 70491"/>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800" dirty="0" smtClean="0"/>
              <a:t>Ex.</a:t>
            </a:r>
            <a:r>
              <a:rPr lang="ja-JP" altLang="en-US" sz="2800" dirty="0" smtClean="0"/>
              <a:t>スマートフォン</a:t>
            </a:r>
            <a:endParaRPr lang="en-US" altLang="ja-JP" sz="2800" dirty="0" smtClean="0"/>
          </a:p>
          <a:p>
            <a:r>
              <a:rPr lang="en-US" altLang="ja-JP" sz="2800" dirty="0" smtClean="0"/>
              <a:t>iPod</a:t>
            </a:r>
            <a:r>
              <a:rPr lang="ja-JP" altLang="en-US" sz="2800" dirty="0" err="1" smtClean="0"/>
              <a:t>、</a:t>
            </a:r>
            <a:r>
              <a:rPr lang="ja-JP" altLang="en-US" sz="2800" dirty="0" smtClean="0"/>
              <a:t>ゲーム機器</a:t>
            </a:r>
            <a:endParaRPr lang="ja-JP" altLang="en-US" sz="2800" dirty="0"/>
          </a:p>
        </p:txBody>
      </p:sp>
      <p:sp>
        <p:nvSpPr>
          <p:cNvPr id="7" name="右中かっこ 6"/>
          <p:cNvSpPr/>
          <p:nvPr/>
        </p:nvSpPr>
        <p:spPr>
          <a:xfrm>
            <a:off x="5216236" y="2369127"/>
            <a:ext cx="644237" cy="2441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爆発 2 7"/>
          <p:cNvSpPr/>
          <p:nvPr/>
        </p:nvSpPr>
        <p:spPr>
          <a:xfrm>
            <a:off x="5860474" y="1040243"/>
            <a:ext cx="6141026" cy="466049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chemeClr val="tx1"/>
                </a:solidFill>
              </a:rPr>
              <a:t>行列が</a:t>
            </a:r>
            <a:endParaRPr kumimoji="1" lang="en-US" altLang="ja-JP" sz="4400" b="1" dirty="0" smtClean="0">
              <a:solidFill>
                <a:schemeClr val="tx1"/>
              </a:solidFill>
            </a:endParaRPr>
          </a:p>
          <a:p>
            <a:pPr algn="ctr"/>
            <a:r>
              <a:rPr kumimoji="1" lang="ja-JP" altLang="en-US" sz="4400" b="1" dirty="0" smtClean="0">
                <a:solidFill>
                  <a:schemeClr val="tx1"/>
                </a:solidFill>
              </a:rPr>
              <a:t>できやすくなる</a:t>
            </a:r>
            <a:endParaRPr kumimoji="1" lang="ja-JP" altLang="en-US" sz="4400" b="1" dirty="0">
              <a:solidFill>
                <a:schemeClr val="tx1"/>
              </a:solidFill>
            </a:endParaRPr>
          </a:p>
        </p:txBody>
      </p:sp>
    </p:spTree>
    <p:extLst>
      <p:ext uri="{BB962C8B-B14F-4D97-AF65-F5344CB8AC3E}">
        <p14:creationId xmlns:p14="http://schemas.microsoft.com/office/powerpoint/2010/main" val="16732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14</a:t>
            </a:fld>
            <a:endParaRPr kumimoji="1" lang="ja-JP" altLang="en-US" dirty="0"/>
          </a:p>
        </p:txBody>
      </p:sp>
      <p:sp>
        <p:nvSpPr>
          <p:cNvPr id="20" name="正方形/長方形 19"/>
          <p:cNvSpPr/>
          <p:nvPr/>
        </p:nvSpPr>
        <p:spPr>
          <a:xfrm>
            <a:off x="1972490" y="4387852"/>
            <a:ext cx="3553690" cy="1070264"/>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31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D4A86F6A-55D0-46CD-BCCD-AF842468EB1C}" type="slidenum">
              <a:rPr kumimoji="1" lang="ja-JP" altLang="en-US" smtClean="0"/>
              <a:t>15</a:t>
            </a:fld>
            <a:endParaRPr kumimoji="1" lang="ja-JP" altLang="en-US" dirty="0"/>
          </a:p>
        </p:txBody>
      </p:sp>
      <p:graphicFrame>
        <p:nvGraphicFramePr>
          <p:cNvPr id="21" name="表 20"/>
          <p:cNvGraphicFramePr>
            <a:graphicFrameLocks noGrp="1"/>
          </p:cNvGraphicFramePr>
          <p:nvPr>
            <p:extLst>
              <p:ext uri="{D42A27DB-BD31-4B8C-83A1-F6EECF244321}">
                <p14:modId xmlns:p14="http://schemas.microsoft.com/office/powerpoint/2010/main" val="3140218797"/>
              </p:ext>
            </p:extLst>
          </p:nvPr>
        </p:nvGraphicFramePr>
        <p:xfrm>
          <a:off x="593602" y="152400"/>
          <a:ext cx="10480432" cy="6191128"/>
        </p:xfrm>
        <a:graphic>
          <a:graphicData uri="http://schemas.openxmlformats.org/drawingml/2006/table">
            <a:tbl>
              <a:tblPr firstRow="1" bandRow="1">
                <a:tableStyleId>{5C22544A-7EE6-4342-B048-85BDC9FD1C3A}</a:tableStyleId>
              </a:tblPr>
              <a:tblGrid>
                <a:gridCol w="5240216"/>
                <a:gridCol w="5240216"/>
              </a:tblGrid>
              <a:tr h="1390528">
                <a:tc>
                  <a:txBody>
                    <a:bodyPr/>
                    <a:lstStyle/>
                    <a:p>
                      <a:pPr algn="ctr"/>
                      <a:r>
                        <a:rPr lang="ja-JP" altLang="en-US" sz="3600" dirty="0" smtClean="0"/>
                        <a:t>行列を利用したほうが</a:t>
                      </a:r>
                      <a:endParaRPr lang="en-US" altLang="ja-JP" sz="3600" dirty="0" smtClean="0"/>
                    </a:p>
                    <a:p>
                      <a:pPr algn="ctr"/>
                      <a:r>
                        <a:rPr lang="ja-JP" altLang="en-US" sz="3600" dirty="0" smtClean="0"/>
                        <a:t>よい</a:t>
                      </a:r>
                      <a:r>
                        <a:rPr kumimoji="1" lang="ja-JP" altLang="en-US" sz="3600" dirty="0" smtClean="0"/>
                        <a:t>飲食店</a:t>
                      </a:r>
                    </a:p>
                    <a:p>
                      <a:endParaRPr kumimoji="1" lang="ja-JP" altLang="en-US" sz="3600" dirty="0"/>
                    </a:p>
                  </a:txBody>
                  <a:tcPr/>
                </a:tc>
                <a:tc>
                  <a:txBody>
                    <a:bodyPr/>
                    <a:lstStyle/>
                    <a:p>
                      <a:pPr algn="ctr"/>
                      <a:r>
                        <a:rPr kumimoji="1" lang="ja-JP" altLang="en-US" sz="3600" dirty="0" smtClean="0"/>
                        <a:t>行列を利用しないほうが</a:t>
                      </a:r>
                      <a:endParaRPr kumimoji="1" lang="en-US" altLang="ja-JP" sz="3600" dirty="0" smtClean="0"/>
                    </a:p>
                    <a:p>
                      <a:pPr algn="ctr"/>
                      <a:r>
                        <a:rPr kumimoji="1" lang="ja-JP" altLang="en-US" sz="3600" dirty="0" smtClean="0"/>
                        <a:t>よい飲食店</a:t>
                      </a:r>
                      <a:endParaRPr kumimoji="1" lang="en-US" altLang="ja-JP" sz="3600" dirty="0" smtClean="0"/>
                    </a:p>
                    <a:p>
                      <a:endParaRPr kumimoji="1" lang="ja-JP" altLang="en-US" dirty="0"/>
                    </a:p>
                  </a:txBody>
                  <a:tcPr/>
                </a:tc>
              </a:tr>
              <a:tr h="4453768">
                <a:tc>
                  <a:txBody>
                    <a:bodyPr/>
                    <a:lstStyle/>
                    <a:p>
                      <a:pPr marL="571500" indent="-571500">
                        <a:lnSpc>
                          <a:spcPct val="150000"/>
                        </a:lnSpc>
                        <a:buFont typeface="Arial" panose="020B0604020202020204" pitchFamily="34" charset="0"/>
                        <a:buChar char="•"/>
                      </a:pPr>
                      <a:r>
                        <a:rPr kumimoji="1" lang="ja-JP" altLang="en-US" sz="3600" dirty="0" smtClean="0"/>
                        <a:t>回転率がよい店</a:t>
                      </a:r>
                      <a:endParaRPr kumimoji="1" lang="en-US" altLang="ja-JP" sz="3600" dirty="0" smtClean="0"/>
                    </a:p>
                    <a:p>
                      <a:pPr marL="571500" indent="-571500">
                        <a:lnSpc>
                          <a:spcPct val="150000"/>
                        </a:lnSpc>
                        <a:buFont typeface="Arial" panose="020B0604020202020204" pitchFamily="34" charset="0"/>
                        <a:buChar char="•"/>
                      </a:pPr>
                      <a:r>
                        <a:rPr kumimoji="1" lang="ja-JP" altLang="en-US" sz="3600" dirty="0" smtClean="0"/>
                        <a:t>オープン直後の店</a:t>
                      </a:r>
                      <a:endParaRPr kumimoji="1" lang="en-US" altLang="ja-JP" sz="3600" dirty="0" smtClean="0"/>
                    </a:p>
                    <a:p>
                      <a:pPr marL="571500" indent="-571500">
                        <a:lnSpc>
                          <a:spcPct val="150000"/>
                        </a:lnSpc>
                        <a:buFont typeface="Arial" panose="020B0604020202020204" pitchFamily="34" charset="0"/>
                        <a:buChar char="•"/>
                      </a:pPr>
                      <a:r>
                        <a:rPr lang="ja-JP" altLang="en-US" sz="3600" dirty="0" smtClean="0"/>
                        <a:t>人目につきやすい店</a:t>
                      </a:r>
                      <a:endParaRPr lang="en-US" altLang="ja-JP" sz="3600" dirty="0" smtClean="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4000" b="0" i="0" u="none" strike="noStrike" kern="1200" cap="none" spc="0" normalizeH="0" baseline="0" noProof="0" dirty="0" smtClean="0">
                          <a:ln>
                            <a:noFill/>
                          </a:ln>
                          <a:solidFill>
                            <a:prstClr val="black"/>
                          </a:solidFill>
                          <a:effectLst/>
                          <a:uLnTx/>
                          <a:uFillTx/>
                          <a:latin typeface="+mn-lt"/>
                          <a:ea typeface="+mn-ea"/>
                          <a:cs typeface="+mn-cs"/>
                        </a:rPr>
                        <a:t>行列を作るのに十分なスペースがある</a:t>
                      </a:r>
                    </a:p>
                    <a:p>
                      <a:endParaRPr kumimoji="1" lang="ja-JP" altLang="en-US" sz="4000" dirty="0"/>
                    </a:p>
                  </a:txBody>
                  <a:tcPr/>
                </a:tc>
                <a:tc>
                  <a:txBody>
                    <a:bodyPr/>
                    <a:lstStyle/>
                    <a:p>
                      <a:pPr marL="571500" indent="-571500">
                        <a:lnSpc>
                          <a:spcPct val="150000"/>
                        </a:lnSpc>
                        <a:buFont typeface="Arial" panose="020B0604020202020204" pitchFamily="34" charset="0"/>
                        <a:buChar char="•"/>
                      </a:pPr>
                      <a:r>
                        <a:rPr kumimoji="1" lang="ja-JP" altLang="en-US" sz="3600" dirty="0" smtClean="0"/>
                        <a:t>回転率がよくない店</a:t>
                      </a:r>
                      <a:endParaRPr lang="en-US" altLang="ja-JP" sz="3600" dirty="0" smtClean="0"/>
                    </a:p>
                    <a:p>
                      <a:pPr marL="571500" indent="-571500">
                        <a:lnSpc>
                          <a:spcPct val="150000"/>
                        </a:lnSpc>
                        <a:buFont typeface="Arial" panose="020B0604020202020204" pitchFamily="34" charset="0"/>
                        <a:buChar char="•"/>
                      </a:pPr>
                      <a:r>
                        <a:rPr kumimoji="1" lang="ja-JP" altLang="en-US" sz="3600" dirty="0" smtClean="0"/>
                        <a:t>知名度がある店</a:t>
                      </a:r>
                      <a:endParaRPr kumimoji="1" lang="en-US" altLang="ja-JP" sz="3600" dirty="0" smtClean="0"/>
                    </a:p>
                    <a:p>
                      <a:pPr marL="571500" indent="-571500">
                        <a:lnSpc>
                          <a:spcPct val="150000"/>
                        </a:lnSpc>
                        <a:buFont typeface="Arial" panose="020B0604020202020204" pitchFamily="34" charset="0"/>
                        <a:buChar char="•"/>
                      </a:pPr>
                      <a:r>
                        <a:rPr kumimoji="1" lang="ja-JP" altLang="en-US" sz="3600" dirty="0" smtClean="0"/>
                        <a:t>行列を作るのに十分な</a:t>
                      </a:r>
                      <a:endParaRPr lang="en-US" altLang="ja-JP" sz="3600" dirty="0" smtClean="0"/>
                    </a:p>
                    <a:p>
                      <a:pPr marL="0" indent="0">
                        <a:lnSpc>
                          <a:spcPct val="100000"/>
                        </a:lnSpc>
                        <a:buFont typeface="Arial" panose="020B0604020202020204" pitchFamily="34" charset="0"/>
                        <a:buNone/>
                      </a:pPr>
                      <a:r>
                        <a:rPr kumimoji="1" lang="ja-JP" altLang="en-US" sz="3600" dirty="0" smtClean="0"/>
                        <a:t>　　スペースがない店</a:t>
                      </a:r>
                      <a:endParaRPr kumimoji="1" lang="en-US" altLang="ja-JP" sz="3600" dirty="0" smtClean="0"/>
                    </a:p>
                    <a:p>
                      <a:endParaRPr kumimoji="1" lang="ja-JP" altLang="en-US" sz="4000" dirty="0"/>
                    </a:p>
                  </a:txBody>
                  <a:tcPr/>
                </a:tc>
              </a:tr>
            </a:tbl>
          </a:graphicData>
        </a:graphic>
      </p:graphicFrame>
    </p:spTree>
    <p:extLst>
      <p:ext uri="{BB962C8B-B14F-4D97-AF65-F5344CB8AC3E}">
        <p14:creationId xmlns:p14="http://schemas.microsoft.com/office/powerpoint/2010/main" val="1721111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100" y="1463269"/>
            <a:ext cx="11569700" cy="2393167"/>
          </a:xfrm>
        </p:spPr>
        <p:txBody>
          <a:bodyPr>
            <a:normAutofit/>
          </a:bodyPr>
          <a:lstStyle/>
          <a:p>
            <a:pPr algn="ctr">
              <a:lnSpc>
                <a:spcPct val="150000"/>
              </a:lnSpc>
            </a:pPr>
            <a:r>
              <a:rPr kumimoji="1" lang="ja-JP" altLang="en-US" sz="6000" dirty="0" smtClean="0"/>
              <a:t>ギャレットポップコーンショップス</a:t>
            </a:r>
            <a:endParaRPr kumimoji="1" lang="ja-JP" altLang="en-US" sz="6000" dirty="0"/>
          </a:p>
        </p:txBody>
      </p:sp>
      <p:sp>
        <p:nvSpPr>
          <p:cNvPr id="3" name="スライド番号プレースホルダー 2"/>
          <p:cNvSpPr>
            <a:spLocks noGrp="1"/>
          </p:cNvSpPr>
          <p:nvPr>
            <p:ph type="sldNum" sz="quarter" idx="12"/>
          </p:nvPr>
        </p:nvSpPr>
        <p:spPr/>
        <p:txBody>
          <a:bodyPr/>
          <a:lstStyle/>
          <a:p>
            <a:fld id="{D4A86F6A-55D0-46CD-BCCD-AF842468EB1C}" type="slidenum">
              <a:rPr kumimoji="1" lang="ja-JP" altLang="en-US" smtClean="0"/>
              <a:t>16</a:t>
            </a:fld>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81216">
            <a:off x="8584124" y="4146918"/>
            <a:ext cx="2190612" cy="2299855"/>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0434" y="4525882"/>
            <a:ext cx="1720166" cy="1805949"/>
          </a:xfrm>
          <a:prstGeom prst="rect">
            <a:avLst/>
          </a:prstGeom>
        </p:spPr>
      </p:pic>
    </p:spTree>
    <p:extLst>
      <p:ext uri="{BB962C8B-B14F-4D97-AF65-F5344CB8AC3E}">
        <p14:creationId xmlns:p14="http://schemas.microsoft.com/office/powerpoint/2010/main" val="35796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D4A86F6A-55D0-46CD-BCCD-AF842468EB1C}" type="slidenum">
              <a:rPr kumimoji="1" lang="ja-JP" altLang="en-US" smtClean="0"/>
              <a:t>17</a:t>
            </a:fld>
            <a:endParaRPr kumimoji="1" lang="ja-JP" altLang="en-US" dirty="0"/>
          </a:p>
        </p:txBody>
      </p:sp>
      <p:graphicFrame>
        <p:nvGraphicFramePr>
          <p:cNvPr id="21" name="表 20"/>
          <p:cNvGraphicFramePr>
            <a:graphicFrameLocks noGrp="1"/>
          </p:cNvGraphicFramePr>
          <p:nvPr>
            <p:extLst>
              <p:ext uri="{D42A27DB-BD31-4B8C-83A1-F6EECF244321}">
                <p14:modId xmlns:p14="http://schemas.microsoft.com/office/powerpoint/2010/main" val="2789306526"/>
              </p:ext>
            </p:extLst>
          </p:nvPr>
        </p:nvGraphicFramePr>
        <p:xfrm>
          <a:off x="593602" y="152400"/>
          <a:ext cx="10480432" cy="6191128"/>
        </p:xfrm>
        <a:graphic>
          <a:graphicData uri="http://schemas.openxmlformats.org/drawingml/2006/table">
            <a:tbl>
              <a:tblPr firstRow="1" bandRow="1">
                <a:tableStyleId>{5C22544A-7EE6-4342-B048-85BDC9FD1C3A}</a:tableStyleId>
              </a:tblPr>
              <a:tblGrid>
                <a:gridCol w="5240216"/>
                <a:gridCol w="5240216"/>
              </a:tblGrid>
              <a:tr h="1390528">
                <a:tc>
                  <a:txBody>
                    <a:bodyPr/>
                    <a:lstStyle/>
                    <a:p>
                      <a:pPr algn="ctr"/>
                      <a:r>
                        <a:rPr lang="ja-JP" altLang="en-US" sz="3600" dirty="0" smtClean="0"/>
                        <a:t>行列を利用したほうが</a:t>
                      </a:r>
                      <a:endParaRPr lang="en-US" altLang="ja-JP" sz="3600" dirty="0" smtClean="0"/>
                    </a:p>
                    <a:p>
                      <a:pPr algn="ctr"/>
                      <a:r>
                        <a:rPr lang="ja-JP" altLang="en-US" sz="3600" dirty="0" smtClean="0"/>
                        <a:t>よい</a:t>
                      </a:r>
                      <a:r>
                        <a:rPr kumimoji="1" lang="ja-JP" altLang="en-US" sz="3600" dirty="0" smtClean="0"/>
                        <a:t>飲食店</a:t>
                      </a:r>
                    </a:p>
                    <a:p>
                      <a:endParaRPr kumimoji="1" lang="ja-JP" altLang="en-US" sz="3600" dirty="0"/>
                    </a:p>
                  </a:txBody>
                  <a:tcPr/>
                </a:tc>
                <a:tc>
                  <a:txBody>
                    <a:bodyPr/>
                    <a:lstStyle/>
                    <a:p>
                      <a:pPr algn="ctr"/>
                      <a:r>
                        <a:rPr kumimoji="1" lang="ja-JP" altLang="en-US" sz="3600" dirty="0" smtClean="0"/>
                        <a:t>行列を利用しないほうが</a:t>
                      </a:r>
                      <a:endParaRPr kumimoji="1" lang="en-US" altLang="ja-JP" sz="3600" dirty="0" smtClean="0"/>
                    </a:p>
                    <a:p>
                      <a:pPr algn="ctr"/>
                      <a:r>
                        <a:rPr kumimoji="1" lang="ja-JP" altLang="en-US" sz="3600" dirty="0" smtClean="0"/>
                        <a:t>よい飲食店</a:t>
                      </a:r>
                      <a:endParaRPr kumimoji="1" lang="en-US" altLang="ja-JP" sz="3600" dirty="0" smtClean="0"/>
                    </a:p>
                    <a:p>
                      <a:endParaRPr kumimoji="1" lang="ja-JP" altLang="en-US" dirty="0"/>
                    </a:p>
                  </a:txBody>
                  <a:tcPr/>
                </a:tc>
              </a:tr>
              <a:tr h="4453768">
                <a:tc>
                  <a:txBody>
                    <a:bodyPr/>
                    <a:lstStyle/>
                    <a:p>
                      <a:pPr marL="571500" indent="-571500">
                        <a:lnSpc>
                          <a:spcPct val="150000"/>
                        </a:lnSpc>
                        <a:buFont typeface="Arial" panose="020B0604020202020204" pitchFamily="34" charset="0"/>
                        <a:buChar char="•"/>
                      </a:pPr>
                      <a:r>
                        <a:rPr kumimoji="1" lang="ja-JP" altLang="en-US" sz="3600" dirty="0" smtClean="0"/>
                        <a:t>回転率がよい店</a:t>
                      </a:r>
                      <a:endParaRPr kumimoji="1" lang="en-US" altLang="ja-JP" sz="3600" dirty="0" smtClean="0"/>
                    </a:p>
                    <a:p>
                      <a:pPr marL="571500" indent="-571500">
                        <a:lnSpc>
                          <a:spcPct val="150000"/>
                        </a:lnSpc>
                        <a:buFont typeface="Arial" panose="020B0604020202020204" pitchFamily="34" charset="0"/>
                        <a:buChar char="•"/>
                      </a:pPr>
                      <a:r>
                        <a:rPr kumimoji="1" lang="ja-JP" altLang="en-US" sz="3600" dirty="0" smtClean="0"/>
                        <a:t>オープン直後の店</a:t>
                      </a:r>
                      <a:endParaRPr kumimoji="1" lang="en-US" altLang="ja-JP" sz="3600" dirty="0" smtClean="0"/>
                    </a:p>
                    <a:p>
                      <a:pPr marL="571500" indent="-571500">
                        <a:lnSpc>
                          <a:spcPct val="150000"/>
                        </a:lnSpc>
                        <a:buFont typeface="Arial" panose="020B0604020202020204" pitchFamily="34" charset="0"/>
                        <a:buChar char="•"/>
                      </a:pPr>
                      <a:r>
                        <a:rPr lang="ja-JP" altLang="en-US" sz="3600" dirty="0" smtClean="0"/>
                        <a:t>人目につきやすい店</a:t>
                      </a:r>
                      <a:endParaRPr lang="en-US" altLang="ja-JP" sz="3600" dirty="0" smtClean="0"/>
                    </a:p>
                    <a:p>
                      <a:pPr marL="571500" indent="-571500">
                        <a:buFont typeface="Arial" panose="020B0604020202020204" pitchFamily="34" charset="0"/>
                        <a:buChar char="•"/>
                      </a:pPr>
                      <a:r>
                        <a:rPr kumimoji="1" lang="ja-JP" altLang="en-US" sz="4000" dirty="0" smtClean="0"/>
                        <a:t>行列を作るのに十分なスペースがある</a:t>
                      </a:r>
                      <a:endParaRPr kumimoji="1" lang="ja-JP" altLang="en-US" sz="4000" dirty="0"/>
                    </a:p>
                  </a:txBody>
                  <a:tcPr/>
                </a:tc>
                <a:tc>
                  <a:txBody>
                    <a:bodyPr/>
                    <a:lstStyle/>
                    <a:p>
                      <a:pPr marL="571500" indent="-571500">
                        <a:lnSpc>
                          <a:spcPct val="150000"/>
                        </a:lnSpc>
                        <a:buFont typeface="Arial" panose="020B0604020202020204" pitchFamily="34" charset="0"/>
                        <a:buChar char="•"/>
                      </a:pPr>
                      <a:r>
                        <a:rPr kumimoji="1" lang="ja-JP" altLang="en-US" sz="3600" dirty="0" smtClean="0"/>
                        <a:t>回転率がよくない店</a:t>
                      </a:r>
                      <a:endParaRPr lang="en-US" altLang="ja-JP" sz="3600" dirty="0" smtClean="0"/>
                    </a:p>
                    <a:p>
                      <a:pPr marL="571500" indent="-571500">
                        <a:lnSpc>
                          <a:spcPct val="150000"/>
                        </a:lnSpc>
                        <a:buFont typeface="Arial" panose="020B0604020202020204" pitchFamily="34" charset="0"/>
                        <a:buChar char="•"/>
                      </a:pPr>
                      <a:r>
                        <a:rPr kumimoji="1" lang="ja-JP" altLang="en-US" sz="3600" dirty="0" smtClean="0"/>
                        <a:t>知名度がある店</a:t>
                      </a:r>
                      <a:endParaRPr kumimoji="1" lang="en-US" altLang="ja-JP" sz="3600" dirty="0" smtClean="0"/>
                    </a:p>
                    <a:p>
                      <a:pPr marL="571500" indent="-571500">
                        <a:lnSpc>
                          <a:spcPct val="150000"/>
                        </a:lnSpc>
                        <a:buFont typeface="Arial" panose="020B0604020202020204" pitchFamily="34" charset="0"/>
                        <a:buChar char="•"/>
                      </a:pPr>
                      <a:r>
                        <a:rPr kumimoji="1" lang="ja-JP" altLang="en-US" sz="3600" dirty="0" smtClean="0"/>
                        <a:t>行列を作るのに十分な</a:t>
                      </a:r>
                      <a:endParaRPr lang="en-US" altLang="ja-JP" sz="3600" dirty="0" smtClean="0"/>
                    </a:p>
                    <a:p>
                      <a:pPr marL="0" indent="0">
                        <a:lnSpc>
                          <a:spcPct val="100000"/>
                        </a:lnSpc>
                        <a:buFont typeface="Arial" panose="020B0604020202020204" pitchFamily="34" charset="0"/>
                        <a:buNone/>
                      </a:pPr>
                      <a:r>
                        <a:rPr kumimoji="1" lang="ja-JP" altLang="en-US" sz="3600" dirty="0" smtClean="0"/>
                        <a:t>　　スペースがない店</a:t>
                      </a:r>
                      <a:endParaRPr kumimoji="1" lang="en-US" altLang="ja-JP" sz="3600" dirty="0" smtClean="0"/>
                    </a:p>
                    <a:p>
                      <a:endParaRPr kumimoji="1" lang="ja-JP" altLang="en-US" sz="4000" dirty="0"/>
                    </a:p>
                  </a:txBody>
                  <a:tcPr/>
                </a:tc>
              </a:tr>
            </a:tbl>
          </a:graphicData>
        </a:graphic>
      </p:graphicFrame>
      <p:sp>
        <p:nvSpPr>
          <p:cNvPr id="2" name="円/楕円 1"/>
          <p:cNvSpPr/>
          <p:nvPr/>
        </p:nvSpPr>
        <p:spPr>
          <a:xfrm>
            <a:off x="593602" y="1444336"/>
            <a:ext cx="5311898" cy="4899191"/>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82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9387" y="280718"/>
            <a:ext cx="10515600" cy="1325563"/>
          </a:xfrm>
        </p:spPr>
        <p:txBody>
          <a:bodyPr>
            <a:noAutofit/>
          </a:bodyPr>
          <a:lstStyle/>
          <a:p>
            <a:r>
              <a:rPr lang="ja-JP" altLang="en-US" sz="4800" u="sng" dirty="0">
                <a:effectLst>
                  <a:outerShdw blurRad="38100" dist="38100" dir="2700000" algn="tl">
                    <a:srgbClr val="000000">
                      <a:alpha val="43137"/>
                    </a:srgbClr>
                  </a:outerShdw>
                </a:effectLst>
              </a:rPr>
              <a:t>企業</a:t>
            </a:r>
            <a:r>
              <a:rPr lang="ja-JP" altLang="en-US" sz="4800" u="sng" dirty="0" smtClean="0">
                <a:effectLst>
                  <a:outerShdw blurRad="38100" dist="38100" dir="2700000" algn="tl">
                    <a:srgbClr val="000000">
                      <a:alpha val="43137"/>
                    </a:srgbClr>
                  </a:outerShdw>
                </a:effectLst>
              </a:rPr>
              <a:t>側</a:t>
            </a:r>
            <a:r>
              <a:rPr kumimoji="1" lang="ja-JP" altLang="en-US" sz="4800" u="sng" dirty="0" smtClean="0">
                <a:effectLst>
                  <a:outerShdw blurRad="38100" dist="38100" dir="2700000" algn="tl">
                    <a:srgbClr val="000000">
                      <a:alpha val="43137"/>
                    </a:srgbClr>
                  </a:outerShdw>
                </a:effectLst>
              </a:rPr>
              <a:t>のメリット・デメリット</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38200" y="1825625"/>
            <a:ext cx="10515600" cy="4351338"/>
          </a:xfrm>
        </p:spPr>
        <p:txBody>
          <a:bodyPr>
            <a:normAutofit fontScale="92500"/>
          </a:bodyPr>
          <a:lstStyle/>
          <a:p>
            <a:pPr marL="0" indent="0">
              <a:buNone/>
            </a:pPr>
            <a:endParaRPr kumimoji="1" lang="en-US" altLang="ja-JP" sz="4800" dirty="0" smtClean="0"/>
          </a:p>
          <a:p>
            <a:pPr marL="0" indent="0">
              <a:buNone/>
            </a:pPr>
            <a:endParaRPr lang="en-US" altLang="ja-JP" dirty="0"/>
          </a:p>
          <a:p>
            <a:pPr>
              <a:lnSpc>
                <a:spcPct val="150000"/>
              </a:lnSpc>
            </a:pPr>
            <a:r>
              <a:rPr kumimoji="1" lang="ja-JP" altLang="en-US" sz="4700" dirty="0" smtClean="0"/>
              <a:t>新規顧客を引き付ける</a:t>
            </a:r>
            <a:r>
              <a:rPr lang="en-US" altLang="ja-JP" sz="4700" dirty="0" smtClean="0"/>
              <a:t>(</a:t>
            </a:r>
            <a:r>
              <a:rPr lang="ja-JP" altLang="en-US" sz="4700" dirty="0">
                <a:solidFill>
                  <a:srgbClr val="FF0000"/>
                </a:solidFill>
              </a:rPr>
              <a:t>正の視覚的効果</a:t>
            </a:r>
            <a:r>
              <a:rPr lang="en-US" altLang="ja-JP" sz="4700" dirty="0" smtClean="0"/>
              <a:t>)</a:t>
            </a:r>
            <a:endParaRPr kumimoji="1" lang="en-US" altLang="ja-JP" sz="4700" dirty="0" smtClean="0"/>
          </a:p>
          <a:p>
            <a:pPr>
              <a:lnSpc>
                <a:spcPct val="150000"/>
              </a:lnSpc>
            </a:pPr>
            <a:r>
              <a:rPr lang="ja-JP" altLang="en-US" sz="4400" dirty="0" smtClean="0"/>
              <a:t> いったん</a:t>
            </a:r>
            <a:r>
              <a:rPr lang="ja-JP" altLang="en-US" sz="4400" dirty="0"/>
              <a:t>並んだ客は途中で抜けることが少ない</a:t>
            </a:r>
            <a:endParaRPr lang="en-US" altLang="ja-JP" sz="4400" dirty="0"/>
          </a:p>
          <a:p>
            <a:pPr>
              <a:lnSpc>
                <a:spcPct val="150000"/>
              </a:lnSpc>
            </a:pPr>
            <a:endParaRPr kumimoji="1" lang="en-US" altLang="ja-JP" sz="3500" dirty="0" smtClean="0"/>
          </a:p>
          <a:p>
            <a:pPr marL="0" indent="0">
              <a:buNone/>
            </a:pPr>
            <a:endParaRPr kumimoji="1" lang="ja-JP" altLang="en-US" sz="3600" dirty="0"/>
          </a:p>
        </p:txBody>
      </p:sp>
      <p:sp>
        <p:nvSpPr>
          <p:cNvPr id="5" name="円/楕円 4"/>
          <p:cNvSpPr/>
          <p:nvPr/>
        </p:nvSpPr>
        <p:spPr>
          <a:xfrm>
            <a:off x="669387" y="1606281"/>
            <a:ext cx="3094892" cy="109728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n>
                  <a:solidFill>
                    <a:sysClr val="windowText" lastClr="000000"/>
                  </a:solidFill>
                </a:ln>
                <a:solidFill>
                  <a:sysClr val="windowText" lastClr="000000"/>
                </a:solidFill>
              </a:rPr>
              <a:t>メリット</a:t>
            </a:r>
            <a:endParaRPr kumimoji="1" lang="ja-JP" altLang="en-US" sz="4000" dirty="0">
              <a:ln>
                <a:solidFill>
                  <a:sysClr val="windowText" lastClr="000000"/>
                </a:solidFill>
              </a:ln>
              <a:solidFill>
                <a:sysClr val="windowText" lastClr="000000"/>
              </a:solidFill>
            </a:endParaRPr>
          </a:p>
        </p:txBody>
      </p:sp>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18</a:t>
            </a:fld>
            <a:endParaRPr kumimoji="1" lang="ja-JP" altLang="en-US" dirty="0"/>
          </a:p>
        </p:txBody>
      </p:sp>
    </p:spTree>
    <p:extLst>
      <p:ext uri="{BB962C8B-B14F-4D97-AF65-F5344CB8AC3E}">
        <p14:creationId xmlns:p14="http://schemas.microsoft.com/office/powerpoint/2010/main" val="109251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u="sng" dirty="0" smtClean="0">
                <a:effectLst>
                  <a:outerShdw blurRad="38100" dist="38100" dir="2700000" algn="tl">
                    <a:srgbClr val="000000">
                      <a:alpha val="43137"/>
                    </a:srgbClr>
                  </a:outerShdw>
                </a:effectLst>
              </a:rPr>
              <a:t>企業</a:t>
            </a:r>
            <a:r>
              <a:rPr kumimoji="1" lang="ja-JP" altLang="en-US" sz="4800" u="sng" dirty="0" smtClean="0">
                <a:effectLst>
                  <a:outerShdw blurRad="38100" dist="38100" dir="2700000" algn="tl">
                    <a:srgbClr val="000000">
                      <a:alpha val="43137"/>
                    </a:srgbClr>
                  </a:outerShdw>
                </a:effectLst>
              </a:rPr>
              <a:t>側のメリット・デメリット</a:t>
            </a:r>
            <a:endParaRPr kumimoji="1" lang="ja-JP" altLang="en-US" sz="4800" u="sng" dirty="0">
              <a:effectLst>
                <a:outerShdw blurRad="38100" dist="38100" dir="2700000" algn="tl">
                  <a:srgbClr val="000000">
                    <a:alpha val="43137"/>
                  </a:srgbClr>
                </a:outerShdw>
              </a:effectLst>
            </a:endParaRPr>
          </a:p>
        </p:txBody>
      </p:sp>
      <p:sp>
        <p:nvSpPr>
          <p:cNvPr id="4" name="コンテンツ プレースホルダー 3"/>
          <p:cNvSpPr>
            <a:spLocks noGrp="1"/>
          </p:cNvSpPr>
          <p:nvPr>
            <p:ph sz="half" idx="1"/>
          </p:nvPr>
        </p:nvSpPr>
        <p:spPr>
          <a:xfrm>
            <a:off x="838200" y="2370137"/>
            <a:ext cx="10388600" cy="3675063"/>
          </a:xfrm>
        </p:spPr>
        <p:txBody>
          <a:bodyPr>
            <a:normAutofit lnSpcReduction="10000"/>
          </a:bodyPr>
          <a:lstStyle/>
          <a:p>
            <a:pPr marL="0" indent="0">
              <a:buNone/>
            </a:pPr>
            <a:endParaRPr kumimoji="1" lang="en-US" altLang="ja-JP" sz="4400" dirty="0" smtClean="0"/>
          </a:p>
          <a:p>
            <a:r>
              <a:rPr lang="ja-JP" altLang="en-US" sz="4000" dirty="0" smtClean="0"/>
              <a:t>行列が長すぎる場合、来店しようと思っていたお客を逃す可能性がある（</a:t>
            </a:r>
            <a:r>
              <a:rPr lang="ja-JP" altLang="en-US" sz="4000" dirty="0" smtClean="0">
                <a:solidFill>
                  <a:srgbClr val="FF0000"/>
                </a:solidFill>
              </a:rPr>
              <a:t>負の視覚的効果</a:t>
            </a:r>
            <a:r>
              <a:rPr lang="ja-JP" altLang="en-US" sz="4000" dirty="0" smtClean="0"/>
              <a:t>）</a:t>
            </a:r>
            <a:endParaRPr lang="en-US" altLang="ja-JP" sz="4000" dirty="0" smtClean="0"/>
          </a:p>
          <a:p>
            <a:endParaRPr lang="en-US" altLang="ja-JP" sz="4000" dirty="0"/>
          </a:p>
          <a:p>
            <a:r>
              <a:rPr lang="ja-JP" altLang="en-US" sz="4000" dirty="0" smtClean="0"/>
              <a:t> 周辺に迷惑をかける可能性がある</a:t>
            </a:r>
            <a:endParaRPr lang="en-US" altLang="ja-JP" sz="4000" dirty="0" smtClean="0"/>
          </a:p>
          <a:p>
            <a:pPr marL="0" indent="0">
              <a:buNone/>
            </a:pPr>
            <a:r>
              <a:rPr lang="ja-JP" altLang="en-US" sz="4000" dirty="0"/>
              <a:t>　</a:t>
            </a:r>
            <a:r>
              <a:rPr lang="ja-JP" altLang="en-US" sz="4000" dirty="0" smtClean="0"/>
              <a:t>　　　　　　　　　　　　（外部不経済）</a:t>
            </a:r>
            <a:endParaRPr lang="en-US" altLang="ja-JP" sz="4000" dirty="0" smtClean="0"/>
          </a:p>
          <a:p>
            <a:pPr marL="0" indent="0">
              <a:buNone/>
            </a:pPr>
            <a:endParaRPr kumimoji="1" lang="en-US" altLang="ja-JP" sz="2400" dirty="0" smtClean="0"/>
          </a:p>
        </p:txBody>
      </p:sp>
      <p:sp>
        <p:nvSpPr>
          <p:cNvPr id="5" name="円/楕円 4"/>
          <p:cNvSpPr/>
          <p:nvPr/>
        </p:nvSpPr>
        <p:spPr>
          <a:xfrm>
            <a:off x="669387" y="1606281"/>
            <a:ext cx="3094892" cy="10972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n>
                  <a:solidFill>
                    <a:sysClr val="windowText" lastClr="000000"/>
                  </a:solidFill>
                </a:ln>
                <a:solidFill>
                  <a:sysClr val="windowText" lastClr="000000"/>
                </a:solidFill>
              </a:rPr>
              <a:t>デメリット</a:t>
            </a:r>
            <a:endParaRPr kumimoji="1" lang="ja-JP" altLang="en-US" sz="4000" dirty="0">
              <a:ln>
                <a:solidFill>
                  <a:sysClr val="windowText" lastClr="000000"/>
                </a:solidFill>
              </a:ln>
              <a:solidFill>
                <a:sysClr val="windowText" lastClr="000000"/>
              </a:solidFill>
            </a:endParaRPr>
          </a:p>
        </p:txBody>
      </p:sp>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19</a:t>
            </a:fld>
            <a:endParaRPr kumimoji="1" lang="ja-JP" altLang="en-US" dirty="0"/>
          </a:p>
        </p:txBody>
      </p:sp>
    </p:spTree>
    <p:extLst>
      <p:ext uri="{BB962C8B-B14F-4D97-AF65-F5344CB8AC3E}">
        <p14:creationId xmlns:p14="http://schemas.microsoft.com/office/powerpoint/2010/main" val="222615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2</a:t>
            </a:fld>
            <a:endParaRPr kumimoji="1" lang="ja-JP" altLang="en-US" dirty="0"/>
          </a:p>
        </p:txBody>
      </p:sp>
      <p:sp>
        <p:nvSpPr>
          <p:cNvPr id="20" name="正方形/長方形 19"/>
          <p:cNvSpPr/>
          <p:nvPr/>
        </p:nvSpPr>
        <p:spPr>
          <a:xfrm>
            <a:off x="1972490" y="4387852"/>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557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u="sng" dirty="0" smtClean="0">
                <a:effectLst>
                  <a:outerShdw blurRad="38100" dist="38100" dir="2700000" algn="tl">
                    <a:srgbClr val="000000">
                      <a:alpha val="43137"/>
                    </a:srgbClr>
                  </a:outerShdw>
                </a:effectLst>
              </a:rPr>
              <a:t>消費者側のメリット・デメリット</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sz="half" idx="1"/>
          </p:nvPr>
        </p:nvSpPr>
        <p:spPr>
          <a:xfrm>
            <a:off x="838200" y="1825625"/>
            <a:ext cx="10515600" cy="4351338"/>
          </a:xfrm>
        </p:spPr>
        <p:txBody>
          <a:bodyPr>
            <a:normAutofit/>
          </a:bodyPr>
          <a:lstStyle/>
          <a:p>
            <a:pPr marL="0" indent="0">
              <a:buNone/>
            </a:pPr>
            <a:endParaRPr kumimoji="1" lang="en-US" altLang="ja-JP" sz="4400" dirty="0" smtClean="0"/>
          </a:p>
          <a:p>
            <a:pPr marL="0" indent="0">
              <a:buNone/>
            </a:pPr>
            <a:endParaRPr lang="en-US" altLang="ja-JP" dirty="0"/>
          </a:p>
          <a:p>
            <a:pPr>
              <a:lnSpc>
                <a:spcPct val="150000"/>
              </a:lnSpc>
            </a:pPr>
            <a:r>
              <a:rPr kumimoji="1" lang="ja-JP" altLang="en-US" sz="4000" dirty="0" smtClean="0"/>
              <a:t> </a:t>
            </a:r>
            <a:r>
              <a:rPr kumimoji="1" lang="ja-JP" altLang="en-US" sz="4400" dirty="0" smtClean="0"/>
              <a:t>並んでいる順番が明確に示される</a:t>
            </a:r>
            <a:endParaRPr kumimoji="1" lang="en-US" altLang="ja-JP" sz="4400" dirty="0" smtClean="0"/>
          </a:p>
          <a:p>
            <a:pPr>
              <a:lnSpc>
                <a:spcPct val="150000"/>
              </a:lnSpc>
            </a:pPr>
            <a:r>
              <a:rPr lang="ja-JP" altLang="en-US" sz="4400" dirty="0" smtClean="0"/>
              <a:t> どのくらい待てばいいのかわかりやすい</a:t>
            </a:r>
            <a:endParaRPr kumimoji="1" lang="en-US" altLang="ja-JP" sz="4400" dirty="0" smtClean="0"/>
          </a:p>
        </p:txBody>
      </p:sp>
      <p:sp>
        <p:nvSpPr>
          <p:cNvPr id="5" name="円/楕円 4"/>
          <p:cNvSpPr/>
          <p:nvPr/>
        </p:nvSpPr>
        <p:spPr>
          <a:xfrm>
            <a:off x="669387" y="1606281"/>
            <a:ext cx="3094892" cy="109728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n>
                  <a:solidFill>
                    <a:sysClr val="windowText" lastClr="000000"/>
                  </a:solidFill>
                </a:ln>
                <a:solidFill>
                  <a:sysClr val="windowText" lastClr="000000"/>
                </a:solidFill>
              </a:rPr>
              <a:t>メリット</a:t>
            </a:r>
            <a:endParaRPr kumimoji="1" lang="ja-JP" altLang="en-US" sz="4000" dirty="0">
              <a:ln>
                <a:solidFill>
                  <a:sysClr val="windowText" lastClr="000000"/>
                </a:solidFill>
              </a:ln>
              <a:solidFill>
                <a:sysClr val="windowText" lastClr="000000"/>
              </a:solidFill>
            </a:endParaRPr>
          </a:p>
        </p:txBody>
      </p:sp>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20</a:t>
            </a:fld>
            <a:endParaRPr kumimoji="1" lang="ja-JP" altLang="en-US" dirty="0"/>
          </a:p>
        </p:txBody>
      </p:sp>
    </p:spTree>
    <p:extLst>
      <p:ext uri="{BB962C8B-B14F-4D97-AF65-F5344CB8AC3E}">
        <p14:creationId xmlns:p14="http://schemas.microsoft.com/office/powerpoint/2010/main" val="994944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u="sng" dirty="0" smtClean="0">
                <a:effectLst>
                  <a:outerShdw blurRad="38100" dist="38100" dir="2700000" algn="tl">
                    <a:srgbClr val="000000">
                      <a:alpha val="43137"/>
                    </a:srgbClr>
                  </a:outerShdw>
                </a:effectLst>
              </a:rPr>
              <a:t>消費者側のメリット・デメリット</a:t>
            </a:r>
            <a:endParaRPr kumimoji="1" lang="ja-JP" altLang="en-US" sz="4800" u="sng" dirty="0">
              <a:effectLst>
                <a:outerShdw blurRad="38100" dist="38100" dir="2700000" algn="tl">
                  <a:srgbClr val="000000">
                    <a:alpha val="43137"/>
                  </a:srgbClr>
                </a:outerShdw>
              </a:effectLst>
            </a:endParaRPr>
          </a:p>
        </p:txBody>
      </p:sp>
      <p:sp>
        <p:nvSpPr>
          <p:cNvPr id="4" name="コンテンツ プレースホルダー 3"/>
          <p:cNvSpPr>
            <a:spLocks noGrp="1"/>
          </p:cNvSpPr>
          <p:nvPr>
            <p:ph idx="1"/>
          </p:nvPr>
        </p:nvSpPr>
        <p:spPr/>
        <p:txBody>
          <a:bodyPr>
            <a:normAutofit/>
          </a:bodyPr>
          <a:lstStyle/>
          <a:p>
            <a:pPr marL="0" indent="0">
              <a:lnSpc>
                <a:spcPct val="150000"/>
              </a:lnSpc>
              <a:buNone/>
            </a:pPr>
            <a:endParaRPr kumimoji="1" lang="en-US" altLang="ja-JP" sz="4000" dirty="0" smtClean="0"/>
          </a:p>
          <a:p>
            <a:pPr>
              <a:lnSpc>
                <a:spcPct val="150000"/>
              </a:lnSpc>
            </a:pPr>
            <a:r>
              <a:rPr kumimoji="1" lang="ja-JP" altLang="en-US" sz="4400" dirty="0" smtClean="0"/>
              <a:t>時間がもったいない</a:t>
            </a:r>
            <a:endParaRPr kumimoji="1" lang="en-US" altLang="ja-JP" sz="4400" dirty="0" smtClean="0"/>
          </a:p>
          <a:p>
            <a:pPr>
              <a:lnSpc>
                <a:spcPct val="150000"/>
              </a:lnSpc>
            </a:pPr>
            <a:r>
              <a:rPr lang="ja-JP" altLang="en-US" sz="4400" dirty="0" smtClean="0"/>
              <a:t>身体的・精神的に疲れる</a:t>
            </a:r>
            <a:endParaRPr lang="en-US" altLang="ja-JP" sz="4400" dirty="0" smtClean="0"/>
          </a:p>
        </p:txBody>
      </p:sp>
      <p:sp>
        <p:nvSpPr>
          <p:cNvPr id="5" name="円/楕円 4"/>
          <p:cNvSpPr/>
          <p:nvPr/>
        </p:nvSpPr>
        <p:spPr>
          <a:xfrm>
            <a:off x="669387" y="1606281"/>
            <a:ext cx="3094892" cy="10972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n>
                  <a:solidFill>
                    <a:sysClr val="windowText" lastClr="000000"/>
                  </a:solidFill>
                </a:ln>
                <a:solidFill>
                  <a:sysClr val="windowText" lastClr="000000"/>
                </a:solidFill>
              </a:rPr>
              <a:t>デメリット</a:t>
            </a:r>
            <a:endParaRPr kumimoji="1" lang="ja-JP" altLang="en-US" sz="4000" dirty="0">
              <a:ln>
                <a:solidFill>
                  <a:sysClr val="windowText" lastClr="000000"/>
                </a:solidFill>
              </a:ln>
              <a:solidFill>
                <a:sysClr val="windowText" lastClr="000000"/>
              </a:solidFill>
            </a:endParaRPr>
          </a:p>
        </p:txBody>
      </p:sp>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21</a:t>
            </a:fld>
            <a:endParaRPr kumimoji="1" lang="ja-JP" altLang="en-US" dirty="0"/>
          </a:p>
        </p:txBody>
      </p:sp>
    </p:spTree>
    <p:extLst>
      <p:ext uri="{BB962C8B-B14F-4D97-AF65-F5344CB8AC3E}">
        <p14:creationId xmlns:p14="http://schemas.microsoft.com/office/powerpoint/2010/main" val="121806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22</a:t>
            </a:fld>
            <a:endParaRPr kumimoji="1" lang="ja-JP" altLang="en-US" dirty="0"/>
          </a:p>
        </p:txBody>
      </p:sp>
      <p:sp>
        <p:nvSpPr>
          <p:cNvPr id="20" name="正方形/長方形 19"/>
          <p:cNvSpPr/>
          <p:nvPr/>
        </p:nvSpPr>
        <p:spPr>
          <a:xfrm>
            <a:off x="1972490" y="4387852"/>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81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00100" y="1410198"/>
            <a:ext cx="10553700" cy="139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rgbClr val="FF0000"/>
                </a:solidFill>
              </a:rPr>
              <a:t>デメリット</a:t>
            </a:r>
            <a:r>
              <a:rPr kumimoji="1" lang="ja-JP" altLang="en-US" sz="5400" dirty="0" smtClean="0"/>
              <a:t>を軽減したい</a:t>
            </a:r>
            <a:endParaRPr kumimoji="1" lang="ja-JP" altLang="en-US" sz="5400" dirty="0"/>
          </a:p>
        </p:txBody>
      </p:sp>
      <p:sp>
        <p:nvSpPr>
          <p:cNvPr id="2" name="タイトル 1"/>
          <p:cNvSpPr>
            <a:spLocks noGrp="1"/>
          </p:cNvSpPr>
          <p:nvPr>
            <p:ph type="title"/>
          </p:nvPr>
        </p:nvSpPr>
        <p:spPr/>
        <p:txBody>
          <a:bodyPr/>
          <a:lstStyle/>
          <a:p>
            <a:r>
              <a:rPr lang="ja-JP" altLang="en-US" u="sng" dirty="0" smtClean="0">
                <a:effectLst>
                  <a:outerShdw blurRad="38100" dist="38100" dir="2700000" algn="tl">
                    <a:srgbClr val="000000">
                      <a:alpha val="43137"/>
                    </a:srgbClr>
                  </a:outerShdw>
                </a:effectLst>
              </a:rPr>
              <a:t>これらのデメリットに着目！！！</a:t>
            </a:r>
            <a:endParaRPr kumimoji="1" lang="ja-JP" altLang="en-US" u="sng" dirty="0">
              <a:effectLst>
                <a:outerShdw blurRad="38100" dist="38100" dir="2700000" algn="tl">
                  <a:srgbClr val="000000">
                    <a:alpha val="43137"/>
                  </a:srgbClr>
                </a:outerShdw>
              </a:effectLst>
            </a:endParaRPr>
          </a:p>
        </p:txBody>
      </p:sp>
      <p:sp>
        <p:nvSpPr>
          <p:cNvPr id="9" name="スライド番号プレースホルダー 8"/>
          <p:cNvSpPr>
            <a:spLocks noGrp="1"/>
          </p:cNvSpPr>
          <p:nvPr>
            <p:ph type="sldNum" sz="quarter" idx="12"/>
          </p:nvPr>
        </p:nvSpPr>
        <p:spPr/>
        <p:txBody>
          <a:bodyPr/>
          <a:lstStyle/>
          <a:p>
            <a:fld id="{D4A86F6A-55D0-46CD-BCCD-AF842468EB1C}" type="slidenum">
              <a:rPr kumimoji="1" lang="ja-JP" altLang="en-US" smtClean="0"/>
              <a:t>23</a:t>
            </a:fld>
            <a:endParaRPr kumimoji="1" lang="ja-JP" altLang="en-US" dirty="0"/>
          </a:p>
        </p:txBody>
      </p:sp>
      <p:sp>
        <p:nvSpPr>
          <p:cNvPr id="7" name="角丸四角形吹き出し 6"/>
          <p:cNvSpPr/>
          <p:nvPr/>
        </p:nvSpPr>
        <p:spPr>
          <a:xfrm>
            <a:off x="1248936" y="3598857"/>
            <a:ext cx="6771896" cy="1855971"/>
          </a:xfrm>
          <a:prstGeom prst="wedgeRoundRectCallout">
            <a:avLst>
              <a:gd name="adj1" fmla="val -10068"/>
              <a:gd name="adj2" fmla="val -114577"/>
              <a:gd name="adj3" fmla="val 16667"/>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ln>
                  <a:solidFill>
                    <a:schemeClr val="tx1"/>
                  </a:solidFill>
                </a:ln>
                <a:solidFill>
                  <a:schemeClr val="tx1"/>
                </a:solidFill>
              </a:rPr>
              <a:t>企業側：外部不経済、負の視覚的効果等</a:t>
            </a:r>
            <a:endParaRPr lang="en-US" altLang="ja-JP" sz="2800" dirty="0" smtClean="0">
              <a:ln>
                <a:solidFill>
                  <a:schemeClr val="tx1"/>
                </a:solidFill>
              </a:ln>
              <a:solidFill>
                <a:schemeClr val="tx1"/>
              </a:solidFill>
            </a:endParaRPr>
          </a:p>
          <a:p>
            <a:r>
              <a:rPr kumimoji="1" lang="ja-JP" altLang="en-US" sz="2800" dirty="0" smtClean="0">
                <a:ln>
                  <a:solidFill>
                    <a:schemeClr val="tx1"/>
                  </a:solidFill>
                </a:ln>
                <a:solidFill>
                  <a:schemeClr val="tx1"/>
                </a:solidFill>
              </a:rPr>
              <a:t>消費者側：身体的・精神的疲労等</a:t>
            </a:r>
            <a:endParaRPr kumimoji="1" lang="ja-JP" altLang="en-US" sz="2800" dirty="0">
              <a:ln>
                <a:solidFill>
                  <a:schemeClr val="tx1"/>
                </a:solidFill>
              </a:ln>
              <a:solidFill>
                <a:schemeClr val="tx1"/>
              </a:solidFill>
            </a:endParaRPr>
          </a:p>
        </p:txBody>
      </p:sp>
      <p:sp>
        <p:nvSpPr>
          <p:cNvPr id="3" name="雲 2"/>
          <p:cNvSpPr/>
          <p:nvPr/>
        </p:nvSpPr>
        <p:spPr>
          <a:xfrm>
            <a:off x="655599" y="2341756"/>
            <a:ext cx="10842702" cy="4014594"/>
          </a:xfrm>
          <a:prstGeom prst="cloud">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dirty="0" smtClean="0">
                <a:solidFill>
                  <a:schemeClr val="tx1"/>
                </a:solidFill>
              </a:rPr>
              <a:t>そのために企業側が行うべき</a:t>
            </a:r>
            <a:endParaRPr lang="en-US" altLang="ja-JP" sz="6000" dirty="0" smtClean="0">
              <a:solidFill>
                <a:schemeClr val="tx1"/>
              </a:solidFill>
            </a:endParaRPr>
          </a:p>
          <a:p>
            <a:pPr algn="ctr"/>
            <a:r>
              <a:rPr lang="ja-JP" altLang="en-US" sz="6000" dirty="0" smtClean="0">
                <a:solidFill>
                  <a:schemeClr val="tx1"/>
                </a:solidFill>
              </a:rPr>
              <a:t>工夫は何か？？？</a:t>
            </a:r>
            <a:endParaRPr lang="ja-JP" altLang="en-US" sz="6000" dirty="0">
              <a:solidFill>
                <a:schemeClr val="tx1"/>
              </a:solidFill>
            </a:endParaRPr>
          </a:p>
        </p:txBody>
      </p:sp>
    </p:spTree>
    <p:extLst>
      <p:ext uri="{BB962C8B-B14F-4D97-AF65-F5344CB8AC3E}">
        <p14:creationId xmlns:p14="http://schemas.microsoft.com/office/powerpoint/2010/main" val="35309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6084"/>
          </a:xfrm>
        </p:spPr>
        <p:txBody>
          <a:bodyPr>
            <a:normAutofit/>
          </a:bodyPr>
          <a:lstStyle/>
          <a:p>
            <a:r>
              <a:rPr lang="ja-JP" altLang="en-US" sz="4800" u="sng" dirty="0" smtClean="0">
                <a:effectLst>
                  <a:outerShdw blurRad="38100" dist="38100" dir="2700000" algn="tl">
                    <a:srgbClr val="000000">
                      <a:alpha val="43137"/>
                    </a:srgbClr>
                  </a:outerShdw>
                </a:effectLst>
              </a:rPr>
              <a:t>ギャレットポップコーンが行っていた工夫</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graphicFrame>
        <p:nvGraphicFramePr>
          <p:cNvPr id="5" name="図表 4"/>
          <p:cNvGraphicFramePr/>
          <p:nvPr>
            <p:extLst>
              <p:ext uri="{D42A27DB-BD31-4B8C-83A1-F6EECF244321}">
                <p14:modId xmlns:p14="http://schemas.microsoft.com/office/powerpoint/2010/main" val="3734350932"/>
              </p:ext>
            </p:extLst>
          </p:nvPr>
        </p:nvGraphicFramePr>
        <p:xfrm>
          <a:off x="924791" y="1361209"/>
          <a:ext cx="10048009" cy="4950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24</a:t>
            </a:fld>
            <a:endParaRPr kumimoji="1" lang="ja-JP" altLang="en-US" dirty="0"/>
          </a:p>
        </p:txBody>
      </p:sp>
      <p:sp>
        <p:nvSpPr>
          <p:cNvPr id="4" name="雲形吹き出し 3"/>
          <p:cNvSpPr/>
          <p:nvPr/>
        </p:nvSpPr>
        <p:spPr>
          <a:xfrm>
            <a:off x="1672136" y="1068530"/>
            <a:ext cx="3137255" cy="1705708"/>
          </a:xfrm>
          <a:prstGeom prst="cloudCallout">
            <a:avLst>
              <a:gd name="adj1" fmla="val 49791"/>
              <a:gd name="adj2" fmla="val 4394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外部不経済というデメリットをなくす（企業側）</a:t>
            </a:r>
          </a:p>
        </p:txBody>
      </p:sp>
      <p:sp>
        <p:nvSpPr>
          <p:cNvPr id="7" name="雲形吹き出し 6"/>
          <p:cNvSpPr/>
          <p:nvPr/>
        </p:nvSpPr>
        <p:spPr>
          <a:xfrm>
            <a:off x="214210" y="2350969"/>
            <a:ext cx="3373051" cy="2124631"/>
          </a:xfrm>
          <a:prstGeom prst="cloudCallout">
            <a:avLst>
              <a:gd name="adj1" fmla="val 14103"/>
              <a:gd name="adj2" fmla="val 674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精神的疲労を軽減（消費者側）</a:t>
            </a:r>
          </a:p>
        </p:txBody>
      </p:sp>
      <p:sp>
        <p:nvSpPr>
          <p:cNvPr id="8" name="雲形吹き出し 7"/>
          <p:cNvSpPr/>
          <p:nvPr/>
        </p:nvSpPr>
        <p:spPr>
          <a:xfrm>
            <a:off x="8176846" y="1825624"/>
            <a:ext cx="3305908" cy="217567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負の視覚的効果を生じさせないための工夫（企業側）</a:t>
            </a:r>
          </a:p>
        </p:txBody>
      </p:sp>
    </p:spTree>
    <p:extLst>
      <p:ext uri="{BB962C8B-B14F-4D97-AF65-F5344CB8AC3E}">
        <p14:creationId xmlns:p14="http://schemas.microsoft.com/office/powerpoint/2010/main" val="13989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effectLst>
                  <a:outerShdw blurRad="38100" dist="38100" dir="2700000" algn="tl">
                    <a:srgbClr val="000000">
                      <a:alpha val="43137"/>
                    </a:srgbClr>
                  </a:outerShdw>
                </a:effectLst>
              </a:rPr>
              <a:t>整理券って？？？</a:t>
            </a:r>
            <a:endParaRPr kumimoji="1" lang="ja-JP" altLang="en-US" b="1"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38200" y="2187574"/>
            <a:ext cx="10515600" cy="4351338"/>
          </a:xfrm>
        </p:spPr>
        <p:txBody>
          <a:bodyPr>
            <a:noAutofit/>
          </a:bodyPr>
          <a:lstStyle/>
          <a:p>
            <a:pPr marL="0" indent="0">
              <a:lnSpc>
                <a:spcPct val="150000"/>
              </a:lnSpc>
              <a:buNone/>
            </a:pPr>
            <a:r>
              <a:rPr kumimoji="1" lang="ja-JP" altLang="en-US" sz="3600" dirty="0" smtClean="0"/>
              <a:t>整理券とは、大勢の人が集まる催し物などで、混乱を防ぐために配る、入場の順番などを記した券</a:t>
            </a:r>
            <a:endParaRPr kumimoji="1" lang="en-US" altLang="ja-JP" sz="3600" dirty="0" smtClean="0"/>
          </a:p>
          <a:p>
            <a:pPr marL="0" indent="0" algn="r">
              <a:lnSpc>
                <a:spcPct val="150000"/>
              </a:lnSpc>
              <a:buNone/>
            </a:pPr>
            <a:r>
              <a:rPr kumimoji="1" lang="ja-JP" altLang="en-US" dirty="0" smtClean="0"/>
              <a:t>（デジタル大辞泉）</a:t>
            </a:r>
            <a:endParaRPr kumimoji="1" lang="en-US" altLang="ja-JP" dirty="0" smtClean="0"/>
          </a:p>
          <a:p>
            <a:pPr marL="0" indent="0">
              <a:lnSpc>
                <a:spcPct val="150000"/>
              </a:lnSpc>
              <a:buNone/>
            </a:pPr>
            <a:r>
              <a:rPr lang="ja-JP" altLang="en-US" sz="3600" dirty="0"/>
              <a:t>　</a:t>
            </a:r>
            <a:endParaRPr kumimoji="1" lang="en-US" altLang="ja-JP" sz="3600" dirty="0" smtClean="0"/>
          </a:p>
          <a:p>
            <a:pPr marL="0" indent="0">
              <a:lnSpc>
                <a:spcPct val="150000"/>
              </a:lnSpc>
              <a:buNone/>
            </a:pPr>
            <a:endParaRPr kumimoji="1" lang="en-US" altLang="ja-JP" sz="3600" dirty="0" smtClean="0"/>
          </a:p>
          <a:p>
            <a:pPr marL="0" indent="0">
              <a:buNone/>
            </a:pPr>
            <a:r>
              <a:rPr lang="ja-JP" altLang="en-US" sz="3600" dirty="0" smtClean="0"/>
              <a:t>　</a:t>
            </a:r>
            <a:endParaRPr lang="en-US" altLang="ja-JP" sz="3600" dirty="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25</a:t>
            </a:fld>
            <a:endParaRPr kumimoji="1" lang="ja-JP" altLang="en-US" dirty="0"/>
          </a:p>
        </p:txBody>
      </p:sp>
    </p:spTree>
    <p:extLst>
      <p:ext uri="{BB962C8B-B14F-4D97-AF65-F5344CB8AC3E}">
        <p14:creationId xmlns:p14="http://schemas.microsoft.com/office/powerpoint/2010/main" val="2892031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effectLst>
                  <a:outerShdw blurRad="38100" dist="38100" dir="2700000" algn="tl">
                    <a:srgbClr val="000000">
                      <a:alpha val="43137"/>
                    </a:srgbClr>
                  </a:outerShdw>
                </a:effectLst>
              </a:rPr>
              <a:t>整理券と行列の融合って？？？</a:t>
            </a:r>
            <a:endParaRPr kumimoji="1" lang="ja-JP" altLang="en-US" b="1"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308100" y="2817935"/>
            <a:ext cx="9817100" cy="3214565"/>
          </a:xfrm>
        </p:spPr>
        <p:txBody>
          <a:bodyPr>
            <a:normAutofit/>
          </a:bodyPr>
          <a:lstStyle/>
          <a:p>
            <a:pPr marL="0" indent="0">
              <a:lnSpc>
                <a:spcPct val="200000"/>
              </a:lnSpc>
              <a:buNone/>
            </a:pPr>
            <a:r>
              <a:rPr kumimoji="1" lang="ja-JP" altLang="en-US" sz="4800" dirty="0" smtClean="0"/>
              <a:t>負の視覚的効果を減少</a:t>
            </a:r>
            <a:endParaRPr kumimoji="1" lang="en-US" altLang="ja-JP" sz="4800" dirty="0" smtClean="0"/>
          </a:p>
          <a:p>
            <a:pPr marL="0" indent="0">
              <a:lnSpc>
                <a:spcPct val="200000"/>
              </a:lnSpc>
              <a:buNone/>
            </a:pPr>
            <a:r>
              <a:rPr kumimoji="1" lang="ja-JP" altLang="en-US" sz="4800" dirty="0" smtClean="0"/>
              <a:t>消費者の</a:t>
            </a:r>
            <a:r>
              <a:rPr lang="ja-JP" altLang="en-US" sz="4800" dirty="0" smtClean="0"/>
              <a:t>精神的・身体的疲労</a:t>
            </a:r>
            <a:r>
              <a:rPr kumimoji="1" lang="ja-JP" altLang="en-US" sz="4800" dirty="0" smtClean="0"/>
              <a:t>を軽減</a:t>
            </a:r>
            <a:endParaRPr kumimoji="1" lang="en-US" altLang="ja-JP" sz="4800" dirty="0" smtClean="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26</a:t>
            </a:fld>
            <a:endParaRPr kumimoji="1" lang="ja-JP" altLang="en-US" dirty="0"/>
          </a:p>
        </p:txBody>
      </p:sp>
    </p:spTree>
    <p:extLst>
      <p:ext uri="{BB962C8B-B14F-4D97-AF65-F5344CB8AC3E}">
        <p14:creationId xmlns:p14="http://schemas.microsoft.com/office/powerpoint/2010/main" val="2029356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4A86F6A-55D0-46CD-BCCD-AF842468EB1C}" type="slidenum">
              <a:rPr kumimoji="1" lang="ja-JP" altLang="en-US" smtClean="0"/>
              <a:t>27</a:t>
            </a:fld>
            <a:endParaRPr kumimoji="1" lang="ja-JP" altLang="en-US" dirty="0"/>
          </a:p>
        </p:txBody>
      </p:sp>
      <p:sp>
        <p:nvSpPr>
          <p:cNvPr id="4" name="正方形/長方形 3"/>
          <p:cNvSpPr/>
          <p:nvPr/>
        </p:nvSpPr>
        <p:spPr>
          <a:xfrm>
            <a:off x="641449" y="2267157"/>
            <a:ext cx="6553067" cy="3323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dirty="0" smtClean="0"/>
              <a:t>お</a:t>
            </a:r>
            <a:r>
              <a:rPr lang="ja-JP" altLang="en-US" sz="6000" dirty="0"/>
              <a:t>店</a:t>
            </a:r>
            <a:endParaRPr kumimoji="1" lang="ja-JP" altLang="en-US" sz="6000" dirty="0"/>
          </a:p>
        </p:txBody>
      </p:sp>
      <p:cxnSp>
        <p:nvCxnSpPr>
          <p:cNvPr id="6" name="直線矢印コネクタ 5"/>
          <p:cNvCxnSpPr/>
          <p:nvPr/>
        </p:nvCxnSpPr>
        <p:spPr>
          <a:xfrm flipH="1">
            <a:off x="1577688" y="2005781"/>
            <a:ext cx="5059086" cy="48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円形吹き出し 18"/>
          <p:cNvSpPr/>
          <p:nvPr/>
        </p:nvSpPr>
        <p:spPr>
          <a:xfrm>
            <a:off x="3244362" y="230189"/>
            <a:ext cx="2154116" cy="1380880"/>
          </a:xfrm>
          <a:prstGeom prst="wedgeEllipseCallout">
            <a:avLst>
              <a:gd name="adj1" fmla="val -30229"/>
              <a:gd name="adj2" fmla="val 7126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行列</a:t>
            </a:r>
            <a:endParaRPr kumimoji="1" lang="en-US" altLang="ja-JP" sz="3200" dirty="0" smtClean="0">
              <a:solidFill>
                <a:schemeClr val="tx1"/>
              </a:solidFill>
            </a:endParaRPr>
          </a:p>
        </p:txBody>
      </p:sp>
      <p:sp>
        <p:nvSpPr>
          <p:cNvPr id="25" name="正方形/長方形 24"/>
          <p:cNvSpPr/>
          <p:nvPr/>
        </p:nvSpPr>
        <p:spPr>
          <a:xfrm>
            <a:off x="7169542" y="2360355"/>
            <a:ext cx="536333" cy="967154"/>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形吹き出し 25"/>
          <p:cNvSpPr/>
          <p:nvPr/>
        </p:nvSpPr>
        <p:spPr>
          <a:xfrm>
            <a:off x="7705875" y="1372574"/>
            <a:ext cx="3185744" cy="1125415"/>
          </a:xfrm>
          <a:prstGeom prst="wedgeEllipseCallout">
            <a:avLst>
              <a:gd name="adj1" fmla="val -44864"/>
              <a:gd name="adj2" fmla="val 7183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整理券配布場所</a:t>
            </a:r>
            <a:endParaRPr kumimoji="1" lang="ja-JP" altLang="en-US" sz="3200" dirty="0">
              <a:solidFill>
                <a:schemeClr val="tx1"/>
              </a:solidFill>
            </a:endParaRPr>
          </a:p>
        </p:txBody>
      </p:sp>
      <p:sp>
        <p:nvSpPr>
          <p:cNvPr id="3" name="テキスト ボックス 2"/>
          <p:cNvSpPr txBox="1"/>
          <p:nvPr/>
        </p:nvSpPr>
        <p:spPr>
          <a:xfrm>
            <a:off x="909617" y="2267157"/>
            <a:ext cx="804883" cy="461665"/>
          </a:xfrm>
          <a:prstGeom prst="rect">
            <a:avLst/>
          </a:prstGeom>
          <a:solidFill>
            <a:schemeClr val="bg1"/>
          </a:solidFill>
        </p:spPr>
        <p:txBody>
          <a:bodyPr wrap="square" rtlCol="0">
            <a:spAutoFit/>
          </a:bodyPr>
          <a:lstStyle/>
          <a:p>
            <a:r>
              <a:rPr lang="ja-JP" altLang="en-US" sz="2400" dirty="0"/>
              <a:t>入口</a:t>
            </a:r>
            <a:endParaRPr kumimoji="1" lang="ja-JP" altLang="en-US" sz="2400" dirty="0"/>
          </a:p>
        </p:txBody>
      </p:sp>
    </p:spTree>
    <p:extLst>
      <p:ext uri="{BB962C8B-B14F-4D97-AF65-F5344CB8AC3E}">
        <p14:creationId xmlns:p14="http://schemas.microsoft.com/office/powerpoint/2010/main" val="644604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28</a:t>
            </a:fld>
            <a:endParaRPr kumimoji="1" lang="ja-JP" altLang="en-US" dirty="0"/>
          </a:p>
        </p:txBody>
      </p:sp>
      <p:sp>
        <p:nvSpPr>
          <p:cNvPr id="20" name="正方形/長方形 19"/>
          <p:cNvSpPr/>
          <p:nvPr/>
        </p:nvSpPr>
        <p:spPr>
          <a:xfrm>
            <a:off x="1972490" y="4387852"/>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112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0062"/>
            <a:ext cx="10515600" cy="1325563"/>
          </a:xfrm>
        </p:spPr>
        <p:txBody>
          <a:bodyPr>
            <a:normAutofit/>
          </a:bodyPr>
          <a:lstStyle/>
          <a:p>
            <a:r>
              <a:rPr kumimoji="1" lang="ja-JP" altLang="en-US" sz="4800" u="sng" dirty="0" smtClean="0">
                <a:effectLst>
                  <a:outerShdw blurRad="38100" dist="38100" dir="2700000" algn="tl">
                    <a:srgbClr val="000000">
                      <a:alpha val="43137"/>
                    </a:srgbClr>
                  </a:outerShdw>
                </a:effectLst>
              </a:rPr>
              <a:t>研究方法</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lstStyle/>
          <a:p>
            <a:pPr>
              <a:lnSpc>
                <a:spcPct val="200000"/>
              </a:lnSpc>
            </a:pPr>
            <a:r>
              <a:rPr lang="ja-JP" altLang="en-US" sz="3200" dirty="0" smtClean="0"/>
              <a:t>方法</a:t>
            </a:r>
            <a:r>
              <a:rPr lang="ja-JP" altLang="en-US" dirty="0" smtClean="0"/>
              <a:t>　　　飲食店の行列に関するアンケートの実施</a:t>
            </a:r>
            <a:endParaRPr lang="en-US" altLang="ja-JP" dirty="0" smtClean="0"/>
          </a:p>
          <a:p>
            <a:pPr>
              <a:lnSpc>
                <a:spcPct val="200000"/>
              </a:lnSpc>
            </a:pPr>
            <a:r>
              <a:rPr lang="ja-JP" altLang="en-US" sz="3200" dirty="0" smtClean="0"/>
              <a:t>目的</a:t>
            </a:r>
            <a:r>
              <a:rPr lang="ja-JP" altLang="en-US" dirty="0" smtClean="0"/>
              <a:t>　　　飲食店の行列に対する意識</a:t>
            </a:r>
            <a:r>
              <a:rPr lang="ja-JP" altLang="en-US" dirty="0"/>
              <a:t>調査</a:t>
            </a:r>
            <a:endParaRPr lang="en-US" altLang="ja-JP" dirty="0" smtClean="0"/>
          </a:p>
          <a:p>
            <a:pPr>
              <a:lnSpc>
                <a:spcPct val="200000"/>
              </a:lnSpc>
            </a:pPr>
            <a:r>
              <a:rPr kumimoji="1" lang="ja-JP" altLang="en-US" sz="3200" dirty="0" smtClean="0"/>
              <a:t>対象　</a:t>
            </a:r>
            <a:r>
              <a:rPr kumimoji="1" lang="ja-JP" altLang="en-US" dirty="0" smtClean="0"/>
              <a:t>　　名古屋市立大学の学生</a:t>
            </a:r>
            <a:r>
              <a:rPr lang="en-US" altLang="ja-JP" dirty="0"/>
              <a:t>183</a:t>
            </a:r>
            <a:r>
              <a:rPr lang="ja-JP" altLang="en-US" dirty="0"/>
              <a:t>人</a:t>
            </a:r>
            <a:endParaRPr kumimoji="1"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fld id="{D4A86F6A-55D0-46CD-BCCD-AF842468EB1C}" type="slidenum">
              <a:rPr kumimoji="1" lang="ja-JP" altLang="en-US" smtClean="0"/>
              <a:t>29</a:t>
            </a:fld>
            <a:endParaRPr kumimoji="1" lang="ja-JP" altLang="en-US" dirty="0"/>
          </a:p>
        </p:txBody>
      </p:sp>
    </p:spTree>
    <p:extLst>
      <p:ext uri="{BB962C8B-B14F-4D97-AF65-F5344CB8AC3E}">
        <p14:creationId xmlns:p14="http://schemas.microsoft.com/office/powerpoint/2010/main" val="1573157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0741" y="224448"/>
            <a:ext cx="10515600" cy="1325563"/>
          </a:xfrm>
        </p:spPr>
        <p:txBody>
          <a:bodyPr>
            <a:normAutofit/>
          </a:bodyPr>
          <a:lstStyle/>
          <a:p>
            <a:r>
              <a:rPr kumimoji="1" lang="ja-JP" altLang="en-US" sz="4800" u="sng" dirty="0" smtClean="0">
                <a:effectLst>
                  <a:outerShdw blurRad="38100" dist="38100" dir="2700000" algn="tl">
                    <a:srgbClr val="000000">
                      <a:alpha val="43137"/>
                    </a:srgbClr>
                  </a:outerShdw>
                </a:effectLst>
              </a:rPr>
              <a:t>研究動機と目的</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p:txBody>
          <a:bodyPr/>
          <a:lstStyle/>
          <a:p>
            <a:pPr marL="0" indent="0">
              <a:buNone/>
            </a:pPr>
            <a:r>
              <a:rPr kumimoji="1" lang="ja-JP" altLang="en-US" sz="3600" dirty="0" smtClean="0"/>
              <a:t>行列ができている飲食店を見て</a:t>
            </a:r>
            <a:endParaRPr kumimoji="1" lang="en-US" altLang="ja-JP" sz="3600" dirty="0" smtClean="0"/>
          </a:p>
          <a:p>
            <a:pPr marL="0" indent="0">
              <a:buNone/>
            </a:pPr>
            <a:r>
              <a:rPr kumimoji="1" lang="ja-JP" altLang="en-US" sz="3600" dirty="0" smtClean="0"/>
              <a:t>なぜこんなにも並んでいるのだろうと疑問を抱いた</a:t>
            </a:r>
            <a:endParaRPr kumimoji="1" lang="en-US" altLang="ja-JP" sz="3600"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kumimoji="1" lang="ja-JP" altLang="en-US" dirty="0"/>
          </a:p>
        </p:txBody>
      </p:sp>
      <p:sp>
        <p:nvSpPr>
          <p:cNvPr id="4" name="下矢印 3"/>
          <p:cNvSpPr/>
          <p:nvPr/>
        </p:nvSpPr>
        <p:spPr>
          <a:xfrm>
            <a:off x="5392615" y="2938854"/>
            <a:ext cx="1406770" cy="99880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爆発 1 4"/>
          <p:cNvSpPr/>
          <p:nvPr/>
        </p:nvSpPr>
        <p:spPr>
          <a:xfrm>
            <a:off x="689317" y="3713871"/>
            <a:ext cx="11380762" cy="3010486"/>
          </a:xfrm>
          <a:prstGeom prst="irregularSeal1">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600" dirty="0" smtClean="0">
                <a:solidFill>
                  <a:schemeClr val="tx1"/>
                </a:solidFill>
              </a:rPr>
              <a:t>行列がもたらす影響について</a:t>
            </a:r>
            <a:endParaRPr kumimoji="1" lang="en-US" altLang="ja-JP" sz="3600" dirty="0" smtClean="0">
              <a:solidFill>
                <a:schemeClr val="tx1"/>
              </a:solidFill>
            </a:endParaRPr>
          </a:p>
          <a:p>
            <a:pPr algn="ctr"/>
            <a:r>
              <a:rPr kumimoji="1" lang="ja-JP" altLang="en-US" sz="3600" dirty="0" smtClean="0">
                <a:solidFill>
                  <a:schemeClr val="tx1"/>
                </a:solidFill>
              </a:rPr>
              <a:t>研究したい！！！</a:t>
            </a:r>
            <a:endParaRPr kumimoji="1" lang="ja-JP" altLang="en-US" sz="3600" dirty="0">
              <a:solidFill>
                <a:schemeClr val="tx1"/>
              </a:solidFill>
            </a:endParaRPr>
          </a:p>
        </p:txBody>
      </p:sp>
      <p:sp>
        <p:nvSpPr>
          <p:cNvPr id="7" name="スライド番号プレースホルダー 6"/>
          <p:cNvSpPr>
            <a:spLocks noGrp="1"/>
          </p:cNvSpPr>
          <p:nvPr>
            <p:ph type="sldNum" sz="quarter" idx="12"/>
          </p:nvPr>
        </p:nvSpPr>
        <p:spPr/>
        <p:txBody>
          <a:bodyPr/>
          <a:lstStyle/>
          <a:p>
            <a:fld id="{D4A86F6A-55D0-46CD-BCCD-AF842468EB1C}" type="slidenum">
              <a:rPr kumimoji="1" lang="ja-JP" altLang="en-US" smtClean="0"/>
              <a:t>3</a:t>
            </a:fld>
            <a:endParaRPr kumimoji="1" lang="ja-JP" altLang="en-US" dirty="0"/>
          </a:p>
        </p:txBody>
      </p:sp>
    </p:spTree>
    <p:extLst>
      <p:ext uri="{BB962C8B-B14F-4D97-AF65-F5344CB8AC3E}">
        <p14:creationId xmlns:p14="http://schemas.microsoft.com/office/powerpoint/2010/main" val="2131677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effectLst>
                  <a:outerShdw blurRad="38100" dist="38100" dir="2700000" algn="tl">
                    <a:srgbClr val="000000">
                      <a:alpha val="43137"/>
                    </a:srgbClr>
                  </a:outerShdw>
                </a:effectLst>
              </a:rPr>
              <a:t>アンケート内容</a:t>
            </a:r>
            <a:endParaRPr kumimoji="1" lang="ja-JP" altLang="en-US" b="1"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38200" y="1424354"/>
            <a:ext cx="10515600" cy="5297121"/>
          </a:xfrm>
        </p:spPr>
        <p:txBody>
          <a:bodyPr>
            <a:normAutofit fontScale="77500" lnSpcReduction="20000"/>
          </a:bodyPr>
          <a:lstStyle/>
          <a:p>
            <a:pPr marL="742950" indent="-742950">
              <a:lnSpc>
                <a:spcPct val="120000"/>
              </a:lnSpc>
              <a:buFont typeface="+mj-lt"/>
              <a:buAutoNum type="arabicPeriod"/>
            </a:pPr>
            <a:r>
              <a:rPr lang="ja-JP" altLang="en-US" sz="4200" dirty="0" smtClean="0"/>
              <a:t>行列に並んだことがありますか？（男女別）</a:t>
            </a:r>
            <a:endParaRPr kumimoji="1" lang="en-US" altLang="ja-JP" sz="4200" dirty="0"/>
          </a:p>
          <a:p>
            <a:pPr marL="742950" indent="-742950">
              <a:lnSpc>
                <a:spcPct val="120000"/>
              </a:lnSpc>
              <a:buFont typeface="+mj-lt"/>
              <a:buAutoNum type="arabicPeriod"/>
            </a:pPr>
            <a:r>
              <a:rPr lang="ja-JP" altLang="en-US" sz="4200" dirty="0" smtClean="0"/>
              <a:t>飲食</a:t>
            </a:r>
            <a:r>
              <a:rPr lang="ja-JP" altLang="en-US" sz="4200" dirty="0"/>
              <a:t>店</a:t>
            </a:r>
            <a:r>
              <a:rPr lang="ja-JP" altLang="en-US" sz="4200" dirty="0" smtClean="0"/>
              <a:t>に行ったきっかけは何ですか？</a:t>
            </a:r>
            <a:endParaRPr kumimoji="1" lang="en-US" altLang="ja-JP" sz="4200" dirty="0"/>
          </a:p>
          <a:p>
            <a:pPr marL="742950" indent="-742950">
              <a:lnSpc>
                <a:spcPct val="120000"/>
              </a:lnSpc>
              <a:buFont typeface="+mj-lt"/>
              <a:buAutoNum type="arabicPeriod"/>
            </a:pPr>
            <a:r>
              <a:rPr lang="ja-JP" altLang="en-US" sz="4200" dirty="0" smtClean="0"/>
              <a:t>並んだとき、待ち時間表示は何分でしたか？</a:t>
            </a:r>
            <a:endParaRPr kumimoji="1" lang="en-US" altLang="ja-JP" sz="4200" dirty="0" smtClean="0"/>
          </a:p>
          <a:p>
            <a:pPr marL="742950" indent="-742950">
              <a:lnSpc>
                <a:spcPct val="120000"/>
              </a:lnSpc>
              <a:buFont typeface="+mj-lt"/>
              <a:buAutoNum type="arabicPeriod"/>
            </a:pPr>
            <a:r>
              <a:rPr lang="ja-JP" altLang="en-US" sz="4200" dirty="0"/>
              <a:t>実際</a:t>
            </a:r>
            <a:r>
              <a:rPr lang="ja-JP" altLang="en-US" sz="4200" dirty="0" smtClean="0"/>
              <a:t>に並んだ時間は何分でしたか？</a:t>
            </a:r>
            <a:endParaRPr lang="en-US" altLang="ja-JP" sz="4200" dirty="0"/>
          </a:p>
          <a:p>
            <a:pPr marL="742950" indent="-742950">
              <a:lnSpc>
                <a:spcPct val="120000"/>
              </a:lnSpc>
              <a:buFont typeface="+mj-lt"/>
              <a:buAutoNum type="arabicPeriod"/>
            </a:pPr>
            <a:r>
              <a:rPr lang="ja-JP" altLang="en-US" sz="4200" dirty="0" smtClean="0"/>
              <a:t>行列に並ぶのは好きですか？</a:t>
            </a:r>
            <a:endParaRPr lang="en-US" altLang="ja-JP" sz="4200" dirty="0"/>
          </a:p>
          <a:p>
            <a:pPr marL="742950" indent="-742950">
              <a:lnSpc>
                <a:spcPct val="120000"/>
              </a:lnSpc>
              <a:buFont typeface="+mj-lt"/>
              <a:buAutoNum type="arabicPeriod"/>
            </a:pPr>
            <a:r>
              <a:rPr lang="ja-JP" altLang="en-US" sz="4200" dirty="0" smtClean="0"/>
              <a:t>行列に並んだ甲斐がありましたか？</a:t>
            </a:r>
            <a:endParaRPr lang="en-US" altLang="ja-JP" sz="4200" dirty="0" smtClean="0"/>
          </a:p>
          <a:p>
            <a:pPr marL="742950" indent="-742950">
              <a:lnSpc>
                <a:spcPct val="120000"/>
              </a:lnSpc>
              <a:buFont typeface="+mj-lt"/>
              <a:buAutoNum type="arabicPeriod"/>
            </a:pPr>
            <a:r>
              <a:rPr lang="ja-JP" altLang="en-US" sz="4200" dirty="0" smtClean="0"/>
              <a:t>実際に誰と並びましたか？</a:t>
            </a:r>
            <a:endParaRPr lang="en-US" altLang="ja-JP" sz="4200" dirty="0" smtClean="0"/>
          </a:p>
          <a:p>
            <a:pPr marL="742950" indent="-742950">
              <a:lnSpc>
                <a:spcPct val="120000"/>
              </a:lnSpc>
              <a:buFont typeface="+mj-lt"/>
              <a:buAutoNum type="arabicPeriod"/>
            </a:pPr>
            <a:r>
              <a:rPr lang="ja-JP" altLang="en-US" sz="4200" dirty="0"/>
              <a:t>行列を見た際、気になりますか？そして並びますか？</a:t>
            </a:r>
            <a:endParaRPr lang="en-US" altLang="ja-JP" sz="4200" dirty="0"/>
          </a:p>
          <a:p>
            <a:pPr>
              <a:lnSpc>
                <a:spcPct val="120000"/>
              </a:lnSpc>
            </a:pPr>
            <a:endParaRPr kumimoji="1" lang="en-US" altLang="ja-JP" sz="4200" dirty="0"/>
          </a:p>
          <a:p>
            <a:pPr>
              <a:lnSpc>
                <a:spcPct val="120000"/>
              </a:lnSpc>
            </a:pPr>
            <a:endParaRPr kumimoji="1" lang="en-US" altLang="ja-JP" sz="42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30</a:t>
            </a:fld>
            <a:endParaRPr kumimoji="1" lang="ja-JP" altLang="en-US" dirty="0"/>
          </a:p>
        </p:txBody>
      </p:sp>
    </p:spTree>
    <p:extLst>
      <p:ext uri="{BB962C8B-B14F-4D97-AF65-F5344CB8AC3E}">
        <p14:creationId xmlns:p14="http://schemas.microsoft.com/office/powerpoint/2010/main" val="229861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u="sng" dirty="0" smtClean="0"/>
              <a:t>Q.</a:t>
            </a:r>
            <a:r>
              <a:rPr kumimoji="1" lang="ja-JP" altLang="en-US" sz="4000" u="sng" dirty="0" smtClean="0"/>
              <a:t>行列に並んだことがある？ない？（男女別）</a:t>
            </a:r>
            <a:endParaRPr kumimoji="1" lang="ja-JP" altLang="en-US" sz="4000" u="sng" dirty="0"/>
          </a:p>
        </p:txBody>
      </p:sp>
      <p:graphicFrame>
        <p:nvGraphicFramePr>
          <p:cNvPr id="4" name="グラフ 3"/>
          <p:cNvGraphicFramePr>
            <a:graphicFrameLocks/>
          </p:cNvGraphicFramePr>
          <p:nvPr>
            <p:extLst/>
          </p:nvPr>
        </p:nvGraphicFramePr>
        <p:xfrm>
          <a:off x="6565900" y="1690688"/>
          <a:ext cx="4572000" cy="5167312"/>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31</a:t>
            </a:fld>
            <a:endParaRPr kumimoji="1" lang="ja-JP" altLang="en-US" dirty="0"/>
          </a:p>
        </p:txBody>
      </p:sp>
      <p:graphicFrame>
        <p:nvGraphicFramePr>
          <p:cNvPr id="8" name="グラフ 7"/>
          <p:cNvGraphicFramePr>
            <a:graphicFrameLocks/>
          </p:cNvGraphicFramePr>
          <p:nvPr>
            <p:extLst/>
          </p:nvPr>
        </p:nvGraphicFramePr>
        <p:xfrm>
          <a:off x="1102291" y="1664701"/>
          <a:ext cx="4183694" cy="5193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322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u="sng" dirty="0"/>
              <a:t>Q.</a:t>
            </a:r>
            <a:r>
              <a:rPr lang="ja-JP" altLang="en-US" u="sng" dirty="0"/>
              <a:t>飲食店に行ったきっかけは何ですか？</a:t>
            </a:r>
            <a:endParaRPr kumimoji="1" lang="ja-JP" altLang="en-US" dirty="0"/>
          </a:p>
        </p:txBody>
      </p:sp>
      <p:sp>
        <p:nvSpPr>
          <p:cNvPr id="3" name="スライド番号プレースホルダー 2"/>
          <p:cNvSpPr>
            <a:spLocks noGrp="1"/>
          </p:cNvSpPr>
          <p:nvPr>
            <p:ph type="sldNum" sz="quarter" idx="12"/>
          </p:nvPr>
        </p:nvSpPr>
        <p:spPr/>
        <p:txBody>
          <a:bodyPr/>
          <a:lstStyle/>
          <a:p>
            <a:fld id="{D4A86F6A-55D0-46CD-BCCD-AF842468EB1C}" type="slidenum">
              <a:rPr kumimoji="1" lang="ja-JP" altLang="en-US" smtClean="0"/>
              <a:t>32</a:t>
            </a:fld>
            <a:endParaRPr kumimoji="1" lang="ja-JP" altLang="en-US" dirty="0"/>
          </a:p>
        </p:txBody>
      </p:sp>
      <p:graphicFrame>
        <p:nvGraphicFramePr>
          <p:cNvPr id="4" name="グラフ 3"/>
          <p:cNvGraphicFramePr>
            <a:graphicFrameLocks/>
          </p:cNvGraphicFramePr>
          <p:nvPr>
            <p:extLst/>
          </p:nvPr>
        </p:nvGraphicFramePr>
        <p:xfrm>
          <a:off x="838200" y="1316182"/>
          <a:ext cx="10515600" cy="5405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1270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u="sng" dirty="0"/>
              <a:t>並んだ時間と表示時間の関係</a:t>
            </a:r>
            <a:endParaRPr kumimoji="1" lang="ja-JP" altLang="en-US" dirty="0"/>
          </a:p>
        </p:txBody>
      </p:sp>
      <p:sp>
        <p:nvSpPr>
          <p:cNvPr id="3" name="スライド番号プレースホルダー 2"/>
          <p:cNvSpPr>
            <a:spLocks noGrp="1"/>
          </p:cNvSpPr>
          <p:nvPr>
            <p:ph type="sldNum" sz="quarter" idx="12"/>
          </p:nvPr>
        </p:nvSpPr>
        <p:spPr/>
        <p:txBody>
          <a:bodyPr/>
          <a:lstStyle/>
          <a:p>
            <a:fld id="{D4A86F6A-55D0-46CD-BCCD-AF842468EB1C}" type="slidenum">
              <a:rPr kumimoji="1" lang="ja-JP" altLang="en-US" smtClean="0"/>
              <a:t>33</a:t>
            </a:fld>
            <a:endParaRPr kumimoji="1" lang="ja-JP" altLang="en-US" dirty="0"/>
          </a:p>
        </p:txBody>
      </p:sp>
      <p:graphicFrame>
        <p:nvGraphicFramePr>
          <p:cNvPr id="4" name="グラフ 3"/>
          <p:cNvGraphicFramePr>
            <a:graphicFrameLocks/>
          </p:cNvGraphicFramePr>
          <p:nvPr>
            <p:extLst/>
          </p:nvPr>
        </p:nvGraphicFramePr>
        <p:xfrm>
          <a:off x="0" y="1039090"/>
          <a:ext cx="12192000" cy="5818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177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a:xfrm>
            <a:off x="666752" y="650631"/>
            <a:ext cx="5157787" cy="1030532"/>
          </a:xfrm>
        </p:spPr>
        <p:txBody>
          <a:bodyPr>
            <a:normAutofit lnSpcReduction="10000"/>
          </a:bodyPr>
          <a:lstStyle/>
          <a:p>
            <a:pPr algn="ctr"/>
            <a:r>
              <a:rPr kumimoji="1" lang="ja-JP" altLang="en-US" sz="3200" u="sng" dirty="0" smtClean="0"/>
              <a:t>行列に並ぶことが</a:t>
            </a:r>
            <a:endParaRPr lang="en-US" altLang="ja-JP" sz="3200" u="sng" dirty="0" smtClean="0"/>
          </a:p>
          <a:p>
            <a:pPr algn="ctr"/>
            <a:r>
              <a:rPr kumimoji="1" lang="ja-JP" altLang="en-US" sz="3200" u="sng" dirty="0" smtClean="0"/>
              <a:t>好き？嫌い？</a:t>
            </a:r>
            <a:endParaRPr kumimoji="1" lang="ja-JP" altLang="en-US" sz="3200" u="sng" dirty="0"/>
          </a:p>
        </p:txBody>
      </p:sp>
      <p:sp>
        <p:nvSpPr>
          <p:cNvPr id="7" name="テキスト プレースホルダー 6"/>
          <p:cNvSpPr>
            <a:spLocks noGrp="1"/>
          </p:cNvSpPr>
          <p:nvPr>
            <p:ph type="body" sz="quarter" idx="3"/>
          </p:nvPr>
        </p:nvSpPr>
        <p:spPr>
          <a:xfrm>
            <a:off x="6169023" y="650631"/>
            <a:ext cx="5183188" cy="703795"/>
          </a:xfrm>
        </p:spPr>
        <p:txBody>
          <a:bodyPr>
            <a:normAutofit/>
          </a:bodyPr>
          <a:lstStyle/>
          <a:p>
            <a:r>
              <a:rPr lang="ja-JP" altLang="en-US" sz="3200" u="sng" dirty="0" smtClean="0"/>
              <a:t>並んだ甲斐はあったか？</a:t>
            </a:r>
            <a:endParaRPr lang="en-US" altLang="ja-JP" sz="3200" u="sng" dirty="0" smtClean="0"/>
          </a:p>
        </p:txBody>
      </p:sp>
      <p:sp>
        <p:nvSpPr>
          <p:cNvPr id="5" name="スライド番号プレースホルダー 4"/>
          <p:cNvSpPr>
            <a:spLocks noGrp="1"/>
          </p:cNvSpPr>
          <p:nvPr>
            <p:ph type="sldNum" sz="quarter" idx="12"/>
          </p:nvPr>
        </p:nvSpPr>
        <p:spPr/>
        <p:txBody>
          <a:bodyPr/>
          <a:lstStyle/>
          <a:p>
            <a:fld id="{D4A86F6A-55D0-46CD-BCCD-AF842468EB1C}" type="slidenum">
              <a:rPr kumimoji="1" lang="ja-JP" altLang="en-US" smtClean="0"/>
              <a:t>34</a:t>
            </a:fld>
            <a:endParaRPr kumimoji="1" lang="ja-JP" altLang="en-US" dirty="0"/>
          </a:p>
        </p:txBody>
      </p:sp>
      <p:graphicFrame>
        <p:nvGraphicFramePr>
          <p:cNvPr id="9" name="コンテンツ プレースホルダー 8"/>
          <p:cNvGraphicFramePr>
            <a:graphicFrameLocks noGrp="1"/>
          </p:cNvGraphicFramePr>
          <p:nvPr>
            <p:ph sz="half" idx="2"/>
            <p:extLst/>
          </p:nvPr>
        </p:nvGraphicFramePr>
        <p:xfrm>
          <a:off x="666752" y="2049606"/>
          <a:ext cx="5330823" cy="4166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p:cNvGraphicFramePr>
            <a:graphicFrameLocks/>
          </p:cNvGraphicFramePr>
          <p:nvPr>
            <p:extLst/>
          </p:nvPr>
        </p:nvGraphicFramePr>
        <p:xfrm>
          <a:off x="6170611" y="1544638"/>
          <a:ext cx="5181600" cy="5176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8639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algn="ctr"/>
            <a:r>
              <a:rPr lang="en-US" altLang="ja-JP" u="sng" dirty="0"/>
              <a:t>Q.</a:t>
            </a:r>
            <a:r>
              <a:rPr lang="ja-JP" altLang="en-US" u="sng" dirty="0"/>
              <a:t>実際に誰と行列に並んだか</a:t>
            </a:r>
            <a:endParaRPr kumimoji="1" lang="ja-JP" altLang="en-US" dirty="0"/>
          </a:p>
        </p:txBody>
      </p:sp>
      <p:sp>
        <p:nvSpPr>
          <p:cNvPr id="7" name="スライド番号プレースホルダー 6"/>
          <p:cNvSpPr>
            <a:spLocks noGrp="1"/>
          </p:cNvSpPr>
          <p:nvPr>
            <p:ph type="sldNum" sz="quarter" idx="12"/>
          </p:nvPr>
        </p:nvSpPr>
        <p:spPr/>
        <p:txBody>
          <a:bodyPr/>
          <a:lstStyle/>
          <a:p>
            <a:fld id="{D4A86F6A-55D0-46CD-BCCD-AF842468EB1C}" type="slidenum">
              <a:rPr kumimoji="1" lang="ja-JP" altLang="en-US" smtClean="0"/>
              <a:t>35</a:t>
            </a:fld>
            <a:endParaRPr kumimoji="1" lang="ja-JP" altLang="en-US" dirty="0"/>
          </a:p>
        </p:txBody>
      </p:sp>
      <p:graphicFrame>
        <p:nvGraphicFramePr>
          <p:cNvPr id="9" name="グラフ 8"/>
          <p:cNvGraphicFramePr>
            <a:graphicFrameLocks/>
          </p:cNvGraphicFramePr>
          <p:nvPr>
            <p:extLst/>
          </p:nvPr>
        </p:nvGraphicFramePr>
        <p:xfrm>
          <a:off x="838200" y="1357745"/>
          <a:ext cx="10515600" cy="5500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3048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u="sng" dirty="0" smtClean="0"/>
              <a:t>行列の視覚的効果が行動に及ぼす影響</a:t>
            </a:r>
            <a:endParaRPr kumimoji="1" lang="ja-JP" altLang="en-US" u="sng" dirty="0"/>
          </a:p>
        </p:txBody>
      </p:sp>
      <p:graphicFrame>
        <p:nvGraphicFramePr>
          <p:cNvPr id="4" name="コンテンツ プレースホルダー 3"/>
          <p:cNvGraphicFramePr>
            <a:graphicFrameLocks noGrp="1"/>
          </p:cNvGraphicFramePr>
          <p:nvPr>
            <p:ph idx="1"/>
            <p:extLst/>
          </p:nvPr>
        </p:nvGraphicFramePr>
        <p:xfrm>
          <a:off x="262010" y="1899138"/>
          <a:ext cx="11667980" cy="4615452"/>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p:cNvSpPr>
            <a:spLocks noGrp="1"/>
          </p:cNvSpPr>
          <p:nvPr>
            <p:ph type="sldNum" sz="quarter" idx="12"/>
          </p:nvPr>
        </p:nvSpPr>
        <p:spPr/>
        <p:txBody>
          <a:bodyPr/>
          <a:lstStyle/>
          <a:p>
            <a:fld id="{D4A86F6A-55D0-46CD-BCCD-AF842468EB1C}" type="slidenum">
              <a:rPr kumimoji="1" lang="ja-JP" altLang="en-US" smtClean="0"/>
              <a:t>36</a:t>
            </a:fld>
            <a:endParaRPr kumimoji="1" lang="ja-JP" altLang="en-US" dirty="0"/>
          </a:p>
        </p:txBody>
      </p:sp>
    </p:spTree>
    <p:extLst>
      <p:ext uri="{BB962C8B-B14F-4D97-AF65-F5344CB8AC3E}">
        <p14:creationId xmlns:p14="http://schemas.microsoft.com/office/powerpoint/2010/main" val="2436806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u="sng" dirty="0" smtClean="0"/>
              <a:t>行列が人々の満足度に与える影響</a:t>
            </a:r>
            <a:endParaRPr kumimoji="1" lang="ja-JP" altLang="en-US" u="sng" dirty="0"/>
          </a:p>
        </p:txBody>
      </p:sp>
      <p:sp>
        <p:nvSpPr>
          <p:cNvPr id="3" name="コンテンツ プレースホルダー 2"/>
          <p:cNvSpPr>
            <a:spLocks noGrp="1"/>
          </p:cNvSpPr>
          <p:nvPr>
            <p:ph idx="1"/>
          </p:nvPr>
        </p:nvSpPr>
        <p:spPr>
          <a:xfrm>
            <a:off x="838200" y="1562100"/>
            <a:ext cx="10515600" cy="4614863"/>
          </a:xfrm>
        </p:spPr>
        <p:txBody>
          <a:bodyPr/>
          <a:lstStyle/>
          <a:p>
            <a:pPr>
              <a:lnSpc>
                <a:spcPct val="250000"/>
              </a:lnSpc>
            </a:pPr>
            <a:r>
              <a:rPr kumimoji="1" lang="ja-JP" altLang="en-US" sz="3600" dirty="0" smtClean="0"/>
              <a:t>ポップコーンの試食を用いた実験</a:t>
            </a:r>
            <a:endParaRPr kumimoji="1" lang="en-US" altLang="ja-JP" sz="3600" dirty="0" smtClean="0"/>
          </a:p>
          <a:p>
            <a:pPr marL="0" indent="0">
              <a:buNone/>
            </a:pPr>
            <a:r>
              <a:rPr lang="ja-JP" altLang="en-US" dirty="0"/>
              <a:t>　</a:t>
            </a:r>
            <a:r>
              <a:rPr lang="ja-JP" altLang="en-US" dirty="0" smtClean="0"/>
              <a:t>（１）店舗に行列がある写真を提示した場合</a:t>
            </a:r>
            <a:endParaRPr lang="en-US" altLang="ja-JP" dirty="0" smtClean="0"/>
          </a:p>
          <a:p>
            <a:pPr marL="0" indent="0">
              <a:buNone/>
            </a:pPr>
            <a:r>
              <a:rPr lang="ja-JP" altLang="en-US" dirty="0"/>
              <a:t>　</a:t>
            </a:r>
            <a:r>
              <a:rPr lang="ja-JP" altLang="en-US" dirty="0" smtClean="0"/>
              <a:t>（２）店舗に行列がない写真を提示した場合</a:t>
            </a:r>
            <a:endParaRPr lang="en-US" altLang="ja-JP" dirty="0" smtClean="0"/>
          </a:p>
          <a:p>
            <a:pPr marL="0" indent="0">
              <a:buNone/>
            </a:pPr>
            <a:r>
              <a:rPr lang="ja-JP" altLang="en-US" dirty="0"/>
              <a:t>　</a:t>
            </a:r>
            <a:r>
              <a:rPr lang="ja-JP" altLang="en-US" dirty="0" smtClean="0"/>
              <a:t>（３）写真を提示しない場合</a:t>
            </a:r>
            <a:endParaRPr lang="en-US" altLang="ja-JP" dirty="0" smtClean="0"/>
          </a:p>
          <a:p>
            <a:pPr marL="0" indent="0">
              <a:buNone/>
            </a:pPr>
            <a:r>
              <a:rPr lang="ja-JP" altLang="en-US" dirty="0" smtClean="0"/>
              <a:t>以上（１）～（３）の３グループに分けて実験</a:t>
            </a:r>
            <a:endParaRPr lang="en-US" altLang="ja-JP" dirty="0" smtClean="0"/>
          </a:p>
        </p:txBody>
      </p:sp>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37</a:t>
            </a:fld>
            <a:endParaRPr kumimoji="1" lang="ja-JP" altLang="en-US" dirty="0"/>
          </a:p>
        </p:txBody>
      </p:sp>
      <p:sp>
        <p:nvSpPr>
          <p:cNvPr id="4" name="テキスト ボックス 3"/>
          <p:cNvSpPr txBox="1"/>
          <p:nvPr/>
        </p:nvSpPr>
        <p:spPr>
          <a:xfrm>
            <a:off x="4908884" y="5293895"/>
            <a:ext cx="5991727" cy="923330"/>
          </a:xfrm>
          <a:prstGeom prst="rect">
            <a:avLst/>
          </a:prstGeom>
          <a:noFill/>
        </p:spPr>
        <p:txBody>
          <a:bodyPr wrap="square" rtlCol="0">
            <a:spAutoFit/>
          </a:bodyPr>
          <a:lstStyle/>
          <a:p>
            <a:pPr>
              <a:lnSpc>
                <a:spcPct val="150000"/>
              </a:lnSpc>
            </a:pPr>
            <a:r>
              <a:rPr lang="ja-JP" altLang="en-US"/>
              <a:t>石田大典（</a:t>
            </a:r>
            <a:r>
              <a:rPr lang="en-US" altLang="ja-JP"/>
              <a:t>2012</a:t>
            </a:r>
            <a:r>
              <a:rPr lang="ja-JP" altLang="en-US"/>
              <a:t>）「他者の存在が消費者行動に及ぼす影響」</a:t>
            </a:r>
            <a:r>
              <a:rPr lang="en-US" altLang="ja-JP"/>
              <a:t>『</a:t>
            </a:r>
            <a:r>
              <a:rPr lang="ja-JP" altLang="en-US"/>
              <a:t>マーケティングジャーナル</a:t>
            </a:r>
            <a:r>
              <a:rPr lang="en-US" altLang="ja-JP"/>
              <a:t>』Vol.32 No.1</a:t>
            </a:r>
            <a:r>
              <a:rPr lang="ja-JP" altLang="en-US"/>
              <a:t>　</a:t>
            </a:r>
            <a:r>
              <a:rPr lang="en-US" altLang="ja-JP"/>
              <a:t>P.137</a:t>
            </a:r>
            <a:r>
              <a:rPr lang="ja-JP" altLang="en-US"/>
              <a:t>、</a:t>
            </a:r>
            <a:r>
              <a:rPr lang="en-US" altLang="ja-JP"/>
              <a:t>138</a:t>
            </a:r>
            <a:endParaRPr lang="en-US" altLang="ja-JP" dirty="0"/>
          </a:p>
        </p:txBody>
      </p:sp>
    </p:spTree>
    <p:extLst>
      <p:ext uri="{BB962C8B-B14F-4D97-AF65-F5344CB8AC3E}">
        <p14:creationId xmlns:p14="http://schemas.microsoft.com/office/powerpoint/2010/main" val="3733161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u="sng" dirty="0" smtClean="0"/>
              <a:t>結果</a:t>
            </a:r>
            <a:endParaRPr kumimoji="1" lang="ja-JP" altLang="en-US" u="sng" dirty="0"/>
          </a:p>
        </p:txBody>
      </p:sp>
      <p:sp>
        <p:nvSpPr>
          <p:cNvPr id="4" name="コンテンツ プレースホルダー 3"/>
          <p:cNvSpPr>
            <a:spLocks noGrp="1"/>
          </p:cNvSpPr>
          <p:nvPr>
            <p:ph idx="1"/>
          </p:nvPr>
        </p:nvSpPr>
        <p:spPr>
          <a:xfrm>
            <a:off x="838200" y="1825625"/>
            <a:ext cx="10515600" cy="4351338"/>
          </a:xfrm>
        </p:spPr>
        <p:txBody>
          <a:bodyPr>
            <a:normAutofit lnSpcReduction="10000"/>
          </a:bodyPr>
          <a:lstStyle/>
          <a:p>
            <a:pPr marL="0" indent="0">
              <a:buNone/>
            </a:pPr>
            <a:r>
              <a:rPr kumimoji="1" lang="ja-JP" altLang="en-US" dirty="0" smtClean="0"/>
              <a:t>　被験者のポップコーンに対する満足度は</a:t>
            </a:r>
            <a:endParaRPr kumimoji="1" lang="en-US" altLang="ja-JP" dirty="0" smtClean="0"/>
          </a:p>
          <a:p>
            <a:pPr marL="0" indent="0" algn="ctr">
              <a:buNone/>
            </a:pPr>
            <a:endParaRPr lang="en-US" altLang="ja-JP" dirty="0"/>
          </a:p>
          <a:p>
            <a:pPr marL="0" indent="0">
              <a:buNone/>
            </a:pPr>
            <a:r>
              <a:rPr kumimoji="1" lang="ja-JP" altLang="en-US" dirty="0" smtClean="0"/>
              <a:t>　　　　　　　　（１）店舗に行列がある写真を提示した場合</a:t>
            </a:r>
            <a:endParaRPr kumimoji="1" lang="en-US" altLang="ja-JP" dirty="0" smtClean="0"/>
          </a:p>
          <a:p>
            <a:pPr marL="0" indent="0" algn="ctr">
              <a:buNone/>
            </a:pPr>
            <a:endParaRPr lang="en-US" altLang="ja-JP" dirty="0"/>
          </a:p>
          <a:p>
            <a:pPr marL="0" indent="0">
              <a:buNone/>
            </a:pPr>
            <a:r>
              <a:rPr lang="ja-JP" altLang="en-US" dirty="0" smtClean="0"/>
              <a:t>　　　　　　　　（３）写真を提示しない場合</a:t>
            </a:r>
            <a:endParaRPr lang="en-US" altLang="ja-JP" b="1" dirty="0" smtClean="0"/>
          </a:p>
          <a:p>
            <a:pPr marL="0" indent="0" algn="ctr">
              <a:buNone/>
            </a:pPr>
            <a:endParaRPr kumimoji="1" lang="en-US" altLang="ja-JP" dirty="0" smtClean="0"/>
          </a:p>
          <a:p>
            <a:pPr marL="0" indent="0">
              <a:buNone/>
            </a:pPr>
            <a:r>
              <a:rPr lang="ja-JP" altLang="en-US" dirty="0" smtClean="0"/>
              <a:t>　　　　　　　　（２）店舗に行列がない写真を提示した場合</a:t>
            </a:r>
            <a:endParaRPr lang="en-US" altLang="ja-JP" dirty="0" smtClean="0"/>
          </a:p>
          <a:p>
            <a:pPr marL="0" indent="0">
              <a:buNone/>
            </a:pPr>
            <a:endParaRPr kumimoji="1" lang="en-US" altLang="ja-JP" dirty="0"/>
          </a:p>
          <a:p>
            <a:pPr marL="0" indent="0">
              <a:buNone/>
            </a:pPr>
            <a:r>
              <a:rPr lang="ja-JP" altLang="en-US" dirty="0" smtClean="0"/>
              <a:t>　という結果に！！！</a:t>
            </a:r>
            <a:endParaRPr kumimoji="1" lang="ja-JP" altLang="en-US" dirty="0"/>
          </a:p>
        </p:txBody>
      </p:sp>
      <p:sp>
        <p:nvSpPr>
          <p:cNvPr id="3" name="スライド番号プレースホルダー 2"/>
          <p:cNvSpPr>
            <a:spLocks noGrp="1"/>
          </p:cNvSpPr>
          <p:nvPr>
            <p:ph type="sldNum" sz="quarter" idx="12"/>
          </p:nvPr>
        </p:nvSpPr>
        <p:spPr/>
        <p:txBody>
          <a:bodyPr/>
          <a:lstStyle/>
          <a:p>
            <a:fld id="{D4A86F6A-55D0-46CD-BCCD-AF842468EB1C}" type="slidenum">
              <a:rPr kumimoji="1" lang="ja-JP" altLang="en-US" smtClean="0"/>
              <a:t>38</a:t>
            </a:fld>
            <a:endParaRPr kumimoji="1" lang="ja-JP" altLang="en-US" dirty="0"/>
          </a:p>
        </p:txBody>
      </p:sp>
      <p:sp>
        <p:nvSpPr>
          <p:cNvPr id="5" name="正方形/長方形 4"/>
          <p:cNvSpPr/>
          <p:nvPr/>
        </p:nvSpPr>
        <p:spPr>
          <a:xfrm rot="5400000">
            <a:off x="5902036" y="2960407"/>
            <a:ext cx="387928" cy="923330"/>
          </a:xfrm>
          <a:prstGeom prst="rect">
            <a:avLst/>
          </a:prstGeom>
          <a:noFill/>
        </p:spPr>
        <p:txBody>
          <a:bodyPr wrap="square" lIns="91440" tIns="45720" rIns="91440" bIns="45720">
            <a:spAutoFit/>
          </a:bodyPr>
          <a:lstStyle/>
          <a:p>
            <a:pPr algn="ctr"/>
            <a:r>
              <a:rPr kumimoji="1" lang="ja-JP" altLang="en-US" sz="5400" b="0" cap="none" spc="0" dirty="0" smtClean="0">
                <a:ln w="0"/>
                <a:solidFill>
                  <a:srgbClr val="FF0000"/>
                </a:solidFill>
                <a:effectLst>
                  <a:outerShdw blurRad="38100" dist="19050" dir="2700000" algn="tl" rotWithShape="0">
                    <a:schemeClr val="dk1">
                      <a:alpha val="40000"/>
                    </a:schemeClr>
                  </a:outerShdw>
                </a:effectLst>
              </a:rPr>
              <a:t>＞</a:t>
            </a:r>
            <a:endParaRPr lang="ja-JP" altLang="en-US" sz="5400" b="0" cap="none" spc="0" dirty="0">
              <a:ln w="0"/>
              <a:solidFill>
                <a:srgbClr val="FF0000"/>
              </a:solidFill>
              <a:effectLst>
                <a:outerShdw blurRad="38100" dist="19050" dir="2700000" algn="tl" rotWithShape="0">
                  <a:schemeClr val="dk1">
                    <a:alpha val="40000"/>
                  </a:schemeClr>
                </a:outerShdw>
              </a:effectLst>
            </a:endParaRPr>
          </a:p>
        </p:txBody>
      </p:sp>
      <p:sp>
        <p:nvSpPr>
          <p:cNvPr id="6" name="正方形/長方形 5"/>
          <p:cNvSpPr/>
          <p:nvPr/>
        </p:nvSpPr>
        <p:spPr>
          <a:xfrm rot="5400000">
            <a:off x="5825476" y="3893788"/>
            <a:ext cx="541047" cy="923330"/>
          </a:xfrm>
          <a:prstGeom prst="rect">
            <a:avLst/>
          </a:prstGeom>
          <a:noFill/>
        </p:spPr>
        <p:txBody>
          <a:bodyPr wrap="square" lIns="91440" tIns="45720" rIns="91440" bIns="45720">
            <a:spAutoFit/>
          </a:bodyPr>
          <a:lstStyle/>
          <a:p>
            <a:pPr algn="ctr"/>
            <a:r>
              <a:rPr kumimoji="1" lang="ja-JP" altLang="en-US" sz="5400" b="0" cap="none" spc="0" dirty="0" smtClean="0">
                <a:ln w="0"/>
                <a:solidFill>
                  <a:srgbClr val="FF0000"/>
                </a:solidFill>
                <a:effectLst>
                  <a:outerShdw blurRad="38100" dist="19050" dir="2700000" algn="tl" rotWithShape="0">
                    <a:schemeClr val="dk1">
                      <a:alpha val="40000"/>
                    </a:schemeClr>
                  </a:outerShdw>
                </a:effectLst>
              </a:rPr>
              <a:t>＞</a:t>
            </a:r>
            <a:endParaRPr lang="ja-JP" alt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07181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139700"/>
            <a:ext cx="10515600" cy="1325563"/>
          </a:xfrm>
        </p:spPr>
        <p:txBody>
          <a:bodyPr>
            <a:normAutofit/>
          </a:bodyPr>
          <a:lstStyle/>
          <a:p>
            <a:pPr algn="ctr"/>
            <a:r>
              <a:rPr kumimoji="1" lang="ja-JP" altLang="en-US" sz="5400" u="sng" dirty="0" smtClean="0"/>
              <a:t>アンケートまとめ</a:t>
            </a:r>
            <a:endParaRPr kumimoji="1" lang="ja-JP" altLang="en-US" sz="5400" u="sng" dirty="0"/>
          </a:p>
        </p:txBody>
      </p:sp>
      <p:sp>
        <p:nvSpPr>
          <p:cNvPr id="3" name="コンテンツ プレースホルダー 2"/>
          <p:cNvSpPr>
            <a:spLocks noGrp="1"/>
          </p:cNvSpPr>
          <p:nvPr>
            <p:ph idx="1"/>
          </p:nvPr>
        </p:nvSpPr>
        <p:spPr>
          <a:xfrm>
            <a:off x="1130300" y="1579166"/>
            <a:ext cx="9791700" cy="5218906"/>
          </a:xfrm>
        </p:spPr>
        <p:txBody>
          <a:bodyPr>
            <a:normAutofit/>
          </a:bodyPr>
          <a:lstStyle/>
          <a:p>
            <a:r>
              <a:rPr lang="ja-JP" altLang="en-US" dirty="0" smtClean="0"/>
              <a:t>行列を見て気になる人が多い</a:t>
            </a:r>
            <a:endParaRPr lang="en-US" altLang="ja-JP" dirty="0" smtClean="0"/>
          </a:p>
          <a:p>
            <a:r>
              <a:rPr lang="ja-JP" altLang="en-US" dirty="0" smtClean="0"/>
              <a:t>行列は嫌いという人が多いが</a:t>
            </a:r>
            <a:endParaRPr lang="en-US" altLang="ja-JP" dirty="0" smtClean="0"/>
          </a:p>
          <a:p>
            <a:pPr marL="0" indent="0">
              <a:buNone/>
            </a:pPr>
            <a:r>
              <a:rPr lang="ja-JP" altLang="en-US" dirty="0" smtClean="0"/>
              <a:t>　並んだ甲斐があったと感じた人が多い</a:t>
            </a:r>
            <a:endParaRPr lang="en-US" altLang="ja-JP" dirty="0" smtClean="0"/>
          </a:p>
          <a:p>
            <a:pPr marL="0" indent="0">
              <a:buNone/>
            </a:pPr>
            <a:endParaRPr lang="en-US" altLang="ja-JP" dirty="0" smtClean="0"/>
          </a:p>
          <a:p>
            <a:pPr marL="0" indent="0">
              <a:buNone/>
            </a:pPr>
            <a:endParaRPr lang="en-US" altLang="ja-JP" dirty="0" smtClean="0"/>
          </a:p>
          <a:p>
            <a:r>
              <a:rPr kumimoji="1" lang="ja-JP" altLang="en-US" dirty="0" smtClean="0"/>
              <a:t>女子学生のほうが並んだことがあるという人が多い</a:t>
            </a:r>
            <a:endParaRPr kumimoji="1" lang="en-US" altLang="ja-JP" dirty="0" smtClean="0"/>
          </a:p>
          <a:p>
            <a:r>
              <a:rPr lang="ja-JP" altLang="en-US" dirty="0" smtClean="0"/>
              <a:t>知人からの情報がきっかけで飲食店に行った人が一番多い</a:t>
            </a:r>
            <a:endParaRPr lang="en-US" altLang="ja-JP" dirty="0" smtClean="0"/>
          </a:p>
          <a:p>
            <a:r>
              <a:rPr lang="ja-JP" altLang="en-US" dirty="0" smtClean="0"/>
              <a:t>行列に友人と並んだ人が多い</a:t>
            </a:r>
            <a:endParaRPr lang="en-US" altLang="ja-JP" dirty="0" smtClean="0"/>
          </a:p>
          <a:p>
            <a:endParaRPr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39</a:t>
            </a:fld>
            <a:endParaRPr kumimoji="1" lang="ja-JP" altLang="en-US" dirty="0"/>
          </a:p>
        </p:txBody>
      </p:sp>
      <p:sp>
        <p:nvSpPr>
          <p:cNvPr id="7" name="右矢印 6"/>
          <p:cNvSpPr/>
          <p:nvPr/>
        </p:nvSpPr>
        <p:spPr>
          <a:xfrm>
            <a:off x="6707605" y="2108399"/>
            <a:ext cx="119380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8235950" y="1679972"/>
            <a:ext cx="3638550" cy="1373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飲食店に行列</a:t>
            </a:r>
            <a:r>
              <a:rPr lang="ja-JP" altLang="en-US" sz="3600" dirty="0" smtClean="0"/>
              <a:t>は有効</a:t>
            </a:r>
            <a:endParaRPr kumimoji="1" lang="ja-JP" altLang="en-US" sz="3600" dirty="0"/>
          </a:p>
        </p:txBody>
      </p:sp>
      <p:sp>
        <p:nvSpPr>
          <p:cNvPr id="11" name="角丸四角形 10"/>
          <p:cNvSpPr/>
          <p:nvPr/>
        </p:nvSpPr>
        <p:spPr>
          <a:xfrm>
            <a:off x="8267700" y="5179219"/>
            <a:ext cx="3606800" cy="1181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女子学生と</a:t>
            </a:r>
            <a:endParaRPr kumimoji="1" lang="en-US" altLang="ja-JP" sz="4400" dirty="0" smtClean="0"/>
          </a:p>
          <a:p>
            <a:pPr algn="ctr"/>
            <a:r>
              <a:rPr kumimoji="1" lang="ja-JP" altLang="en-US" sz="4400" dirty="0" smtClean="0"/>
              <a:t>その友達</a:t>
            </a:r>
            <a:endParaRPr kumimoji="1" lang="ja-JP" altLang="en-US" sz="4400" dirty="0"/>
          </a:p>
        </p:txBody>
      </p:sp>
      <p:sp>
        <p:nvSpPr>
          <p:cNvPr id="12" name="右矢印 11"/>
          <p:cNvSpPr/>
          <p:nvPr/>
        </p:nvSpPr>
        <p:spPr>
          <a:xfrm>
            <a:off x="7048500" y="5384800"/>
            <a:ext cx="1187450" cy="550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p:cNvSpPr txBox="1">
            <a:spLocks/>
          </p:cNvSpPr>
          <p:nvPr/>
        </p:nvSpPr>
        <p:spPr>
          <a:xfrm>
            <a:off x="146050" y="12858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Tree>
    <p:extLst>
      <p:ext uri="{BB962C8B-B14F-4D97-AF65-F5344CB8AC3E}">
        <p14:creationId xmlns:p14="http://schemas.microsoft.com/office/powerpoint/2010/main" val="949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4</a:t>
            </a:fld>
            <a:endParaRPr kumimoji="1" lang="ja-JP" altLang="en-US" dirty="0"/>
          </a:p>
        </p:txBody>
      </p:sp>
      <p:sp>
        <p:nvSpPr>
          <p:cNvPr id="20" name="正方形/長方形 19"/>
          <p:cNvSpPr/>
          <p:nvPr/>
        </p:nvSpPr>
        <p:spPr>
          <a:xfrm>
            <a:off x="1972490" y="4387852"/>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512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6000" b="1" u="sng" dirty="0" smtClean="0">
                <a:effectLst>
                  <a:outerShdw blurRad="38100" dist="38100" dir="2700000" algn="tl">
                    <a:srgbClr val="000000">
                      <a:alpha val="43137"/>
                    </a:srgbClr>
                  </a:outerShdw>
                </a:effectLst>
              </a:rPr>
              <a:t>提案</a:t>
            </a:r>
            <a:endParaRPr kumimoji="1" lang="ja-JP" altLang="en-US" sz="6000" b="1"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419100" y="2273301"/>
            <a:ext cx="11353800" cy="4265611"/>
          </a:xfrm>
        </p:spPr>
        <p:txBody>
          <a:bodyPr>
            <a:noAutofit/>
          </a:bodyPr>
          <a:lstStyle/>
          <a:p>
            <a:pPr marL="0" indent="0">
              <a:buNone/>
            </a:pPr>
            <a:r>
              <a:rPr kumimoji="1" lang="ja-JP" altLang="en-US" sz="6000" dirty="0" smtClean="0"/>
              <a:t>行列を作るためには・・・</a:t>
            </a:r>
            <a:endParaRPr kumimoji="1" lang="en-US" altLang="ja-JP" sz="6000" dirty="0" smtClean="0"/>
          </a:p>
          <a:p>
            <a:pPr marL="0" indent="0" algn="ctr">
              <a:buNone/>
            </a:pPr>
            <a:endParaRPr kumimoji="1" lang="en-US" altLang="ja-JP" sz="6000" dirty="0" smtClean="0"/>
          </a:p>
          <a:p>
            <a:pPr marL="0" indent="0">
              <a:buNone/>
            </a:pPr>
            <a:r>
              <a:rPr kumimoji="1" lang="ja-JP" altLang="en-US" sz="4800" dirty="0" smtClean="0"/>
              <a:t>　　　　　　対象：女子学生</a:t>
            </a:r>
            <a:endParaRPr kumimoji="1" lang="en-US" altLang="ja-JP" sz="4800" dirty="0" smtClean="0"/>
          </a:p>
          <a:p>
            <a:pPr marL="0" indent="0">
              <a:buNone/>
            </a:pPr>
            <a:endParaRPr lang="en-US" altLang="ja-JP" sz="4800" dirty="0"/>
          </a:p>
          <a:p>
            <a:pPr marL="0" indent="0">
              <a:buNone/>
            </a:pPr>
            <a:r>
              <a:rPr kumimoji="1" lang="ja-JP" altLang="en-US" sz="4800" dirty="0" smtClean="0"/>
              <a:t>　　　　　　方法：友達紹介カード</a:t>
            </a:r>
            <a:endParaRPr kumimoji="1" lang="en-US" altLang="ja-JP" sz="4800" dirty="0" smtClean="0"/>
          </a:p>
        </p:txBody>
      </p:sp>
      <p:sp>
        <p:nvSpPr>
          <p:cNvPr id="7" name="スライド番号プレースホルダー 6"/>
          <p:cNvSpPr>
            <a:spLocks noGrp="1"/>
          </p:cNvSpPr>
          <p:nvPr>
            <p:ph type="sldNum" sz="quarter" idx="12"/>
          </p:nvPr>
        </p:nvSpPr>
        <p:spPr/>
        <p:txBody>
          <a:bodyPr/>
          <a:lstStyle/>
          <a:p>
            <a:fld id="{D4A86F6A-55D0-46CD-BCCD-AF842468EB1C}" type="slidenum">
              <a:rPr kumimoji="1" lang="ja-JP" altLang="en-US" smtClean="0"/>
              <a:t>40</a:t>
            </a:fld>
            <a:endParaRPr kumimoji="1" lang="ja-JP" altLang="en-US" dirty="0"/>
          </a:p>
        </p:txBody>
      </p:sp>
    </p:spTree>
    <p:extLst>
      <p:ext uri="{BB962C8B-B14F-4D97-AF65-F5344CB8AC3E}">
        <p14:creationId xmlns:p14="http://schemas.microsoft.com/office/powerpoint/2010/main" val="1435946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smtClean="0">
                <a:effectLst>
                  <a:outerShdw blurRad="38100" dist="38100" dir="2700000" algn="tl">
                    <a:srgbClr val="000000">
                      <a:alpha val="43137"/>
                    </a:srgbClr>
                  </a:outerShdw>
                </a:effectLst>
              </a:rPr>
              <a:t>友達紹介カードって？？？</a:t>
            </a:r>
            <a:endParaRPr kumimoji="1" lang="ja-JP" altLang="en-US" sz="5400" b="1"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443345" y="1690688"/>
            <a:ext cx="11316855" cy="4799012"/>
          </a:xfrm>
        </p:spPr>
        <p:txBody>
          <a:bodyPr>
            <a:normAutofit fontScale="92500"/>
          </a:bodyPr>
          <a:lstStyle/>
          <a:p>
            <a:pPr marL="0" indent="0" algn="ctr">
              <a:lnSpc>
                <a:spcPct val="150000"/>
              </a:lnSpc>
              <a:buNone/>
            </a:pPr>
            <a:r>
              <a:rPr kumimoji="1" lang="ja-JP" altLang="en-US" sz="4300" dirty="0" smtClean="0"/>
              <a:t>お店に来た人に友達に紹介するためのカードを渡す</a:t>
            </a:r>
            <a:endParaRPr kumimoji="1" lang="en-US" altLang="ja-JP" sz="4300" dirty="0" smtClean="0"/>
          </a:p>
          <a:p>
            <a:pPr marL="0" indent="0" algn="ctr">
              <a:lnSpc>
                <a:spcPct val="150000"/>
              </a:lnSpc>
              <a:buNone/>
            </a:pPr>
            <a:endParaRPr lang="en-US" altLang="ja-JP" sz="4300" dirty="0"/>
          </a:p>
          <a:p>
            <a:pPr marL="0" indent="0" algn="ctr">
              <a:lnSpc>
                <a:spcPct val="150000"/>
              </a:lnSpc>
              <a:buNone/>
            </a:pPr>
            <a:r>
              <a:rPr kumimoji="1" lang="ja-JP" altLang="en-US" sz="4300" dirty="0" smtClean="0"/>
              <a:t>次回そのカードを持って友達と来店すると、</a:t>
            </a:r>
            <a:endParaRPr kumimoji="1" lang="en-US" altLang="ja-JP" sz="4300" dirty="0" smtClean="0"/>
          </a:p>
          <a:p>
            <a:pPr marL="0" indent="0" algn="ctr">
              <a:lnSpc>
                <a:spcPct val="150000"/>
              </a:lnSpc>
              <a:buNone/>
            </a:pPr>
            <a:r>
              <a:rPr kumimoji="1" lang="ja-JP" altLang="en-US" sz="4300" dirty="0" smtClean="0"/>
              <a:t>サービスが受けられる！！！</a:t>
            </a:r>
            <a:endParaRPr kumimoji="1" lang="en-US" altLang="ja-JP" sz="4300" dirty="0" smtClean="0"/>
          </a:p>
          <a:p>
            <a:endParaRPr lang="en-US" altLang="ja-JP" dirty="0" smtClean="0"/>
          </a:p>
          <a:p>
            <a:endParaRPr lang="en-US" altLang="ja-JP" dirty="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41</a:t>
            </a:fld>
            <a:endParaRPr kumimoji="1" lang="ja-JP" altLang="en-US" dirty="0"/>
          </a:p>
        </p:txBody>
      </p:sp>
      <p:sp>
        <p:nvSpPr>
          <p:cNvPr id="5" name="下矢印 4"/>
          <p:cNvSpPr/>
          <p:nvPr/>
        </p:nvSpPr>
        <p:spPr>
          <a:xfrm>
            <a:off x="5116944" y="2700844"/>
            <a:ext cx="1283856" cy="1185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2909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39636" y="374791"/>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研究動機と目的</a:t>
            </a:r>
            <a:endParaRPr kumimoji="1" lang="ja-JP" altLang="en-US" sz="2400" dirty="0">
              <a:ln>
                <a:solidFill>
                  <a:schemeClr val="tx1"/>
                </a:solidFill>
              </a:ln>
              <a:solidFill>
                <a:schemeClr val="tx1"/>
              </a:solidFill>
            </a:endParaRPr>
          </a:p>
        </p:txBody>
      </p:sp>
      <p:sp>
        <p:nvSpPr>
          <p:cNvPr id="4" name="正方形/長方形 3"/>
          <p:cNvSpPr/>
          <p:nvPr/>
        </p:nvSpPr>
        <p:spPr>
          <a:xfrm>
            <a:off x="1938092"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a:solidFill>
                    <a:schemeClr val="tx1"/>
                  </a:solidFill>
                </a:ln>
                <a:solidFill>
                  <a:schemeClr val="tx1"/>
                </a:solidFill>
              </a:rPr>
              <a:t>行列の定義・種類・形態</a:t>
            </a:r>
          </a:p>
        </p:txBody>
      </p:sp>
      <p:sp>
        <p:nvSpPr>
          <p:cNvPr id="5" name="正方形/長方形 4"/>
          <p:cNvSpPr/>
          <p:nvPr/>
        </p:nvSpPr>
        <p:spPr>
          <a:xfrm>
            <a:off x="1946513" y="3050165"/>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行列ができる要因</a:t>
            </a:r>
            <a:endParaRPr kumimoji="1" lang="ja-JP" altLang="en-US" sz="2400" dirty="0">
              <a:ln>
                <a:solidFill>
                  <a:schemeClr val="tx1"/>
                </a:solidFill>
              </a:ln>
              <a:solidFill>
                <a:schemeClr val="tx1"/>
              </a:solidFill>
            </a:endParaRPr>
          </a:p>
        </p:txBody>
      </p:sp>
      <p:sp>
        <p:nvSpPr>
          <p:cNvPr id="8" name="正方形/長方形 7"/>
          <p:cNvSpPr/>
          <p:nvPr/>
        </p:nvSpPr>
        <p:spPr>
          <a:xfrm>
            <a:off x="6380871" y="3035457"/>
            <a:ext cx="3501736" cy="108065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提案②</a:t>
            </a:r>
            <a:endParaRPr lang="ja-JP" altLang="en-US" sz="2400" dirty="0">
              <a:ln>
                <a:solidFill>
                  <a:schemeClr val="tx1"/>
                </a:solidFill>
              </a:ln>
              <a:solidFill>
                <a:schemeClr val="tx1"/>
              </a:solidFill>
            </a:endParaRPr>
          </a:p>
        </p:txBody>
      </p:sp>
      <p:cxnSp>
        <p:nvCxnSpPr>
          <p:cNvPr id="10" name="直線コネクタ 9"/>
          <p:cNvCxnSpPr>
            <a:stCxn id="3" idx="2"/>
            <a:endCxn id="4" idx="0"/>
          </p:cNvCxnSpPr>
          <p:nvPr/>
        </p:nvCxnSpPr>
        <p:spPr>
          <a:xfrm flipH="1">
            <a:off x="3714937" y="1445055"/>
            <a:ext cx="1544"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5" idx="0"/>
          </p:cNvCxnSpPr>
          <p:nvPr/>
        </p:nvCxnSpPr>
        <p:spPr>
          <a:xfrm>
            <a:off x="3714937" y="2782742"/>
            <a:ext cx="8421" cy="2674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380871" y="374791"/>
            <a:ext cx="3601329" cy="107110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デメリット軽減と提案①</a:t>
            </a:r>
            <a:endParaRPr kumimoji="1" lang="ja-JP" altLang="en-US" sz="2400" dirty="0">
              <a:ln>
                <a:solidFill>
                  <a:sysClr val="windowText" lastClr="000000"/>
                </a:solidFill>
              </a:ln>
              <a:solidFill>
                <a:schemeClr val="tx1"/>
              </a:solidFill>
            </a:endParaRPr>
          </a:p>
        </p:txBody>
      </p:sp>
      <p:sp>
        <p:nvSpPr>
          <p:cNvPr id="13" name="正方形/長方形 12"/>
          <p:cNvSpPr/>
          <p:nvPr/>
        </p:nvSpPr>
        <p:spPr>
          <a:xfrm>
            <a:off x="6375676" y="4402480"/>
            <a:ext cx="3501736" cy="1055636"/>
          </a:xfrm>
          <a:prstGeom prst="rect">
            <a:avLst/>
          </a:prstGeom>
          <a:solidFill>
            <a:schemeClr val="accent4">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ysClr val="windowText" lastClr="000000"/>
                  </a:solidFill>
                </a:ln>
                <a:solidFill>
                  <a:schemeClr val="tx1"/>
                </a:solidFill>
              </a:rPr>
              <a:t>まと</a:t>
            </a:r>
            <a:r>
              <a:rPr lang="ja-JP" altLang="en-US" sz="2400" dirty="0">
                <a:ln>
                  <a:solidFill>
                    <a:sysClr val="windowText" lastClr="000000"/>
                  </a:solidFill>
                </a:ln>
                <a:solidFill>
                  <a:schemeClr val="tx1"/>
                </a:solidFill>
              </a:rPr>
              <a:t>め</a:t>
            </a:r>
            <a:endParaRPr kumimoji="1" lang="ja-JP" altLang="en-US" sz="2400" dirty="0">
              <a:ln>
                <a:solidFill>
                  <a:sysClr val="windowText" lastClr="000000"/>
                </a:solidFill>
              </a:ln>
              <a:solidFill>
                <a:schemeClr val="tx1"/>
              </a:solidFill>
            </a:endParaRPr>
          </a:p>
        </p:txBody>
      </p:sp>
      <p:cxnSp>
        <p:nvCxnSpPr>
          <p:cNvPr id="15" name="直線コネクタ 14"/>
          <p:cNvCxnSpPr>
            <a:endCxn id="8" idx="0"/>
          </p:cNvCxnSpPr>
          <p:nvPr/>
        </p:nvCxnSpPr>
        <p:spPr>
          <a:xfrm>
            <a:off x="8126544" y="2513314"/>
            <a:ext cx="5195" cy="5221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2"/>
            <a:endCxn id="13" idx="0"/>
          </p:cNvCxnSpPr>
          <p:nvPr/>
        </p:nvCxnSpPr>
        <p:spPr>
          <a:xfrm flipH="1">
            <a:off x="8126544" y="4116112"/>
            <a:ext cx="5195" cy="2863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p:cNvCxnSpPr>
          <p:nvPr/>
        </p:nvCxnSpPr>
        <p:spPr>
          <a:xfrm>
            <a:off x="3723358" y="4120429"/>
            <a:ext cx="0" cy="5221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51062" y="179816"/>
            <a:ext cx="0" cy="565827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49335" y="5838092"/>
            <a:ext cx="220172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D4A86F6A-55D0-46CD-BCCD-AF842468EB1C}" type="slidenum">
              <a:rPr kumimoji="1" lang="ja-JP" altLang="en-US" smtClean="0"/>
              <a:t>42</a:t>
            </a:fld>
            <a:endParaRPr kumimoji="1" lang="ja-JP" altLang="en-US" dirty="0"/>
          </a:p>
        </p:txBody>
      </p:sp>
      <p:sp>
        <p:nvSpPr>
          <p:cNvPr id="20" name="正方形/長方形 19"/>
          <p:cNvSpPr/>
          <p:nvPr/>
        </p:nvSpPr>
        <p:spPr>
          <a:xfrm>
            <a:off x="1972490" y="4387852"/>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a:solidFill>
                    <a:schemeClr val="tx1"/>
                  </a:solidFill>
                </a:ln>
                <a:solidFill>
                  <a:schemeClr val="tx1"/>
                </a:solidFill>
              </a:rPr>
              <a:t>メリット・デメリット</a:t>
            </a:r>
            <a:endParaRPr kumimoji="1" lang="ja-JP" altLang="en-US" sz="2400" dirty="0">
              <a:ln>
                <a:solidFill>
                  <a:schemeClr val="tx1"/>
                </a:solidFill>
              </a:ln>
              <a:solidFill>
                <a:schemeClr val="tx1"/>
              </a:solidFill>
            </a:endParaRPr>
          </a:p>
        </p:txBody>
      </p:sp>
      <p:sp>
        <p:nvSpPr>
          <p:cNvPr id="24" name="正方形/長方形 23"/>
          <p:cNvSpPr/>
          <p:nvPr/>
        </p:nvSpPr>
        <p:spPr>
          <a:xfrm>
            <a:off x="6375676" y="1712478"/>
            <a:ext cx="3553690" cy="107026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n>
                  <a:solidFill>
                    <a:schemeClr val="tx1"/>
                  </a:solidFill>
                </a:ln>
                <a:solidFill>
                  <a:schemeClr val="tx1"/>
                </a:solidFill>
              </a:rPr>
              <a:t>アンケートと考察</a:t>
            </a:r>
            <a:endParaRPr kumimoji="1" lang="ja-JP" altLang="en-US" sz="2400" dirty="0">
              <a:ln>
                <a:solidFill>
                  <a:schemeClr val="tx1"/>
                </a:solidFill>
              </a:ln>
              <a:solidFill>
                <a:schemeClr val="tx1"/>
              </a:solidFill>
            </a:endParaRPr>
          </a:p>
        </p:txBody>
      </p:sp>
      <p:cxnSp>
        <p:nvCxnSpPr>
          <p:cNvPr id="31" name="直線コネクタ 30"/>
          <p:cNvCxnSpPr/>
          <p:nvPr/>
        </p:nvCxnSpPr>
        <p:spPr>
          <a:xfrm flipH="1">
            <a:off x="8124998" y="1457678"/>
            <a:ext cx="1546" cy="2352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51062" y="179816"/>
            <a:ext cx="2180677" cy="0"/>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124998" y="179816"/>
            <a:ext cx="0" cy="1949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0" idx="2"/>
          </p:cNvCxnSpPr>
          <p:nvPr/>
        </p:nvCxnSpPr>
        <p:spPr>
          <a:xfrm>
            <a:off x="3749335" y="5458116"/>
            <a:ext cx="7143" cy="3799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336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u="sng" dirty="0" smtClean="0"/>
              <a:t>提案まとめ</a:t>
            </a:r>
            <a:endParaRPr kumimoji="1" lang="ja-JP" altLang="en-US" sz="6000" u="sng" dirty="0"/>
          </a:p>
        </p:txBody>
      </p:sp>
      <p:sp>
        <p:nvSpPr>
          <p:cNvPr id="3" name="コンテンツ プレースホルダー 2"/>
          <p:cNvSpPr>
            <a:spLocks noGrp="1"/>
          </p:cNvSpPr>
          <p:nvPr>
            <p:ph idx="1"/>
          </p:nvPr>
        </p:nvSpPr>
        <p:spPr>
          <a:xfrm>
            <a:off x="838200" y="1825625"/>
            <a:ext cx="11233150" cy="1806575"/>
          </a:xfrm>
        </p:spPr>
        <p:txBody>
          <a:bodyPr>
            <a:normAutofit fontScale="85000" lnSpcReduction="10000"/>
          </a:bodyPr>
          <a:lstStyle/>
          <a:p>
            <a:pPr marL="0" indent="0">
              <a:buNone/>
            </a:pPr>
            <a:r>
              <a:rPr kumimoji="1" lang="ja-JP" altLang="en-US" sz="5400" dirty="0" smtClean="0"/>
              <a:t>紹介カード→行列</a:t>
            </a:r>
            <a:endParaRPr kumimoji="1" lang="en-US" altLang="ja-JP" sz="5400" dirty="0" smtClean="0"/>
          </a:p>
          <a:p>
            <a:pPr marL="0" indent="0">
              <a:buNone/>
            </a:pPr>
            <a:r>
              <a:rPr kumimoji="1" lang="ja-JP" altLang="en-US" sz="5400" dirty="0" smtClean="0"/>
              <a:t>整理券と行列の融合→行列のデメリット軽減</a:t>
            </a:r>
            <a:endParaRPr kumimoji="1" lang="ja-JP" altLang="en-US" sz="5400" dirty="0"/>
          </a:p>
        </p:txBody>
      </p:sp>
      <p:sp>
        <p:nvSpPr>
          <p:cNvPr id="4" name="コンテンツ プレースホルダー 2"/>
          <p:cNvSpPr txBox="1">
            <a:spLocks/>
          </p:cNvSpPr>
          <p:nvPr/>
        </p:nvSpPr>
        <p:spPr>
          <a:xfrm>
            <a:off x="1790700" y="5473701"/>
            <a:ext cx="9010650" cy="1092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8000" u="sng" dirty="0" smtClean="0">
                <a:effectLst>
                  <a:outerShdw blurRad="38100" dist="38100" dir="2700000" algn="tl">
                    <a:srgbClr val="000000">
                      <a:alpha val="43137"/>
                    </a:srgbClr>
                  </a:outerShdw>
                </a:effectLst>
              </a:rPr>
              <a:t>よりよい行列の完成</a:t>
            </a:r>
            <a:endParaRPr lang="ja-JP" altLang="en-US" sz="8000" u="sng" dirty="0">
              <a:effectLst>
                <a:outerShdw blurRad="38100" dist="38100" dir="2700000" algn="tl">
                  <a:srgbClr val="000000">
                    <a:alpha val="43137"/>
                  </a:srgbClr>
                </a:outerShdw>
              </a:effectLst>
            </a:endParaRPr>
          </a:p>
        </p:txBody>
      </p:sp>
      <p:sp>
        <p:nvSpPr>
          <p:cNvPr id="5" name="円形吹き出し 4"/>
          <p:cNvSpPr/>
          <p:nvPr/>
        </p:nvSpPr>
        <p:spPr>
          <a:xfrm>
            <a:off x="6096000" y="228600"/>
            <a:ext cx="5708650" cy="1462088"/>
          </a:xfrm>
          <a:prstGeom prst="wedgeEllipseCallout">
            <a:avLst>
              <a:gd name="adj1" fmla="val -61335"/>
              <a:gd name="adj2" fmla="val 696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正の視覚的効果</a:t>
            </a:r>
            <a:endParaRPr kumimoji="1" lang="en-US" altLang="ja-JP" sz="4000" dirty="0" smtClean="0"/>
          </a:p>
          <a:p>
            <a:pPr algn="ctr"/>
            <a:r>
              <a:rPr lang="ja-JP" altLang="en-US" sz="4000" dirty="0"/>
              <a:t>発生</a:t>
            </a:r>
            <a:endParaRPr kumimoji="1" lang="ja-JP" altLang="en-US" sz="4000" dirty="0"/>
          </a:p>
        </p:txBody>
      </p:sp>
      <p:sp>
        <p:nvSpPr>
          <p:cNvPr id="6" name="円形吹き出し 5"/>
          <p:cNvSpPr/>
          <p:nvPr/>
        </p:nvSpPr>
        <p:spPr>
          <a:xfrm>
            <a:off x="6324600" y="3873500"/>
            <a:ext cx="5746750" cy="1270000"/>
          </a:xfrm>
          <a:prstGeom prst="wedgeEllipseCallout">
            <a:avLst>
              <a:gd name="adj1" fmla="val -25464"/>
              <a:gd name="adj2" fmla="val -10294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負</a:t>
            </a:r>
            <a:r>
              <a:rPr kumimoji="1" lang="ja-JP" altLang="en-US" sz="4000" dirty="0" smtClean="0"/>
              <a:t>の視覚的効果</a:t>
            </a:r>
            <a:endParaRPr kumimoji="1" lang="en-US" altLang="ja-JP" sz="4000" dirty="0" smtClean="0"/>
          </a:p>
          <a:p>
            <a:pPr algn="ctr"/>
            <a:r>
              <a:rPr kumimoji="1" lang="ja-JP" altLang="en-US" sz="4000" dirty="0" smtClean="0"/>
              <a:t>減少</a:t>
            </a:r>
            <a:endParaRPr kumimoji="1" lang="ja-JP" altLang="en-US" sz="4000" dirty="0"/>
          </a:p>
        </p:txBody>
      </p:sp>
    </p:spTree>
    <p:extLst>
      <p:ext uri="{BB962C8B-B14F-4D97-AF65-F5344CB8AC3E}">
        <p14:creationId xmlns:p14="http://schemas.microsoft.com/office/powerpoint/2010/main" val="181054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a:lnSpc>
                <a:spcPct val="150000"/>
              </a:lnSpc>
            </a:pPr>
            <a:r>
              <a:rPr kumimoji="1" lang="ja-JP" altLang="en-US" dirty="0" smtClean="0"/>
              <a:t>藤竹暁　有斐閣「若者はなぜ行列が好きか」（</a:t>
            </a:r>
            <a:r>
              <a:rPr kumimoji="1" lang="en-US" altLang="ja-JP" dirty="0" smtClean="0"/>
              <a:t>1987</a:t>
            </a:r>
            <a:r>
              <a:rPr kumimoji="1" lang="ja-JP" altLang="en-US" dirty="0" smtClean="0"/>
              <a:t>）</a:t>
            </a:r>
            <a:endParaRPr kumimoji="1" lang="en-US" altLang="ja-JP" dirty="0" smtClean="0"/>
          </a:p>
          <a:p>
            <a:pPr>
              <a:lnSpc>
                <a:spcPct val="150000"/>
              </a:lnSpc>
            </a:pPr>
            <a:r>
              <a:rPr lang="ja-JP" altLang="en-US" dirty="0" smtClean="0"/>
              <a:t>石田大典（</a:t>
            </a:r>
            <a:r>
              <a:rPr lang="en-US" altLang="ja-JP" dirty="0" smtClean="0"/>
              <a:t>2012</a:t>
            </a:r>
            <a:r>
              <a:rPr lang="ja-JP" altLang="en-US" dirty="0" smtClean="0"/>
              <a:t>）「他者の存在が消費者行動に及ぼす影響」</a:t>
            </a:r>
            <a:r>
              <a:rPr lang="en-US" altLang="ja-JP" dirty="0" smtClean="0"/>
              <a:t>『</a:t>
            </a:r>
            <a:r>
              <a:rPr lang="ja-JP" altLang="en-US" dirty="0" smtClean="0"/>
              <a:t>マーケティングジャーナル</a:t>
            </a:r>
            <a:r>
              <a:rPr lang="en-US" altLang="ja-JP" dirty="0" smtClean="0"/>
              <a:t>』Vol.32 No.1</a:t>
            </a:r>
            <a:r>
              <a:rPr lang="ja-JP" altLang="en-US" dirty="0" smtClean="0"/>
              <a:t>　</a:t>
            </a:r>
            <a:r>
              <a:rPr lang="en-US" altLang="ja-JP" dirty="0" smtClean="0"/>
              <a:t>P.137</a:t>
            </a:r>
            <a:r>
              <a:rPr lang="ja-JP" altLang="en-US" dirty="0" err="1" smtClean="0"/>
              <a:t>、</a:t>
            </a:r>
            <a:r>
              <a:rPr lang="en-US" altLang="ja-JP" dirty="0" smtClean="0"/>
              <a:t>138</a:t>
            </a:r>
          </a:p>
          <a:p>
            <a:pPr>
              <a:lnSpc>
                <a:spcPct val="150000"/>
              </a:lnSpc>
            </a:pPr>
            <a:r>
              <a:rPr lang="en-US" altLang="ja-JP" dirty="0" smtClean="0"/>
              <a:t>http://www.jmrlsi.co.jp/knowledge/yougo/my10/my1033.html</a:t>
            </a:r>
          </a:p>
          <a:p>
            <a:pPr>
              <a:lnSpc>
                <a:spcPct val="150000"/>
              </a:lnSpc>
            </a:pPr>
            <a:r>
              <a:rPr lang="en-US" altLang="ja-JP" dirty="0" smtClean="0"/>
              <a:t>http://hint-eng.jp/jdy07317/2090.html</a:t>
            </a:r>
            <a:endParaRPr lang="en-US" altLang="ja-JP" dirty="0"/>
          </a:p>
          <a:p>
            <a:pPr>
              <a:lnSpc>
                <a:spcPct val="150000"/>
              </a:lnSpc>
            </a:pPr>
            <a:r>
              <a:rPr lang="en-US" altLang="ja-JP" dirty="0"/>
              <a:t>http://www.nikkei.com/article/DGXDZO50504710R10C13A1W14001</a:t>
            </a:r>
            <a:r>
              <a:rPr lang="en-US" altLang="ja-JP" dirty="0" smtClean="0"/>
              <a:t>/</a:t>
            </a:r>
          </a:p>
          <a:p>
            <a:pPr>
              <a:lnSpc>
                <a:spcPct val="150000"/>
              </a:lnSpc>
            </a:pPr>
            <a:r>
              <a:rPr lang="en-US" altLang="ja-JP" dirty="0"/>
              <a:t>http://</a:t>
            </a:r>
            <a:r>
              <a:rPr lang="en-US" altLang="ja-JP" dirty="0" smtClean="0"/>
              <a:t>ugoki.cocolog-nifty.com/hairiyasui/2012/09/post-d991.html</a:t>
            </a:r>
          </a:p>
          <a:p>
            <a:endParaRPr lang="en-US" altLang="ja-JP" dirty="0" smtClean="0"/>
          </a:p>
          <a:p>
            <a:pPr marL="0" indent="0">
              <a:buNone/>
            </a:pPr>
            <a:endParaRPr lang="en-US" altLang="ja-JP" dirty="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44</a:t>
            </a:fld>
            <a:endParaRPr kumimoji="1" lang="ja-JP" altLang="en-US" dirty="0"/>
          </a:p>
        </p:txBody>
      </p:sp>
    </p:spTree>
    <p:extLst>
      <p:ext uri="{BB962C8B-B14F-4D97-AF65-F5344CB8AC3E}">
        <p14:creationId xmlns:p14="http://schemas.microsoft.com/office/powerpoint/2010/main" val="2602187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13778" y="1036435"/>
            <a:ext cx="10515600" cy="880047"/>
          </a:xfrm>
        </p:spPr>
        <p:txBody>
          <a:bodyPr/>
          <a:lstStyle/>
          <a:p>
            <a:pPr algn="ctr"/>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2"/>
          </p:nvPr>
        </p:nvSpPr>
        <p:spPr/>
        <p:txBody>
          <a:bodyPr/>
          <a:lstStyle/>
          <a:p>
            <a:fld id="{D4A86F6A-55D0-46CD-BCCD-AF842468EB1C}" type="slidenum">
              <a:rPr kumimoji="1" lang="ja-JP" altLang="en-US" smtClean="0"/>
              <a:t>45</a:t>
            </a:fld>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4082" y="1916482"/>
            <a:ext cx="5666194" cy="4892769"/>
          </a:xfrm>
          <a:prstGeom prst="rect">
            <a:avLst/>
          </a:prstGeom>
        </p:spPr>
      </p:pic>
    </p:spTree>
    <p:extLst>
      <p:ext uri="{BB962C8B-B14F-4D97-AF65-F5344CB8AC3E}">
        <p14:creationId xmlns:p14="http://schemas.microsoft.com/office/powerpoint/2010/main" val="38248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u="sng" dirty="0" smtClean="0">
                <a:effectLst>
                  <a:outerShdw blurRad="38100" dist="38100" dir="2700000" algn="tl">
                    <a:srgbClr val="000000">
                      <a:alpha val="43137"/>
                    </a:srgbClr>
                  </a:outerShdw>
                </a:effectLst>
              </a:rPr>
              <a:t>行列の定義</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38200" y="2321169"/>
            <a:ext cx="10515600" cy="3855794"/>
          </a:xfrm>
        </p:spPr>
        <p:txBody>
          <a:bodyPr/>
          <a:lstStyle/>
          <a:p>
            <a:pPr marL="0" indent="0">
              <a:buNone/>
            </a:pPr>
            <a:r>
              <a:rPr kumimoji="1" lang="ja-JP" altLang="en-US" sz="3600" dirty="0" smtClean="0"/>
              <a:t>多くの人や物が列をつくって並ぶこと</a:t>
            </a:r>
            <a:r>
              <a:rPr kumimoji="1" lang="ja-JP" altLang="en-US" sz="2400" dirty="0" smtClean="0"/>
              <a:t>（</a:t>
            </a:r>
            <a:r>
              <a:rPr lang="ja-JP" altLang="en-US" sz="2400" dirty="0" smtClean="0"/>
              <a:t>デジタル大辞泉</a:t>
            </a:r>
            <a:r>
              <a:rPr kumimoji="1" lang="ja-JP" altLang="en-US" sz="2400" dirty="0" smtClean="0"/>
              <a:t>）</a:t>
            </a:r>
            <a:endParaRPr kumimoji="1" lang="en-US" altLang="ja-JP" sz="2400" dirty="0" smtClean="0"/>
          </a:p>
          <a:p>
            <a:pPr marL="0" indent="0">
              <a:buNone/>
            </a:pPr>
            <a:endParaRPr lang="en-US" altLang="ja-JP" sz="3600" dirty="0"/>
          </a:p>
          <a:p>
            <a:pPr marL="0" indent="0">
              <a:lnSpc>
                <a:spcPct val="150000"/>
              </a:lnSpc>
              <a:buNone/>
            </a:pPr>
            <a:r>
              <a:rPr kumimoji="1" lang="ja-JP" altLang="en-US" sz="3600" dirty="0" smtClean="0"/>
              <a:t>供給量が少なくて</a:t>
            </a:r>
            <a:r>
              <a:rPr lang="ja-JP" altLang="en-US" sz="3600" dirty="0" smtClean="0"/>
              <a:t>需要量が多いときに、平和主義的原理で企業、消費者双方を満足させる方法の一つ</a:t>
            </a:r>
            <a:endParaRPr lang="en-US" altLang="ja-JP" sz="3600" dirty="0" smtClean="0"/>
          </a:p>
          <a:p>
            <a:pPr marL="0" indent="0">
              <a:buNone/>
            </a:pPr>
            <a:endParaRPr kumimoji="1" lang="en-US" altLang="ja-JP" sz="3600" dirty="0"/>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D4A86F6A-55D0-46CD-BCCD-AF842468EB1C}" type="slidenum">
              <a:rPr kumimoji="1" lang="ja-JP" altLang="en-US" smtClean="0"/>
              <a:t>5</a:t>
            </a:fld>
            <a:endParaRPr kumimoji="1" lang="ja-JP" altLang="en-US" dirty="0"/>
          </a:p>
        </p:txBody>
      </p:sp>
    </p:spTree>
    <p:extLst>
      <p:ext uri="{BB962C8B-B14F-4D97-AF65-F5344CB8AC3E}">
        <p14:creationId xmlns:p14="http://schemas.microsoft.com/office/powerpoint/2010/main" val="58797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172200" y="1681163"/>
            <a:ext cx="5413664" cy="3992273"/>
          </a:xfrm>
          <a:prstGeom prst="rect">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685800" y="1680297"/>
            <a:ext cx="5486400" cy="3993139"/>
          </a:xfrm>
          <a:prstGeom prst="rect">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878032" y="354734"/>
            <a:ext cx="10515600" cy="1325563"/>
          </a:xfrm>
        </p:spPr>
        <p:txBody>
          <a:bodyPr>
            <a:normAutofit/>
          </a:bodyPr>
          <a:lstStyle/>
          <a:p>
            <a:r>
              <a:rPr kumimoji="1" lang="ja-JP" altLang="en-US" sz="4800" u="sng" dirty="0" smtClean="0">
                <a:effectLst>
                  <a:outerShdw blurRad="38100" dist="38100" dir="2700000" algn="tl">
                    <a:srgbClr val="000000">
                      <a:alpha val="43137"/>
                    </a:srgbClr>
                  </a:outerShdw>
                </a:effectLst>
              </a:rPr>
              <a:t>行列の種類</a:t>
            </a:r>
            <a:endParaRPr kumimoji="1" lang="ja-JP" altLang="en-US" sz="4800" u="sng" dirty="0">
              <a:effectLst>
                <a:outerShdw blurRad="38100" dist="38100" dir="2700000" algn="tl">
                  <a:srgbClr val="000000">
                    <a:alpha val="43137"/>
                  </a:srgbClr>
                </a:outerShdw>
              </a:effectLst>
            </a:endParaRPr>
          </a:p>
        </p:txBody>
      </p:sp>
      <p:sp>
        <p:nvSpPr>
          <p:cNvPr id="3" name="テキスト プレースホルダー 2"/>
          <p:cNvSpPr>
            <a:spLocks noGrp="1"/>
          </p:cNvSpPr>
          <p:nvPr>
            <p:ph type="body" idx="1"/>
          </p:nvPr>
        </p:nvSpPr>
        <p:spPr/>
        <p:txBody>
          <a:bodyPr>
            <a:normAutofit/>
          </a:bodyPr>
          <a:lstStyle/>
          <a:p>
            <a:r>
              <a:rPr kumimoji="1" lang="ja-JP" altLang="en-US" sz="3200" dirty="0" smtClean="0"/>
              <a:t>目的志向の行列</a:t>
            </a:r>
            <a:endParaRPr kumimoji="1" lang="ja-JP" altLang="en-US" sz="3200" dirty="0"/>
          </a:p>
        </p:txBody>
      </p:sp>
      <p:sp>
        <p:nvSpPr>
          <p:cNvPr id="4" name="コンテンツ プレースホルダー 3"/>
          <p:cNvSpPr>
            <a:spLocks noGrp="1"/>
          </p:cNvSpPr>
          <p:nvPr>
            <p:ph sz="half" idx="2"/>
          </p:nvPr>
        </p:nvSpPr>
        <p:spPr/>
        <p:txBody>
          <a:bodyPr/>
          <a:lstStyle/>
          <a:p>
            <a:pPr marL="0" indent="0">
              <a:buNone/>
            </a:pPr>
            <a:endParaRPr kumimoji="1" lang="en-US" altLang="ja-JP" dirty="0" smtClean="0"/>
          </a:p>
          <a:p>
            <a:pPr marL="0" indent="0">
              <a:buNone/>
            </a:pPr>
            <a:r>
              <a:rPr lang="ja-JP" altLang="en-US" sz="2400" dirty="0"/>
              <a:t>生活</a:t>
            </a:r>
            <a:r>
              <a:rPr lang="ja-JP" altLang="en-US" sz="2400" dirty="0" smtClean="0"/>
              <a:t>の各場面で見ることができ、商品・サービスを得るという目的を重視した行列</a:t>
            </a:r>
            <a:endParaRPr lang="en-US" altLang="ja-JP" sz="2400" dirty="0" smtClean="0"/>
          </a:p>
          <a:p>
            <a:pPr marL="0" indent="0">
              <a:buNone/>
            </a:pPr>
            <a:endParaRPr kumimoji="1" lang="en-US" altLang="ja-JP" sz="2400" dirty="0"/>
          </a:p>
          <a:p>
            <a:pPr marL="0" indent="0">
              <a:buNone/>
            </a:pPr>
            <a:r>
              <a:rPr lang="ja-JP" altLang="en-US" sz="2400" dirty="0" smtClean="0"/>
              <a:t>（例）駅で切符を買う、スーパーの　　　　　　　　　　　</a:t>
            </a:r>
            <a:endParaRPr lang="en-US" altLang="ja-JP" sz="2400" dirty="0" smtClean="0"/>
          </a:p>
          <a:p>
            <a:pPr marL="0" indent="0">
              <a:buNone/>
            </a:pPr>
            <a:r>
              <a:rPr lang="ja-JP" altLang="en-US" sz="2400" dirty="0"/>
              <a:t>　</a:t>
            </a:r>
            <a:r>
              <a:rPr lang="ja-JP" altLang="en-US" sz="2400" dirty="0" smtClean="0"/>
              <a:t>　　レジ</a:t>
            </a:r>
            <a:endParaRPr kumimoji="1" lang="ja-JP" altLang="en-US" sz="2400" dirty="0"/>
          </a:p>
        </p:txBody>
      </p:sp>
      <p:sp>
        <p:nvSpPr>
          <p:cNvPr id="5" name="テキスト プレースホルダー 4"/>
          <p:cNvSpPr>
            <a:spLocks noGrp="1"/>
          </p:cNvSpPr>
          <p:nvPr>
            <p:ph type="body" sz="quarter" idx="3"/>
          </p:nvPr>
        </p:nvSpPr>
        <p:spPr/>
        <p:txBody>
          <a:bodyPr>
            <a:normAutofit/>
          </a:bodyPr>
          <a:lstStyle/>
          <a:p>
            <a:r>
              <a:rPr kumimoji="1" lang="ja-JP" altLang="en-US" sz="3200" dirty="0" smtClean="0"/>
              <a:t>楽しみのための行列</a:t>
            </a:r>
            <a:endParaRPr kumimoji="1" lang="ja-JP" altLang="en-US" sz="3200" dirty="0"/>
          </a:p>
        </p:txBody>
      </p:sp>
      <p:sp>
        <p:nvSpPr>
          <p:cNvPr id="6" name="コンテンツ プレースホルダー 5"/>
          <p:cNvSpPr>
            <a:spLocks noGrp="1"/>
          </p:cNvSpPr>
          <p:nvPr>
            <p:ph sz="quarter" idx="4"/>
          </p:nvPr>
        </p:nvSpPr>
        <p:spPr>
          <a:xfrm>
            <a:off x="6172200" y="2646578"/>
            <a:ext cx="5183188" cy="3942111"/>
          </a:xfrm>
        </p:spPr>
        <p:txBody>
          <a:bodyPr>
            <a:normAutofit fontScale="62500" lnSpcReduction="20000"/>
          </a:bodyPr>
          <a:lstStyle/>
          <a:p>
            <a:pPr marL="0" indent="0">
              <a:buNone/>
            </a:pPr>
            <a:endParaRPr kumimoji="1" lang="en-US" altLang="ja-JP" dirty="0" smtClean="0"/>
          </a:p>
          <a:p>
            <a:pPr marL="0" indent="0">
              <a:lnSpc>
                <a:spcPct val="120000"/>
              </a:lnSpc>
              <a:buNone/>
            </a:pPr>
            <a:r>
              <a:rPr lang="ja-JP" altLang="en-US" sz="3800" dirty="0" smtClean="0"/>
              <a:t>商品・サービスを得るという目的以上にその過程に価値を見出した</a:t>
            </a:r>
            <a:r>
              <a:rPr kumimoji="1" lang="ja-JP" altLang="en-US" sz="3800" dirty="0" smtClean="0"/>
              <a:t>行列</a:t>
            </a:r>
            <a:endParaRPr lang="en-US" altLang="ja-JP" sz="3800" dirty="0" smtClean="0"/>
          </a:p>
          <a:p>
            <a:pPr marL="0" indent="0">
              <a:lnSpc>
                <a:spcPct val="120000"/>
              </a:lnSpc>
              <a:buNone/>
            </a:pPr>
            <a:endParaRPr kumimoji="1" lang="en-US" altLang="ja-JP" sz="3800" dirty="0" smtClean="0"/>
          </a:p>
          <a:p>
            <a:pPr marL="0" indent="0">
              <a:lnSpc>
                <a:spcPct val="120000"/>
              </a:lnSpc>
              <a:buNone/>
            </a:pPr>
            <a:r>
              <a:rPr lang="ja-JP" altLang="en-US" sz="3800" dirty="0" smtClean="0"/>
              <a:t>（例）有名な飲食店、期間限定　　　　　　</a:t>
            </a:r>
            <a:endParaRPr lang="en-US" altLang="ja-JP" sz="3800" dirty="0" smtClean="0"/>
          </a:p>
          <a:p>
            <a:pPr marL="0" indent="0">
              <a:lnSpc>
                <a:spcPct val="120000"/>
              </a:lnSpc>
              <a:buNone/>
            </a:pPr>
            <a:r>
              <a:rPr lang="ja-JP" altLang="en-US" sz="3800" dirty="0" smtClean="0"/>
              <a:t>　　　グッズ</a:t>
            </a:r>
            <a:endParaRPr lang="en-US" altLang="ja-JP" sz="3800" dirty="0" smtClean="0"/>
          </a:p>
          <a:p>
            <a:pPr marL="0" indent="0">
              <a:buNone/>
            </a:pPr>
            <a:endParaRPr kumimoji="1" lang="en-US" altLang="ja-JP" sz="2400" dirty="0" smtClean="0"/>
          </a:p>
          <a:p>
            <a:pPr marL="0" indent="0">
              <a:buNone/>
            </a:pPr>
            <a:endParaRPr lang="en-US" altLang="ja-JP" sz="2400" dirty="0" smtClean="0"/>
          </a:p>
          <a:p>
            <a:pPr marL="0" indent="0">
              <a:buNone/>
            </a:pPr>
            <a:r>
              <a:rPr lang="ja-JP" altLang="en-US" sz="2600" dirty="0"/>
              <a:t>藤竹暁　有斐閣「若者はなぜ行列が好きか」</a:t>
            </a:r>
            <a:r>
              <a:rPr lang="ja-JP" altLang="en-US" sz="2600" dirty="0" smtClean="0"/>
              <a:t>（</a:t>
            </a:r>
            <a:r>
              <a:rPr lang="en-US" altLang="ja-JP" sz="2600" dirty="0" smtClean="0"/>
              <a:t>1987</a:t>
            </a:r>
            <a:r>
              <a:rPr lang="ja-JP" altLang="en-US" sz="2600" dirty="0" smtClean="0"/>
              <a:t>）より</a:t>
            </a:r>
            <a:endParaRPr lang="en-US" altLang="ja-JP" sz="2600" dirty="0"/>
          </a:p>
          <a:p>
            <a:pPr marL="0" indent="0">
              <a:buNone/>
            </a:pPr>
            <a:endParaRPr lang="en-US" altLang="ja-JP" sz="2400" b="1" dirty="0" smtClean="0"/>
          </a:p>
        </p:txBody>
      </p:sp>
      <p:cxnSp>
        <p:nvCxnSpPr>
          <p:cNvPr id="10" name="直線コネクタ 9"/>
          <p:cNvCxnSpPr/>
          <p:nvPr/>
        </p:nvCxnSpPr>
        <p:spPr>
          <a:xfrm flipV="1">
            <a:off x="685800" y="2680855"/>
            <a:ext cx="10900064" cy="3117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D4A86F6A-55D0-46CD-BCCD-AF842468EB1C}" type="slidenum">
              <a:rPr kumimoji="1" lang="ja-JP" altLang="en-US" smtClean="0"/>
              <a:t>6</a:t>
            </a:fld>
            <a:endParaRPr kumimoji="1" lang="ja-JP" altLang="en-US" dirty="0"/>
          </a:p>
        </p:txBody>
      </p:sp>
    </p:spTree>
    <p:extLst>
      <p:ext uri="{BB962C8B-B14F-4D97-AF65-F5344CB8AC3E}">
        <p14:creationId xmlns:p14="http://schemas.microsoft.com/office/powerpoint/2010/main" val="823130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72700"/>
            <a:ext cx="10190018" cy="632402"/>
          </a:xfrm>
        </p:spPr>
        <p:txBody>
          <a:bodyPr>
            <a:noAutofit/>
          </a:bodyPr>
          <a:lstStyle/>
          <a:p>
            <a:r>
              <a:rPr kumimoji="1" lang="ja-JP" altLang="en-US" sz="4800" u="sng" dirty="0" smtClean="0">
                <a:effectLst>
                  <a:outerShdw blurRad="38100" dist="38100" dir="2700000" algn="tl">
                    <a:srgbClr val="000000">
                      <a:alpha val="43137"/>
                    </a:srgbClr>
                  </a:outerShdw>
                </a:effectLst>
              </a:rPr>
              <a:t>行列の形態①</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65018" y="2951018"/>
            <a:ext cx="10688782" cy="3743052"/>
          </a:xfrm>
        </p:spPr>
        <p:txBody>
          <a:bodyPr>
            <a:normAutofit lnSpcReduction="10000"/>
          </a:bodyPr>
          <a:lstStyle/>
          <a:p>
            <a:pPr marL="0" indent="0">
              <a:buNone/>
            </a:pPr>
            <a:r>
              <a:rPr kumimoji="1" lang="ja-JP" altLang="en-US" sz="3600" dirty="0" smtClean="0"/>
              <a:t>各列並び</a:t>
            </a:r>
            <a:endParaRPr kumimoji="1" lang="en-US" altLang="ja-JP" sz="3600" dirty="0" smtClean="0"/>
          </a:p>
          <a:p>
            <a:pPr marL="0" indent="0">
              <a:buNone/>
            </a:pPr>
            <a:r>
              <a:rPr lang="ja-JP" altLang="en-US" dirty="0"/>
              <a:t>　</a:t>
            </a:r>
            <a:r>
              <a:rPr lang="ja-JP" altLang="en-US" sz="2400" dirty="0" smtClean="0"/>
              <a:t>窓口ごとに</a:t>
            </a:r>
            <a:r>
              <a:rPr lang="en-US" altLang="ja-JP" sz="2400" dirty="0" smtClean="0"/>
              <a:t>1</a:t>
            </a:r>
            <a:r>
              <a:rPr lang="ja-JP" altLang="en-US" sz="2400" dirty="0" smtClean="0"/>
              <a:t>列で待機する</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kumimoji="1" lang="en-US" altLang="ja-JP" dirty="0" smtClean="0"/>
          </a:p>
          <a:p>
            <a:pPr marL="0" indent="0">
              <a:buNone/>
            </a:pPr>
            <a:endParaRPr kumimoji="1" lang="en-US" altLang="ja-JP" sz="2400" dirty="0" smtClean="0"/>
          </a:p>
          <a:p>
            <a:pPr marL="0" indent="0">
              <a:buNone/>
            </a:pPr>
            <a:r>
              <a:rPr kumimoji="1" lang="ja-JP" altLang="en-US" dirty="0" smtClean="0"/>
              <a:t>　</a:t>
            </a:r>
            <a:endParaRPr kumimoji="1" lang="ja-JP" altLang="en-US" dirty="0"/>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5510" y="1311212"/>
            <a:ext cx="6186054" cy="4639540"/>
          </a:xfrm>
          <a:prstGeom prst="rect">
            <a:avLst/>
          </a:prstGeom>
        </p:spPr>
      </p:pic>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7</a:t>
            </a:fld>
            <a:endParaRPr kumimoji="1" lang="ja-JP" altLang="en-US" dirty="0"/>
          </a:p>
        </p:txBody>
      </p:sp>
      <p:sp>
        <p:nvSpPr>
          <p:cNvPr id="4" name="雲形吹き出し 3"/>
          <p:cNvSpPr/>
          <p:nvPr/>
        </p:nvSpPr>
        <p:spPr>
          <a:xfrm>
            <a:off x="326571" y="294904"/>
            <a:ext cx="11865429" cy="2656114"/>
          </a:xfrm>
          <a:prstGeom prst="cloudCallout">
            <a:avLst>
              <a:gd name="adj1" fmla="val -25968"/>
              <a:gd name="adj2" fmla="val 61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メリット：移動時間に無駄がない</a:t>
            </a:r>
            <a:endParaRPr kumimoji="1" lang="en-US" altLang="ja-JP" sz="3600" dirty="0" smtClean="0"/>
          </a:p>
          <a:p>
            <a:pPr algn="ctr"/>
            <a:r>
              <a:rPr lang="ja-JP" altLang="en-US" sz="3600" dirty="0" smtClean="0"/>
              <a:t>デメリット：列ごとにスピードの差がでる</a:t>
            </a:r>
            <a:endParaRPr kumimoji="1" lang="ja-JP" altLang="en-US" sz="3600" dirty="0"/>
          </a:p>
        </p:txBody>
      </p:sp>
    </p:spTree>
    <p:extLst>
      <p:ext uri="{BB962C8B-B14F-4D97-AF65-F5344CB8AC3E}">
        <p14:creationId xmlns:p14="http://schemas.microsoft.com/office/powerpoint/2010/main" val="3004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72700"/>
            <a:ext cx="10190018" cy="632402"/>
          </a:xfrm>
        </p:spPr>
        <p:txBody>
          <a:bodyPr>
            <a:noAutofit/>
          </a:bodyPr>
          <a:lstStyle/>
          <a:p>
            <a:r>
              <a:rPr kumimoji="1" lang="ja-JP" altLang="en-US" sz="4800" u="sng" dirty="0" smtClean="0">
                <a:effectLst>
                  <a:outerShdw blurRad="38100" dist="38100" dir="2700000" algn="tl">
                    <a:srgbClr val="000000">
                      <a:alpha val="43137"/>
                    </a:srgbClr>
                  </a:outerShdw>
                </a:effectLst>
              </a:rPr>
              <a:t>行列の形態②</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65018" y="1707471"/>
            <a:ext cx="10688782" cy="4366506"/>
          </a:xfrm>
        </p:spPr>
        <p:txBody>
          <a:bodyPr>
            <a:normAutofit lnSpcReduction="10000"/>
          </a:bodyPr>
          <a:lstStyle/>
          <a:p>
            <a:pPr marL="0" indent="0">
              <a:buNone/>
            </a:pPr>
            <a:endParaRPr lang="en-US" altLang="ja-JP" sz="2400" dirty="0"/>
          </a:p>
          <a:p>
            <a:pPr marL="0" indent="0">
              <a:buNone/>
            </a:pPr>
            <a:endParaRPr kumimoji="1" lang="en-US" altLang="ja-JP" dirty="0" smtClean="0"/>
          </a:p>
          <a:p>
            <a:pPr marL="0" indent="0">
              <a:buNone/>
            </a:pPr>
            <a:r>
              <a:rPr lang="ja-JP" altLang="en-US" sz="3600" dirty="0" smtClean="0"/>
              <a:t>フォーク並び</a:t>
            </a:r>
            <a:endParaRPr lang="en-US" altLang="ja-JP" sz="3600" dirty="0" smtClean="0"/>
          </a:p>
          <a:p>
            <a:pPr marL="0" indent="0">
              <a:buNone/>
            </a:pPr>
            <a:r>
              <a:rPr lang="ja-JP" altLang="en-US" dirty="0" smtClean="0"/>
              <a:t>　</a:t>
            </a:r>
            <a:r>
              <a:rPr lang="ja-JP" altLang="ja-JP" sz="2400" dirty="0"/>
              <a:t>複数の窓口・個室に</a:t>
            </a:r>
            <a:r>
              <a:rPr lang="ja-JP" altLang="ja-JP" sz="2400" dirty="0" smtClean="0"/>
              <a:t>対して1列で</a:t>
            </a:r>
            <a:endParaRPr lang="en-US" altLang="ja-JP" sz="2400" dirty="0" smtClean="0"/>
          </a:p>
          <a:p>
            <a:pPr marL="0" indent="0">
              <a:buNone/>
            </a:pPr>
            <a:r>
              <a:rPr lang="ja-JP" altLang="en-US" sz="2400" dirty="0"/>
              <a:t>　</a:t>
            </a:r>
            <a:r>
              <a:rPr lang="ja-JP" altLang="ja-JP" sz="2400" dirty="0" smtClean="0"/>
              <a:t>待機</a:t>
            </a:r>
            <a:r>
              <a:rPr lang="ja-JP" altLang="ja-JP" sz="2400" dirty="0"/>
              <a:t>し</a:t>
            </a:r>
            <a:r>
              <a:rPr lang="ja-JP" altLang="ja-JP" sz="2400" dirty="0" smtClean="0"/>
              <a:t>、先頭</a:t>
            </a:r>
            <a:r>
              <a:rPr lang="ja-JP" altLang="ja-JP" sz="2400" dirty="0"/>
              <a:t>から</a:t>
            </a:r>
            <a:r>
              <a:rPr lang="ja-JP" altLang="ja-JP" sz="2400" dirty="0" smtClean="0"/>
              <a:t>空いた</a:t>
            </a:r>
            <a:r>
              <a:rPr lang="ja-JP" altLang="ja-JP" sz="2400" dirty="0"/>
              <a:t>ところ</a:t>
            </a:r>
            <a:r>
              <a:rPr lang="ja-JP" altLang="ja-JP" sz="2400" dirty="0" smtClean="0"/>
              <a:t>へ</a:t>
            </a:r>
            <a:endParaRPr lang="en-US" altLang="ja-JP" sz="2400" dirty="0" smtClean="0"/>
          </a:p>
          <a:p>
            <a:pPr marL="0" indent="0">
              <a:buNone/>
            </a:pPr>
            <a:r>
              <a:rPr lang="ja-JP" altLang="en-US" sz="2400" dirty="0"/>
              <a:t>　</a:t>
            </a:r>
            <a:r>
              <a:rPr lang="ja-JP" altLang="ja-JP" sz="2400" dirty="0" smtClean="0"/>
              <a:t>順番</a:t>
            </a:r>
            <a:r>
              <a:rPr lang="ja-JP" altLang="ja-JP" sz="2400" dirty="0"/>
              <a:t>に振り分けて</a:t>
            </a:r>
            <a:r>
              <a:rPr lang="ja-JP" altLang="ja-JP" sz="2400" dirty="0" smtClean="0"/>
              <a:t>いく</a:t>
            </a:r>
            <a:endParaRPr lang="en-US" altLang="ja-JP" sz="2400" dirty="0" smtClean="0"/>
          </a:p>
          <a:p>
            <a:pPr marL="0" indent="0">
              <a:buNone/>
            </a:pPr>
            <a:endParaRPr lang="en-US" altLang="ja-JP" sz="2400" dirty="0" smtClean="0"/>
          </a:p>
          <a:p>
            <a:pPr marL="0" indent="0">
              <a:buNone/>
            </a:pPr>
            <a:endParaRPr kumimoji="1" lang="en-US" altLang="ja-JP" sz="2400" dirty="0" smtClean="0"/>
          </a:p>
          <a:p>
            <a:pPr marL="0" indent="0">
              <a:buNone/>
            </a:pPr>
            <a:r>
              <a:rPr kumimoji="1" lang="ja-JP" altLang="en-US" dirty="0" smtClean="0"/>
              <a:t>　</a:t>
            </a:r>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1837" y="1413164"/>
            <a:ext cx="6214417" cy="4660813"/>
          </a:xfrm>
          <a:prstGeom prst="rect">
            <a:avLst/>
          </a:prstGeom>
        </p:spPr>
      </p:pic>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8</a:t>
            </a:fld>
            <a:endParaRPr kumimoji="1" lang="ja-JP" altLang="en-US" dirty="0"/>
          </a:p>
        </p:txBody>
      </p:sp>
      <p:sp>
        <p:nvSpPr>
          <p:cNvPr id="5" name="雲形吹き出し 4"/>
          <p:cNvSpPr/>
          <p:nvPr/>
        </p:nvSpPr>
        <p:spPr>
          <a:xfrm>
            <a:off x="47341" y="124244"/>
            <a:ext cx="12144659" cy="25778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メリット：順番が守られること</a:t>
            </a:r>
            <a:endParaRPr kumimoji="1" lang="en-US" altLang="ja-JP" sz="3600" dirty="0" smtClean="0"/>
          </a:p>
          <a:p>
            <a:pPr algn="ctr"/>
            <a:r>
              <a:rPr lang="ja-JP" altLang="en-US" sz="3600" dirty="0" smtClean="0"/>
              <a:t>デメリット：移動時間のロス</a:t>
            </a:r>
            <a:r>
              <a:rPr lang="ja-JP" altLang="en-US" sz="3600" dirty="0"/>
              <a:t>、</a:t>
            </a:r>
            <a:r>
              <a:rPr kumimoji="1" lang="ja-JP" altLang="en-US" sz="3600" dirty="0" smtClean="0"/>
              <a:t>場所が</a:t>
            </a:r>
            <a:r>
              <a:rPr kumimoji="1" lang="ja-JP" altLang="en-US" sz="3600" dirty="0"/>
              <a:t>必要</a:t>
            </a:r>
          </a:p>
        </p:txBody>
      </p:sp>
    </p:spTree>
    <p:extLst>
      <p:ext uri="{BB962C8B-B14F-4D97-AF65-F5344CB8AC3E}">
        <p14:creationId xmlns:p14="http://schemas.microsoft.com/office/powerpoint/2010/main" val="30980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72700"/>
            <a:ext cx="10190018" cy="632402"/>
          </a:xfrm>
        </p:spPr>
        <p:txBody>
          <a:bodyPr>
            <a:noAutofit/>
          </a:bodyPr>
          <a:lstStyle/>
          <a:p>
            <a:r>
              <a:rPr kumimoji="1" lang="ja-JP" altLang="en-US" sz="4800" u="sng" dirty="0" smtClean="0">
                <a:effectLst>
                  <a:outerShdw blurRad="38100" dist="38100" dir="2700000" algn="tl">
                    <a:srgbClr val="000000">
                      <a:alpha val="43137"/>
                    </a:srgbClr>
                  </a:outerShdw>
                </a:effectLst>
              </a:rPr>
              <a:t>行列の形態③</a:t>
            </a:r>
            <a:endParaRPr kumimoji="1" lang="ja-JP" altLang="en-US" sz="4800" u="sng"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65018" y="2286000"/>
            <a:ext cx="10688782" cy="4408070"/>
          </a:xfrm>
        </p:spPr>
        <p:txBody>
          <a:bodyPr>
            <a:normAutofit/>
          </a:bodyPr>
          <a:lstStyle/>
          <a:p>
            <a:pPr marL="0" indent="0">
              <a:buNone/>
            </a:pPr>
            <a:endParaRPr lang="en-US" altLang="ja-JP" sz="2400" dirty="0" smtClean="0"/>
          </a:p>
          <a:p>
            <a:pPr marL="0" indent="0">
              <a:buNone/>
            </a:pPr>
            <a:r>
              <a:rPr kumimoji="1" lang="ja-JP" altLang="en-US" sz="3600" dirty="0" smtClean="0"/>
              <a:t>鉄の柵並び</a:t>
            </a:r>
            <a:endParaRPr kumimoji="1" lang="en-US" altLang="ja-JP" sz="3600" dirty="0" smtClean="0"/>
          </a:p>
          <a:p>
            <a:pPr marL="0" indent="0">
              <a:buNone/>
            </a:pPr>
            <a:r>
              <a:rPr lang="ja-JP" altLang="en-US" dirty="0"/>
              <a:t>　</a:t>
            </a:r>
            <a:r>
              <a:rPr lang="ja-JP" altLang="en-US" sz="2400" dirty="0" smtClean="0"/>
              <a:t>ロープや柵で区切り、仕切りに</a:t>
            </a:r>
            <a:endParaRPr lang="en-US" altLang="ja-JP" sz="2400" dirty="0" smtClean="0"/>
          </a:p>
          <a:p>
            <a:pPr marL="0" indent="0">
              <a:buNone/>
            </a:pPr>
            <a:r>
              <a:rPr lang="ja-JP" altLang="en-US" sz="2400" dirty="0"/>
              <a:t>　</a:t>
            </a:r>
            <a:r>
              <a:rPr lang="ja-JP" altLang="en-US" sz="2400" dirty="0" smtClean="0"/>
              <a:t>沿って待機する</a:t>
            </a:r>
            <a:endParaRPr lang="en-US" altLang="ja-JP" sz="2400" dirty="0" smtClean="0"/>
          </a:p>
          <a:p>
            <a:pPr marL="0" indent="0">
              <a:buNone/>
            </a:pPr>
            <a:endParaRPr kumimoji="1" lang="en-US" altLang="ja-JP" sz="2400" dirty="0" smtClean="0"/>
          </a:p>
          <a:p>
            <a:pPr marL="0" indent="0">
              <a:buNone/>
            </a:pPr>
            <a:r>
              <a:rPr kumimoji="1" lang="ja-JP" altLang="en-US" dirty="0" smtClean="0"/>
              <a:t>　</a:t>
            </a:r>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5891" y="472700"/>
            <a:ext cx="5188527" cy="6107545"/>
          </a:xfrm>
          <a:prstGeom prst="rect">
            <a:avLst/>
          </a:prstGeom>
        </p:spPr>
      </p:pic>
      <p:sp>
        <p:nvSpPr>
          <p:cNvPr id="6" name="スライド番号プレースホルダー 5"/>
          <p:cNvSpPr>
            <a:spLocks noGrp="1"/>
          </p:cNvSpPr>
          <p:nvPr>
            <p:ph type="sldNum" sz="quarter" idx="12"/>
          </p:nvPr>
        </p:nvSpPr>
        <p:spPr/>
        <p:txBody>
          <a:bodyPr/>
          <a:lstStyle/>
          <a:p>
            <a:fld id="{D4A86F6A-55D0-46CD-BCCD-AF842468EB1C}" type="slidenum">
              <a:rPr kumimoji="1" lang="ja-JP" altLang="en-US" smtClean="0"/>
              <a:t>9</a:t>
            </a:fld>
            <a:endParaRPr kumimoji="1" lang="ja-JP" altLang="en-US" dirty="0"/>
          </a:p>
        </p:txBody>
      </p:sp>
      <p:sp>
        <p:nvSpPr>
          <p:cNvPr id="5" name="雲形吹き出し 4"/>
          <p:cNvSpPr/>
          <p:nvPr/>
        </p:nvSpPr>
        <p:spPr>
          <a:xfrm>
            <a:off x="561603" y="10433"/>
            <a:ext cx="10895611" cy="2819854"/>
          </a:xfrm>
          <a:prstGeom prst="cloudCallout">
            <a:avLst>
              <a:gd name="adj1" fmla="val -23431"/>
              <a:gd name="adj2" fmla="val 60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メリット：コンパクト</a:t>
            </a:r>
            <a:endParaRPr kumimoji="1" lang="en-US" altLang="ja-JP" sz="4400" dirty="0" smtClean="0"/>
          </a:p>
          <a:p>
            <a:pPr algn="ctr"/>
            <a:r>
              <a:rPr lang="ja-JP" altLang="en-US" sz="4400" dirty="0" smtClean="0"/>
              <a:t>デメリット：時間のロス</a:t>
            </a:r>
            <a:endParaRPr kumimoji="1" lang="ja-JP" altLang="en-US" sz="4400" dirty="0"/>
          </a:p>
        </p:txBody>
      </p:sp>
    </p:spTree>
    <p:extLst>
      <p:ext uri="{BB962C8B-B14F-4D97-AF65-F5344CB8AC3E}">
        <p14:creationId xmlns:p14="http://schemas.microsoft.com/office/powerpoint/2010/main" val="40794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1952</Words>
  <Application>Microsoft Office PowerPoint</Application>
  <PresentationFormat>ワイド画面</PresentationFormat>
  <Paragraphs>405</Paragraphs>
  <Slides>45</Slides>
  <Notes>40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45</vt:i4>
      </vt:variant>
    </vt:vector>
  </HeadingPairs>
  <TitlesOfParts>
    <vt:vector size="50" baseType="lpstr">
      <vt:lpstr>ＭＳ Ｐゴシック</vt:lpstr>
      <vt:lpstr>Arial</vt:lpstr>
      <vt:lpstr>Calibri</vt:lpstr>
      <vt:lpstr>Calibri Light</vt:lpstr>
      <vt:lpstr>Office テーマ</vt:lpstr>
      <vt:lpstr>行列の視覚的効果を用いたマーケティング</vt:lpstr>
      <vt:lpstr>PowerPoint プレゼンテーション</vt:lpstr>
      <vt:lpstr>研究動機と目的</vt:lpstr>
      <vt:lpstr>PowerPoint プレゼンテーション</vt:lpstr>
      <vt:lpstr>行列の定義</vt:lpstr>
      <vt:lpstr>行列の種類</vt:lpstr>
      <vt:lpstr>行列の形態①</vt:lpstr>
      <vt:lpstr>行列の形態②</vt:lpstr>
      <vt:lpstr>行列の形態③</vt:lpstr>
      <vt:lpstr>PowerPoint プレゼンテーション</vt:lpstr>
      <vt:lpstr>バンドワゴン効果</vt:lpstr>
      <vt:lpstr>行列から生じるバンドワゴン効果</vt:lpstr>
      <vt:lpstr>電子機器の普及</vt:lpstr>
      <vt:lpstr>PowerPoint プレゼンテーション</vt:lpstr>
      <vt:lpstr>PowerPoint プレゼンテーション</vt:lpstr>
      <vt:lpstr>ギャレットポップコーンショップス</vt:lpstr>
      <vt:lpstr>PowerPoint プレゼンテーション</vt:lpstr>
      <vt:lpstr>企業側のメリット・デメリット</vt:lpstr>
      <vt:lpstr>企業側のメリット・デメリット</vt:lpstr>
      <vt:lpstr>消費者側のメリット・デメリット</vt:lpstr>
      <vt:lpstr>消費者側のメリット・デメリット</vt:lpstr>
      <vt:lpstr>PowerPoint プレゼンテーション</vt:lpstr>
      <vt:lpstr>これらのデメリットに着目！！！</vt:lpstr>
      <vt:lpstr>ギャレットポップコーンが行っていた工夫</vt:lpstr>
      <vt:lpstr>整理券って？？？</vt:lpstr>
      <vt:lpstr>整理券と行列の融合って？？？</vt:lpstr>
      <vt:lpstr>PowerPoint プレゼンテーション</vt:lpstr>
      <vt:lpstr>PowerPoint プレゼンテーション</vt:lpstr>
      <vt:lpstr>研究方法</vt:lpstr>
      <vt:lpstr>アンケート内容</vt:lpstr>
      <vt:lpstr>Q.行列に並んだことがある？ない？（男女別）</vt:lpstr>
      <vt:lpstr>Q.飲食店に行ったきっかけは何ですか？</vt:lpstr>
      <vt:lpstr>並んだ時間と表示時間の関係</vt:lpstr>
      <vt:lpstr>PowerPoint プレゼンテーション</vt:lpstr>
      <vt:lpstr>Q.実際に誰と行列に並んだか</vt:lpstr>
      <vt:lpstr>行列の視覚的効果が行動に及ぼす影響</vt:lpstr>
      <vt:lpstr>行列が人々の満足度に与える影響</vt:lpstr>
      <vt:lpstr>結果</vt:lpstr>
      <vt:lpstr>アンケートまとめ</vt:lpstr>
      <vt:lpstr>提案</vt:lpstr>
      <vt:lpstr>友達紹介カードって？？？</vt:lpstr>
      <vt:lpstr>PowerPoint プレゼンテーション</vt:lpstr>
      <vt:lpstr>提案まとめ</vt:lpstr>
      <vt:lpstr>参考文献</vt:lpstr>
      <vt:lpstr>ご清聴ありがとうございました！</vt:lpstr>
    </vt:vector>
  </TitlesOfParts>
  <Company>名古屋市立大学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行列の視覚的効果を用いたマーケティング</dc:title>
  <dc:creator>c133156</dc:creator>
  <cp:lastModifiedBy>古橋弘基</cp:lastModifiedBy>
  <cp:revision>50</cp:revision>
  <dcterms:created xsi:type="dcterms:W3CDTF">2015-11-19T12:07:00Z</dcterms:created>
  <dcterms:modified xsi:type="dcterms:W3CDTF">2015-11-20T14:46:08Z</dcterms:modified>
</cp:coreProperties>
</file>