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61"/>
  </p:notesMasterIdLst>
  <p:sldIdLst>
    <p:sldId id="321" r:id="rId3"/>
    <p:sldId id="333" r:id="rId4"/>
    <p:sldId id="322" r:id="rId5"/>
    <p:sldId id="339" r:id="rId6"/>
    <p:sldId id="340" r:id="rId7"/>
    <p:sldId id="341" r:id="rId8"/>
    <p:sldId id="326" r:id="rId9"/>
    <p:sldId id="342" r:id="rId10"/>
    <p:sldId id="343" r:id="rId11"/>
    <p:sldId id="344" r:id="rId12"/>
    <p:sldId id="345" r:id="rId13"/>
    <p:sldId id="346" r:id="rId14"/>
    <p:sldId id="347" r:id="rId15"/>
    <p:sldId id="363" r:id="rId16"/>
    <p:sldId id="364" r:id="rId17"/>
    <p:sldId id="365" r:id="rId18"/>
    <p:sldId id="366" r:id="rId19"/>
    <p:sldId id="367" r:id="rId20"/>
    <p:sldId id="368" r:id="rId21"/>
    <p:sldId id="369" r:id="rId22"/>
    <p:sldId id="335" r:id="rId23"/>
    <p:sldId id="348" r:id="rId24"/>
    <p:sldId id="349" r:id="rId25"/>
    <p:sldId id="350" r:id="rId26"/>
    <p:sldId id="351" r:id="rId27"/>
    <p:sldId id="352" r:id="rId28"/>
    <p:sldId id="353" r:id="rId29"/>
    <p:sldId id="354" r:id="rId30"/>
    <p:sldId id="355" r:id="rId31"/>
    <p:sldId id="356" r:id="rId32"/>
    <p:sldId id="357" r:id="rId33"/>
    <p:sldId id="274" r:id="rId34"/>
    <p:sldId id="275" r:id="rId35"/>
    <p:sldId id="258" r:id="rId36"/>
    <p:sldId id="259" r:id="rId37"/>
    <p:sldId id="260" r:id="rId38"/>
    <p:sldId id="261" r:id="rId39"/>
    <p:sldId id="267" r:id="rId40"/>
    <p:sldId id="268" r:id="rId41"/>
    <p:sldId id="312" r:id="rId42"/>
    <p:sldId id="269" r:id="rId43"/>
    <p:sldId id="276" r:id="rId44"/>
    <p:sldId id="277" r:id="rId45"/>
    <p:sldId id="278" r:id="rId46"/>
    <p:sldId id="279" r:id="rId47"/>
    <p:sldId id="358" r:id="rId48"/>
    <p:sldId id="281" r:id="rId49"/>
    <p:sldId id="282" r:id="rId50"/>
    <p:sldId id="359" r:id="rId51"/>
    <p:sldId id="360" r:id="rId52"/>
    <p:sldId id="285" r:id="rId53"/>
    <p:sldId id="361" r:id="rId54"/>
    <p:sldId id="362" r:id="rId55"/>
    <p:sldId id="288" r:id="rId56"/>
    <p:sldId id="289" r:id="rId57"/>
    <p:sldId id="337" r:id="rId58"/>
    <p:sldId id="290" r:id="rId59"/>
    <p:sldId id="29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E26EA5B-957A-435C-A566-7961A4931CCF}">
          <p14:sldIdLst>
            <p14:sldId id="321"/>
            <p14:sldId id="333"/>
            <p14:sldId id="322"/>
            <p14:sldId id="339"/>
            <p14:sldId id="340"/>
            <p14:sldId id="341"/>
            <p14:sldId id="326"/>
            <p14:sldId id="342"/>
            <p14:sldId id="343"/>
            <p14:sldId id="344"/>
            <p14:sldId id="345"/>
            <p14:sldId id="346"/>
            <p14:sldId id="347"/>
            <p14:sldId id="363"/>
            <p14:sldId id="364"/>
            <p14:sldId id="365"/>
            <p14:sldId id="366"/>
            <p14:sldId id="367"/>
            <p14:sldId id="368"/>
            <p14:sldId id="369"/>
            <p14:sldId id="335"/>
            <p14:sldId id="348"/>
            <p14:sldId id="349"/>
            <p14:sldId id="350"/>
            <p14:sldId id="351"/>
            <p14:sldId id="352"/>
            <p14:sldId id="353"/>
            <p14:sldId id="354"/>
            <p14:sldId id="355"/>
            <p14:sldId id="356"/>
            <p14:sldId id="357"/>
            <p14:sldId id="274"/>
            <p14:sldId id="275"/>
            <p14:sldId id="258"/>
            <p14:sldId id="259"/>
            <p14:sldId id="260"/>
            <p14:sldId id="261"/>
            <p14:sldId id="267"/>
            <p14:sldId id="268"/>
            <p14:sldId id="312"/>
            <p14:sldId id="269"/>
            <p14:sldId id="276"/>
            <p14:sldId id="277"/>
            <p14:sldId id="278"/>
            <p14:sldId id="279"/>
            <p14:sldId id="358"/>
            <p14:sldId id="281"/>
            <p14:sldId id="282"/>
            <p14:sldId id="359"/>
            <p14:sldId id="360"/>
            <p14:sldId id="285"/>
            <p14:sldId id="361"/>
            <p14:sldId id="362"/>
            <p14:sldId id="288"/>
            <p14:sldId id="289"/>
            <p14:sldId id="337"/>
            <p14:sldId id="290"/>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5311"/>
    <a:srgbClr val="DA6A0E"/>
    <a:srgbClr val="FF3300"/>
    <a:srgbClr val="FFFF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varScale="1">
        <p:scale>
          <a:sx n="76" d="100"/>
          <a:sy n="76" d="100"/>
        </p:scale>
        <p:origin x="5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24069966923109"/>
          <c:y val="0.23194241696608911"/>
          <c:w val="0.49047321686376472"/>
          <c:h val="0.69652067517964467"/>
        </c:manualLayout>
      </c:layout>
      <c:pieChart>
        <c:varyColors val="1"/>
        <c:ser>
          <c:idx val="0"/>
          <c:order val="0"/>
          <c:tx>
            <c:strRef>
              <c:f>Sheet1!$B$1</c:f>
              <c:strCache>
                <c:ptCount val="1"/>
                <c:pt idx="0">
                  <c:v>愛知県　作付面積状況</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Pt>
            <c:idx val="7"/>
            <c:bubble3D val="0"/>
            <c:spPr>
              <a:solidFill>
                <a:schemeClr val="accent2">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1"/>
                      </a:solidFill>
                      <a:effectLst/>
                      <a:latin typeface="+mn-lt"/>
                      <a:ea typeface="+mn-ea"/>
                      <a:cs typeface="+mn-cs"/>
                    </a:defRPr>
                  </a:pPr>
                  <a:endParaRPr lang="ja-JP"/>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rgbClr val="2C5311"/>
                      </a:solidFill>
                      <a:effectLst/>
                      <a:latin typeface="+mn-lt"/>
                      <a:ea typeface="+mn-ea"/>
                      <a:cs typeface="+mn-cs"/>
                    </a:defRPr>
                  </a:pPr>
                  <a:endParaRPr lang="ja-JP"/>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5"/>
                      </a:solidFill>
                      <a:effectLst/>
                      <a:latin typeface="+mn-lt"/>
                      <a:ea typeface="+mn-ea"/>
                      <a:cs typeface="+mn-cs"/>
                    </a:defRPr>
                  </a:pPr>
                  <a:endParaRPr lang="ja-JP"/>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4"/>
                      </a:solidFill>
                      <a:effectLst/>
                      <a:latin typeface="+mn-lt"/>
                      <a:ea typeface="+mn-ea"/>
                      <a:cs typeface="+mn-cs"/>
                    </a:defRPr>
                  </a:pPr>
                  <a:endParaRPr lang="ja-JP"/>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5"/>
                      </a:solidFill>
                      <a:effectLst/>
                      <a:latin typeface="+mn-lt"/>
                      <a:ea typeface="+mn-ea"/>
                      <a:cs typeface="+mn-cs"/>
                    </a:defRPr>
                  </a:pPr>
                  <a:endParaRPr lang="ja-JP"/>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6"/>
                      </a:solidFill>
                      <a:effectLst/>
                      <a:latin typeface="+mn-lt"/>
                      <a:ea typeface="+mn-ea"/>
                      <a:cs typeface="+mn-cs"/>
                    </a:defRPr>
                  </a:pPr>
                  <a:endParaRPr lang="ja-JP"/>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1">
                          <a:lumMod val="60000"/>
                        </a:schemeClr>
                      </a:solidFill>
                      <a:effectLst/>
                      <a:latin typeface="+mn-lt"/>
                      <a:ea typeface="+mn-ea"/>
                      <a:cs typeface="+mn-cs"/>
                    </a:defRPr>
                  </a:pPr>
                  <a:endParaRPr lang="ja-JP"/>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2">
                          <a:lumMod val="60000"/>
                        </a:schemeClr>
                      </a:solidFill>
                      <a:effectLst/>
                      <a:latin typeface="+mn-lt"/>
                      <a:ea typeface="+mn-ea"/>
                      <a:cs typeface="+mn-cs"/>
                    </a:defRPr>
                  </a:pPr>
                  <a:endParaRPr lang="ja-JP"/>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spc="0" baseline="0">
                    <a:solidFill>
                      <a:schemeClr val="accent1"/>
                    </a:solidFill>
                    <a:effectLst/>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稲</c:v>
                </c:pt>
                <c:pt idx="1">
                  <c:v>麦類</c:v>
                </c:pt>
                <c:pt idx="2">
                  <c:v>豆類</c:v>
                </c:pt>
                <c:pt idx="3">
                  <c:v>野菜</c:v>
                </c:pt>
                <c:pt idx="4">
                  <c:v>果樹</c:v>
                </c:pt>
                <c:pt idx="5">
                  <c:v>飼肥料作物</c:v>
                </c:pt>
                <c:pt idx="6">
                  <c:v>花、種苗類</c:v>
                </c:pt>
                <c:pt idx="7">
                  <c:v>その他</c:v>
                </c:pt>
              </c:strCache>
            </c:strRef>
          </c:cat>
          <c:val>
            <c:numRef>
              <c:f>Sheet1!$B$2:$B$9</c:f>
              <c:numCache>
                <c:formatCode>General</c:formatCode>
                <c:ptCount val="8"/>
                <c:pt idx="0">
                  <c:v>42</c:v>
                </c:pt>
                <c:pt idx="1">
                  <c:v>7</c:v>
                </c:pt>
                <c:pt idx="2">
                  <c:v>6</c:v>
                </c:pt>
                <c:pt idx="3">
                  <c:v>25</c:v>
                </c:pt>
                <c:pt idx="4">
                  <c:v>7</c:v>
                </c:pt>
                <c:pt idx="5">
                  <c:v>4</c:v>
                </c:pt>
                <c:pt idx="6">
                  <c:v>7</c:v>
                </c:pt>
                <c:pt idx="7">
                  <c:v>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b="1" dirty="0"/>
              <a:t>経営耕地面積規模別経営体数</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経営耕地なし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Sheet1!$B$6</c:f>
              <c:numCache>
                <c:formatCode>#,##0</c:formatCode>
                <c:ptCount val="1"/>
                <c:pt idx="0">
                  <c:v>500</c:v>
                </c:pt>
              </c:numCache>
            </c:numRef>
          </c:val>
        </c:ser>
        <c:ser>
          <c:idx val="1"/>
          <c:order val="1"/>
          <c:tx>
            <c:strRef>
              <c:f>Sheet1!$C$1</c:f>
              <c:strCache>
                <c:ptCount val="1"/>
                <c:pt idx="0">
                  <c:v>0.3ha未満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Sheet1!$C$6</c:f>
              <c:numCache>
                <c:formatCode>#,##0</c:formatCode>
                <c:ptCount val="1"/>
                <c:pt idx="0">
                  <c:v>1427</c:v>
                </c:pt>
              </c:numCache>
            </c:numRef>
          </c:val>
        </c:ser>
        <c:ser>
          <c:idx val="2"/>
          <c:order val="2"/>
          <c:tx>
            <c:strRef>
              <c:f>Sheet1!$D$1</c:f>
              <c:strCache>
                <c:ptCount val="1"/>
                <c:pt idx="0">
                  <c:v>0.3 ～ 0.5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Sheet1!$D$6</c:f>
              <c:numCache>
                <c:formatCode>#,##0</c:formatCode>
                <c:ptCount val="1"/>
                <c:pt idx="0">
                  <c:v>11912</c:v>
                </c:pt>
              </c:numCache>
            </c:numRef>
          </c:val>
        </c:ser>
        <c:ser>
          <c:idx val="3"/>
          <c:order val="3"/>
          <c:tx>
            <c:strRef>
              <c:f>Sheet1!$E$1</c:f>
              <c:strCache>
                <c:ptCount val="1"/>
                <c:pt idx="0">
                  <c:v>0.5 ～ 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Sheet1!$E$6</c:f>
              <c:numCache>
                <c:formatCode>#,##0</c:formatCode>
                <c:ptCount val="1"/>
                <c:pt idx="0">
                  <c:v>17915</c:v>
                </c:pt>
              </c:numCache>
            </c:numRef>
          </c:val>
        </c:ser>
        <c:ser>
          <c:idx val="4"/>
          <c:order val="4"/>
          <c:tx>
            <c:strRef>
              <c:f>Sheet1!$F$1</c:f>
              <c:strCache>
                <c:ptCount val="1"/>
                <c:pt idx="0">
                  <c:v>1.0 ～ 1.5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Sheet1!$F$6</c:f>
              <c:numCache>
                <c:formatCode>#,##0</c:formatCode>
                <c:ptCount val="1"/>
                <c:pt idx="0">
                  <c:v>6869</c:v>
                </c:pt>
              </c:numCache>
            </c:numRef>
          </c:val>
        </c:ser>
        <c:ser>
          <c:idx val="5"/>
          <c:order val="5"/>
          <c:tx>
            <c:strRef>
              <c:f>Sheet1!$G$1</c:f>
              <c:strCache>
                <c:ptCount val="1"/>
                <c:pt idx="0">
                  <c:v>1.5 ～ 2.0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Sheet1!$G$6</c:f>
              <c:numCache>
                <c:formatCode>#,##0</c:formatCode>
                <c:ptCount val="1"/>
                <c:pt idx="0">
                  <c:v>2714</c:v>
                </c:pt>
              </c:numCache>
            </c:numRef>
          </c:val>
        </c:ser>
        <c:ser>
          <c:idx val="6"/>
          <c:order val="6"/>
          <c:tx>
            <c:strRef>
              <c:f>Sheet1!$H$1</c:f>
              <c:strCache>
                <c:ptCount val="1"/>
                <c:pt idx="0">
                  <c:v>2.0 ～ 3.0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Sheet1!$H$6</c:f>
              <c:numCache>
                <c:formatCode>#,##0</c:formatCode>
                <c:ptCount val="1"/>
                <c:pt idx="0">
                  <c:v>1849</c:v>
                </c:pt>
              </c:numCache>
            </c:numRef>
          </c:val>
        </c:ser>
        <c:ser>
          <c:idx val="7"/>
          <c:order val="7"/>
          <c:tx>
            <c:strRef>
              <c:f>Sheet1!$I$1</c:f>
              <c:strCache>
                <c:ptCount val="1"/>
                <c:pt idx="0">
                  <c:v>3.0 ～ 5.0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Sheet1!$I$6</c:f>
              <c:numCache>
                <c:formatCode>#,##0</c:formatCode>
                <c:ptCount val="1"/>
                <c:pt idx="0">
                  <c:v>994</c:v>
                </c:pt>
              </c:numCache>
            </c:numRef>
          </c:val>
        </c:ser>
        <c:ser>
          <c:idx val="8"/>
          <c:order val="8"/>
          <c:tx>
            <c:strRef>
              <c:f>Sheet1!$J$1</c:f>
              <c:strCache>
                <c:ptCount val="1"/>
                <c:pt idx="0">
                  <c:v>5.0 ～ 10.0</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Sheet1!$J$6</c:f>
              <c:numCache>
                <c:formatCode>#,##0</c:formatCode>
                <c:ptCount val="1"/>
                <c:pt idx="0">
                  <c:v>415</c:v>
                </c:pt>
              </c:numCache>
            </c:numRef>
          </c:val>
        </c:ser>
        <c:ser>
          <c:idx val="9"/>
          <c:order val="9"/>
          <c:tx>
            <c:strRef>
              <c:f>Sheet1!$K$1</c:f>
              <c:strCache>
                <c:ptCount val="1"/>
                <c:pt idx="0">
                  <c:v>10.0 ～ 20.0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Sheet1!$K$6</c:f>
              <c:numCache>
                <c:formatCode>#,##0</c:formatCode>
                <c:ptCount val="1"/>
                <c:pt idx="0">
                  <c:v>194</c:v>
                </c:pt>
              </c:numCache>
            </c:numRef>
          </c:val>
        </c:ser>
        <c:ser>
          <c:idx val="10"/>
          <c:order val="10"/>
          <c:tx>
            <c:strRef>
              <c:f>Sheet1!$L$1</c:f>
              <c:strCache>
                <c:ptCount val="1"/>
                <c:pt idx="0">
                  <c:v>20.0 ～ 30.0</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Sheet1!$L$6</c:f>
              <c:numCache>
                <c:formatCode>#,##0</c:formatCode>
                <c:ptCount val="1"/>
                <c:pt idx="0">
                  <c:v>88</c:v>
                </c:pt>
              </c:numCache>
            </c:numRef>
          </c:val>
        </c:ser>
        <c:ser>
          <c:idx val="11"/>
          <c:order val="11"/>
          <c:tx>
            <c:strRef>
              <c:f>Sheet1!$M$1</c:f>
              <c:strCache>
                <c:ptCount val="1"/>
                <c:pt idx="0">
                  <c:v>30.0 ～ 50.0</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Sheet1!$M$6</c:f>
              <c:numCache>
                <c:formatCode>#,##0</c:formatCode>
                <c:ptCount val="1"/>
                <c:pt idx="0">
                  <c:v>75</c:v>
                </c:pt>
              </c:numCache>
            </c:numRef>
          </c:val>
        </c:ser>
        <c:ser>
          <c:idx val="12"/>
          <c:order val="12"/>
          <c:tx>
            <c:strRef>
              <c:f>Sheet1!$N$1</c:f>
              <c:strCache>
                <c:ptCount val="1"/>
                <c:pt idx="0">
                  <c:v>50.0 ～ 100.0</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Sheet1!$N$6</c:f>
              <c:numCache>
                <c:formatCode>#,##0</c:formatCode>
                <c:ptCount val="1"/>
                <c:pt idx="0">
                  <c:v>42</c:v>
                </c:pt>
              </c:numCache>
            </c:numRef>
          </c:val>
        </c:ser>
        <c:ser>
          <c:idx val="13"/>
          <c:order val="13"/>
          <c:tx>
            <c:strRef>
              <c:f>Sheet1!$O$1</c:f>
              <c:strCache>
                <c:ptCount val="1"/>
                <c:pt idx="0">
                  <c:v>100.0ha以上</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c:f>
              <c:strCache>
                <c:ptCount val="1"/>
                <c:pt idx="0">
                  <c:v>計45005</c:v>
                </c:pt>
              </c:strCache>
            </c:strRef>
          </c:cat>
          <c:val>
            <c:numRef>
              <c:f>Sheet1!$O$6</c:f>
              <c:numCache>
                <c:formatCode>#,##0</c:formatCode>
                <c:ptCount val="1"/>
                <c:pt idx="0">
                  <c:v>11</c:v>
                </c:pt>
              </c:numCache>
            </c:numRef>
          </c:val>
        </c:ser>
        <c:dLbls>
          <c:dLblPos val="outEnd"/>
          <c:showLegendKey val="0"/>
          <c:showVal val="1"/>
          <c:showCatName val="0"/>
          <c:showSerName val="0"/>
          <c:showPercent val="0"/>
          <c:showBubbleSize val="0"/>
        </c:dLbls>
        <c:gapWidth val="219"/>
        <c:overlap val="-27"/>
        <c:axId val="498349352"/>
        <c:axId val="498349744"/>
      </c:barChart>
      <c:catAx>
        <c:axId val="498349352"/>
        <c:scaling>
          <c:orientation val="minMax"/>
        </c:scaling>
        <c:delete val="1"/>
        <c:axPos val="b"/>
        <c:numFmt formatCode="General" sourceLinked="1"/>
        <c:majorTickMark val="none"/>
        <c:minorTickMark val="none"/>
        <c:tickLblPos val="nextTo"/>
        <c:crossAx val="498349744"/>
        <c:crosses val="autoZero"/>
        <c:auto val="1"/>
        <c:lblAlgn val="ctr"/>
        <c:lblOffset val="100"/>
        <c:noMultiLvlLbl val="0"/>
      </c:catAx>
      <c:valAx>
        <c:axId val="4983497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wrap="square" anchor="ctr" anchorCtr="1"/>
              <a:lstStyle/>
              <a:p>
                <a:pPr>
                  <a:defRPr sz="1330" b="0" i="0" u="none" strike="noStrike" kern="1200" baseline="0">
                    <a:solidFill>
                      <a:schemeClr val="tx1"/>
                    </a:solidFill>
                    <a:latin typeface="+mn-lt"/>
                    <a:ea typeface="+mn-ea"/>
                    <a:cs typeface="+mn-cs"/>
                  </a:defRPr>
                </a:pPr>
                <a:r>
                  <a:rPr lang="ja-JP"/>
                  <a:t>経営体数</a:t>
                </a:r>
              </a:p>
            </c:rich>
          </c:tx>
          <c:layout>
            <c:manualLayout>
              <c:xMode val="edge"/>
              <c:yMode val="edge"/>
              <c:x val="7.8286558345642535E-2"/>
              <c:y val="5.2527905449770193E-2"/>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498349352"/>
        <c:crosses val="autoZero"/>
        <c:crossBetween val="between"/>
      </c:valAx>
      <c:spPr>
        <a:noFill/>
        <a:ln>
          <a:noFill/>
        </a:ln>
        <a:effectLst/>
      </c:spPr>
    </c:plotArea>
    <c:legend>
      <c:legendPos val="b"/>
      <c:layout>
        <c:manualLayout>
          <c:xMode val="edge"/>
          <c:yMode val="edge"/>
          <c:x val="6.0682957466358073E-2"/>
          <c:y val="0.87777717883064132"/>
          <c:w val="0.93771828004512736"/>
          <c:h val="0.121718422116550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1" i="0" u="none" strike="noStrike" kern="1200" spc="0" baseline="0">
                <a:solidFill>
                  <a:schemeClr val="tx1"/>
                </a:solidFill>
                <a:effectLst/>
                <a:latin typeface="+mn-lt"/>
                <a:ea typeface="+mn-ea"/>
                <a:cs typeface="+mn-cs"/>
              </a:defRPr>
            </a:pPr>
            <a:r>
              <a:rPr lang="ja-JP" b="1">
                <a:solidFill>
                  <a:schemeClr val="tx1"/>
                </a:solidFill>
                <a:effectLst/>
              </a:rPr>
              <a:t>　今後の取組みに関する不安</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effectLst/>
              <a:latin typeface="+mn-lt"/>
              <a:ea typeface="+mn-ea"/>
              <a:cs typeface="+mn-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列3</c:v>
                </c:pt>
              </c:strCache>
            </c:strRef>
          </c:tx>
          <c:spPr>
            <a:solidFill>
              <a:schemeClr val="accent4">
                <a:tint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その他</c:v>
                </c:pt>
                <c:pt idx="1">
                  <c:v>生産・加工技術が乏しい</c:v>
                </c:pt>
                <c:pt idx="2">
                  <c:v>人材不足</c:v>
                </c:pt>
                <c:pt idx="3">
                  <c:v>販路開拓が困難</c:v>
                </c:pt>
                <c:pt idx="4">
                  <c:v>設備投資等の資金が必要</c:v>
                </c:pt>
              </c:strCache>
            </c:strRef>
          </c:cat>
          <c:val>
            <c:numRef>
              <c:f>Sheet1!$B$2:$B$6</c:f>
              <c:numCache>
                <c:formatCode>General</c:formatCode>
                <c:ptCount val="5"/>
                <c:pt idx="0">
                  <c:v>7</c:v>
                </c:pt>
                <c:pt idx="1">
                  <c:v>29</c:v>
                </c:pt>
                <c:pt idx="2">
                  <c:v>43</c:v>
                </c:pt>
                <c:pt idx="3">
                  <c:v>57</c:v>
                </c:pt>
                <c:pt idx="4">
                  <c:v>63</c:v>
                </c:pt>
              </c:numCache>
            </c:numRef>
          </c:val>
        </c:ser>
        <c:ser>
          <c:idx val="1"/>
          <c:order val="1"/>
          <c:tx>
            <c:strRef>
              <c:f>Sheet1!$C$1</c:f>
              <c:strCache>
                <c:ptCount val="1"/>
                <c:pt idx="0">
                  <c:v>列2</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その他</c:v>
                </c:pt>
                <c:pt idx="1">
                  <c:v>生産・加工技術が乏しい</c:v>
                </c:pt>
                <c:pt idx="2">
                  <c:v>人材不足</c:v>
                </c:pt>
                <c:pt idx="3">
                  <c:v>販路開拓が困難</c:v>
                </c:pt>
                <c:pt idx="4">
                  <c:v>設備投資等の資金が必要</c:v>
                </c:pt>
              </c:strCache>
            </c:strRef>
          </c:cat>
          <c:val>
            <c:numRef>
              <c:f>Sheet1!$C$2:$C$6</c:f>
              <c:numCache>
                <c:formatCode>General</c:formatCode>
                <c:ptCount val="5"/>
              </c:numCache>
            </c:numRef>
          </c:val>
        </c:ser>
        <c:ser>
          <c:idx val="2"/>
          <c:order val="2"/>
          <c:tx>
            <c:strRef>
              <c:f>Sheet1!$D$1</c:f>
              <c:strCache>
                <c:ptCount val="1"/>
                <c:pt idx="0">
                  <c:v>列1</c:v>
                </c:pt>
              </c:strCache>
            </c:strRef>
          </c:tx>
          <c:spPr>
            <a:solidFill>
              <a:schemeClr val="accent4">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その他</c:v>
                </c:pt>
                <c:pt idx="1">
                  <c:v>生産・加工技術が乏しい</c:v>
                </c:pt>
                <c:pt idx="2">
                  <c:v>人材不足</c:v>
                </c:pt>
                <c:pt idx="3">
                  <c:v>販路開拓が困難</c:v>
                </c:pt>
                <c:pt idx="4">
                  <c:v>設備投資等の資金が必要</c:v>
                </c:pt>
              </c:strCache>
            </c:strRef>
          </c:cat>
          <c:val>
            <c:numRef>
              <c:f>Sheet1!$D$2:$D$6</c:f>
              <c:numCache>
                <c:formatCode>General</c:formatCode>
                <c:ptCount val="5"/>
              </c:numCache>
            </c:numRef>
          </c:val>
        </c:ser>
        <c:dLbls>
          <c:showLegendKey val="0"/>
          <c:showVal val="1"/>
          <c:showCatName val="0"/>
          <c:showSerName val="0"/>
          <c:showPercent val="0"/>
          <c:showBubbleSize val="0"/>
        </c:dLbls>
        <c:gapWidth val="150"/>
        <c:shape val="box"/>
        <c:axId val="500474976"/>
        <c:axId val="501882840"/>
        <c:axId val="0"/>
      </c:bar3DChart>
      <c:catAx>
        <c:axId val="500474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501882840"/>
        <c:crosses val="autoZero"/>
        <c:auto val="1"/>
        <c:lblAlgn val="ctr"/>
        <c:lblOffset val="100"/>
        <c:noMultiLvlLbl val="0"/>
      </c:catAx>
      <c:valAx>
        <c:axId val="501882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altLang="en-US" dirty="0" smtClean="0">
                    <a:solidFill>
                      <a:schemeClr val="tx1"/>
                    </a:solidFill>
                  </a:rPr>
                  <a:t>％</a:t>
                </a:r>
                <a:endParaRPr lang="ja-JP" altLang="en-US" dirty="0">
                  <a:solidFill>
                    <a:schemeClr val="tx1"/>
                  </a:solidFill>
                </a:endParaRPr>
              </a:p>
            </c:rich>
          </c:tx>
          <c:layout>
            <c:manualLayout>
              <c:xMode val="edge"/>
              <c:yMode val="edge"/>
              <c:x val="0.95491087764549609"/>
              <c:y val="0.8342428463971095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047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4E30D-3015-4692-94B8-98E3566DE26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kumimoji="1" lang="ja-JP" altLang="en-US"/>
        </a:p>
      </dgm:t>
    </dgm:pt>
    <dgm:pt modelId="{85E6DD2F-543E-4A6F-9592-0813FD68D09B}">
      <dgm:prSet custT="1"/>
      <dgm:spPr/>
      <dgm:t>
        <a:bodyPr/>
        <a:lstStyle/>
        <a:p>
          <a:pPr rtl="0">
            <a:lnSpc>
              <a:spcPct val="50000"/>
            </a:lnSpc>
          </a:pPr>
          <a:r>
            <a:rPr kumimoji="1" lang="ja-JP" altLang="en-US" sz="2400" b="1" dirty="0" smtClean="0">
              <a:effectLst>
                <a:outerShdw blurRad="38100" dist="38100" dir="2700000" algn="tl">
                  <a:srgbClr val="000000">
                    <a:alpha val="43137"/>
                  </a:srgbClr>
                </a:outerShdw>
              </a:effectLst>
            </a:rPr>
            <a:t>経営の効率化</a:t>
          </a:r>
          <a:r>
            <a:rPr kumimoji="1" lang="ja-JP" altLang="en-US" sz="2400" dirty="0" smtClean="0">
              <a:effectLst>
                <a:outerShdw blurRad="38100" dist="38100" dir="2700000" algn="tl">
                  <a:srgbClr val="000000">
                    <a:alpha val="43137"/>
                  </a:srgbClr>
                </a:outerShdw>
              </a:effectLst>
            </a:rPr>
            <a:t>　</a:t>
          </a:r>
          <a:endParaRPr kumimoji="1" lang="en-US" altLang="ja-JP" sz="2400" dirty="0" smtClean="0">
            <a:effectLst>
              <a:outerShdw blurRad="38100" dist="38100" dir="2700000" algn="tl">
                <a:srgbClr val="000000">
                  <a:alpha val="43137"/>
                </a:srgbClr>
              </a:outerShdw>
            </a:effectLst>
          </a:endParaRPr>
        </a:p>
        <a:p>
          <a:pPr rtl="0">
            <a:lnSpc>
              <a:spcPct val="50000"/>
            </a:lnSpc>
          </a:pPr>
          <a:r>
            <a:rPr lang="ja-JP" altLang="en-US" sz="2400" dirty="0" smtClean="0">
              <a:solidFill>
                <a:schemeClr val="tx1"/>
              </a:solidFill>
            </a:rPr>
            <a:t>・コスト削減、作業効率の向上</a:t>
          </a:r>
        </a:p>
        <a:p>
          <a:pPr>
            <a:lnSpc>
              <a:spcPct val="50000"/>
            </a:lnSpc>
          </a:pPr>
          <a:r>
            <a:rPr lang="ja-JP" altLang="en-US" sz="2400" dirty="0" smtClean="0">
              <a:solidFill>
                <a:schemeClr val="tx1"/>
              </a:solidFill>
            </a:rPr>
            <a:t>・役割分担が可能</a:t>
          </a:r>
          <a:r>
            <a:rPr kumimoji="1" lang="ja-JP" altLang="en-US" sz="800" dirty="0" smtClean="0">
              <a:effectLst>
                <a:outerShdw blurRad="38100" dist="38100" dir="2700000" algn="tl">
                  <a:srgbClr val="000000">
                    <a:alpha val="43137"/>
                  </a:srgbClr>
                </a:outerShdw>
              </a:effectLst>
            </a:rPr>
            <a:t>　</a:t>
          </a:r>
          <a:endParaRPr lang="ja-JP" altLang="en-US" sz="800" dirty="0">
            <a:effectLst>
              <a:outerShdw blurRad="38100" dist="38100" dir="2700000" algn="tl">
                <a:srgbClr val="000000">
                  <a:alpha val="43137"/>
                </a:srgbClr>
              </a:outerShdw>
            </a:effectLst>
          </a:endParaRPr>
        </a:p>
      </dgm:t>
    </dgm:pt>
    <dgm:pt modelId="{46AAA2BF-9446-4C2B-A738-77B81B28FBAB}" type="parTrans" cxnId="{C622AA4B-5ECF-4E7C-9ECA-0EE484E62080}">
      <dgm:prSet/>
      <dgm:spPr/>
      <dgm:t>
        <a:bodyPr/>
        <a:lstStyle/>
        <a:p>
          <a:endParaRPr kumimoji="1" lang="ja-JP" altLang="en-US">
            <a:effectLst>
              <a:outerShdw blurRad="38100" dist="38100" dir="2700000" algn="tl">
                <a:srgbClr val="000000">
                  <a:alpha val="43137"/>
                </a:srgbClr>
              </a:outerShdw>
            </a:effectLst>
          </a:endParaRPr>
        </a:p>
      </dgm:t>
    </dgm:pt>
    <dgm:pt modelId="{49D02E00-544A-4208-8455-17944ED2BADA}" type="sibTrans" cxnId="{C622AA4B-5ECF-4E7C-9ECA-0EE484E62080}">
      <dgm:prSet/>
      <dgm:spPr/>
      <dgm:t>
        <a:bodyPr/>
        <a:lstStyle/>
        <a:p>
          <a:endParaRPr kumimoji="1" lang="ja-JP" altLang="en-US">
            <a:effectLst>
              <a:outerShdw blurRad="38100" dist="38100" dir="2700000" algn="tl">
                <a:srgbClr val="000000">
                  <a:alpha val="43137"/>
                </a:srgbClr>
              </a:outerShdw>
            </a:effectLst>
          </a:endParaRPr>
        </a:p>
      </dgm:t>
    </dgm:pt>
    <dgm:pt modelId="{8F59893B-46D7-49FB-85D9-70D0BEEF5A42}">
      <dgm:prSet custT="1"/>
      <dgm:spPr/>
      <dgm:t>
        <a:bodyPr/>
        <a:lstStyle/>
        <a:p>
          <a:pPr rtl="0"/>
          <a:r>
            <a:rPr kumimoji="1" lang="ja-JP" altLang="en-US" sz="2800" b="1" dirty="0" smtClean="0">
              <a:effectLst>
                <a:outerShdw blurRad="38100" dist="38100" dir="2700000" algn="tl">
                  <a:srgbClr val="000000">
                    <a:alpha val="43137"/>
                  </a:srgbClr>
                </a:outerShdw>
              </a:effectLst>
            </a:rPr>
            <a:t>地域活性化</a:t>
          </a:r>
          <a:endParaRPr kumimoji="1" lang="en-US" altLang="ja-JP" sz="2800" b="1" dirty="0" smtClean="0">
            <a:effectLst>
              <a:outerShdw blurRad="38100" dist="38100" dir="2700000" algn="tl">
                <a:srgbClr val="000000">
                  <a:alpha val="43137"/>
                </a:srgbClr>
              </a:outerShdw>
            </a:effectLst>
          </a:endParaRPr>
        </a:p>
      </dgm:t>
    </dgm:pt>
    <dgm:pt modelId="{12CFE0B8-AA6C-4B71-AE46-E4E04FD5E394}" type="parTrans" cxnId="{E3310D90-EDFA-49C4-A4B6-7B4F3DD3AC16}">
      <dgm:prSet/>
      <dgm:spPr/>
      <dgm:t>
        <a:bodyPr/>
        <a:lstStyle/>
        <a:p>
          <a:endParaRPr kumimoji="1" lang="ja-JP" altLang="en-US">
            <a:effectLst>
              <a:outerShdw blurRad="38100" dist="38100" dir="2700000" algn="tl">
                <a:srgbClr val="000000">
                  <a:alpha val="43137"/>
                </a:srgbClr>
              </a:outerShdw>
            </a:effectLst>
          </a:endParaRPr>
        </a:p>
      </dgm:t>
    </dgm:pt>
    <dgm:pt modelId="{5FEDCE9A-C390-4426-8AB8-622D49F86E3A}" type="sibTrans" cxnId="{E3310D90-EDFA-49C4-A4B6-7B4F3DD3AC16}">
      <dgm:prSet/>
      <dgm:spPr/>
      <dgm:t>
        <a:bodyPr/>
        <a:lstStyle/>
        <a:p>
          <a:endParaRPr kumimoji="1" lang="ja-JP" altLang="en-US">
            <a:effectLst>
              <a:outerShdw blurRad="38100" dist="38100" dir="2700000" algn="tl">
                <a:srgbClr val="000000">
                  <a:alpha val="43137"/>
                </a:srgbClr>
              </a:outerShdw>
            </a:effectLst>
          </a:endParaRPr>
        </a:p>
      </dgm:t>
    </dgm:pt>
    <dgm:pt modelId="{32B4E0FD-F996-4B34-90E1-CAA55A8F4914}">
      <dgm:prSet custT="1"/>
      <dgm:spPr/>
      <dgm:t>
        <a:bodyPr/>
        <a:lstStyle/>
        <a:p>
          <a:pPr rtl="0"/>
          <a:r>
            <a:rPr kumimoji="1" lang="ja-JP" altLang="en-US" sz="3200" b="1" dirty="0" smtClean="0">
              <a:effectLst>
                <a:outerShdw blurRad="38100" dist="38100" dir="2700000" algn="tl">
                  <a:srgbClr val="000000">
                    <a:alpha val="43137"/>
                  </a:srgbClr>
                </a:outerShdw>
              </a:effectLst>
            </a:rPr>
            <a:t>さらなる発展としての法人化</a:t>
          </a:r>
          <a:endParaRPr lang="ja-JP" altLang="en-US" sz="3200" b="1" dirty="0">
            <a:effectLst>
              <a:outerShdw blurRad="38100" dist="38100" dir="2700000" algn="tl">
                <a:srgbClr val="000000">
                  <a:alpha val="43137"/>
                </a:srgbClr>
              </a:outerShdw>
            </a:effectLst>
          </a:endParaRPr>
        </a:p>
      </dgm:t>
    </dgm:pt>
    <dgm:pt modelId="{D4E7BFCD-5F32-4042-AD51-181328FC16D6}" type="parTrans" cxnId="{7BCC40EE-CF24-4FB6-A44F-17F81173EF19}">
      <dgm:prSet/>
      <dgm:spPr/>
      <dgm:t>
        <a:bodyPr/>
        <a:lstStyle/>
        <a:p>
          <a:endParaRPr kumimoji="1" lang="ja-JP" altLang="en-US">
            <a:effectLst>
              <a:outerShdw blurRad="38100" dist="38100" dir="2700000" algn="tl">
                <a:srgbClr val="000000">
                  <a:alpha val="43137"/>
                </a:srgbClr>
              </a:outerShdw>
            </a:effectLst>
          </a:endParaRPr>
        </a:p>
      </dgm:t>
    </dgm:pt>
    <dgm:pt modelId="{A2C19DAD-283A-4C89-A141-868C2C3B42F3}" type="sibTrans" cxnId="{7BCC40EE-CF24-4FB6-A44F-17F81173EF19}">
      <dgm:prSet/>
      <dgm:spPr/>
      <dgm:t>
        <a:bodyPr/>
        <a:lstStyle/>
        <a:p>
          <a:endParaRPr kumimoji="1" lang="ja-JP" altLang="en-US">
            <a:effectLst>
              <a:outerShdw blurRad="38100" dist="38100" dir="2700000" algn="tl">
                <a:srgbClr val="000000">
                  <a:alpha val="43137"/>
                </a:srgbClr>
              </a:outerShdw>
            </a:effectLst>
          </a:endParaRPr>
        </a:p>
      </dgm:t>
    </dgm:pt>
    <dgm:pt modelId="{4A4DAC73-8758-4071-9B44-410E804CF3BD}">
      <dgm:prSet custT="1"/>
      <dgm:spPr/>
      <dgm:t>
        <a:bodyPr/>
        <a:lstStyle/>
        <a:p>
          <a:pPr rtl="0"/>
          <a:r>
            <a:rPr kumimoji="1" lang="ja-JP" altLang="en-US" sz="3200" b="1" dirty="0" smtClean="0">
              <a:effectLst>
                <a:outerShdw blurRad="38100" dist="38100" dir="2700000" algn="tl">
                  <a:srgbClr val="000000">
                    <a:alpha val="43137"/>
                  </a:srgbClr>
                </a:outerShdw>
              </a:effectLst>
            </a:rPr>
            <a:t>新たな雇用創出</a:t>
          </a:r>
          <a:endParaRPr lang="ja-JP" altLang="en-US" sz="3200" b="1" dirty="0">
            <a:effectLst>
              <a:outerShdw blurRad="38100" dist="38100" dir="2700000" algn="tl">
                <a:srgbClr val="000000">
                  <a:alpha val="43137"/>
                </a:srgbClr>
              </a:outerShdw>
            </a:effectLst>
          </a:endParaRPr>
        </a:p>
      </dgm:t>
    </dgm:pt>
    <dgm:pt modelId="{0950D191-DD32-4939-9056-5FF27FE38B92}" type="parTrans" cxnId="{0F183306-9C3F-4036-9D0D-D08F3C691532}">
      <dgm:prSet/>
      <dgm:spPr/>
      <dgm:t>
        <a:bodyPr/>
        <a:lstStyle/>
        <a:p>
          <a:endParaRPr kumimoji="1" lang="ja-JP" altLang="en-US">
            <a:effectLst>
              <a:outerShdw blurRad="38100" dist="38100" dir="2700000" algn="tl">
                <a:srgbClr val="000000">
                  <a:alpha val="43137"/>
                </a:srgbClr>
              </a:outerShdw>
            </a:effectLst>
          </a:endParaRPr>
        </a:p>
      </dgm:t>
    </dgm:pt>
    <dgm:pt modelId="{C76CA1A2-EA94-433C-BE1B-2B6C5C52C976}" type="sibTrans" cxnId="{0F183306-9C3F-4036-9D0D-D08F3C691532}">
      <dgm:prSet/>
      <dgm:spPr/>
      <dgm:t>
        <a:bodyPr/>
        <a:lstStyle/>
        <a:p>
          <a:endParaRPr kumimoji="1" lang="ja-JP" altLang="en-US">
            <a:effectLst>
              <a:outerShdw blurRad="38100" dist="38100" dir="2700000" algn="tl">
                <a:srgbClr val="000000">
                  <a:alpha val="43137"/>
                </a:srgbClr>
              </a:outerShdw>
            </a:effectLst>
          </a:endParaRPr>
        </a:p>
      </dgm:t>
    </dgm:pt>
    <dgm:pt modelId="{49545159-1024-4582-B70B-D9400CC1D193}">
      <dgm:prSet custT="1"/>
      <dgm:spPr/>
      <dgm:t>
        <a:bodyPr/>
        <a:lstStyle/>
        <a:p>
          <a:pPr rtl="0"/>
          <a:r>
            <a:rPr kumimoji="1" lang="ja-JP" altLang="en-US" sz="3200" b="1" dirty="0" smtClean="0">
              <a:effectLst>
                <a:outerShdw blurRad="38100" dist="38100" dir="2700000" algn="tl">
                  <a:srgbClr val="000000">
                    <a:alpha val="43137"/>
                  </a:srgbClr>
                </a:outerShdw>
              </a:effectLst>
            </a:rPr>
            <a:t>定年帰農者</a:t>
          </a:r>
          <a:endParaRPr lang="ja-JP" altLang="en-US" sz="3200" b="1" dirty="0">
            <a:effectLst>
              <a:outerShdw blurRad="38100" dist="38100" dir="2700000" algn="tl">
                <a:srgbClr val="000000">
                  <a:alpha val="43137"/>
                </a:srgbClr>
              </a:outerShdw>
            </a:effectLst>
          </a:endParaRPr>
        </a:p>
      </dgm:t>
    </dgm:pt>
    <dgm:pt modelId="{94E85945-DE9F-4A61-8859-74514D4817B9}" type="parTrans" cxnId="{598519BC-351C-4E75-961E-C19C93005CCC}">
      <dgm:prSet/>
      <dgm:spPr/>
      <dgm:t>
        <a:bodyPr/>
        <a:lstStyle/>
        <a:p>
          <a:endParaRPr kumimoji="1" lang="ja-JP" altLang="en-US">
            <a:effectLst>
              <a:outerShdw blurRad="38100" dist="38100" dir="2700000" algn="tl">
                <a:srgbClr val="000000">
                  <a:alpha val="43137"/>
                </a:srgbClr>
              </a:outerShdw>
            </a:effectLst>
          </a:endParaRPr>
        </a:p>
      </dgm:t>
    </dgm:pt>
    <dgm:pt modelId="{8AAA6103-678A-4382-9A49-AB070426644C}" type="sibTrans" cxnId="{598519BC-351C-4E75-961E-C19C93005CCC}">
      <dgm:prSet/>
      <dgm:spPr/>
      <dgm:t>
        <a:bodyPr/>
        <a:lstStyle/>
        <a:p>
          <a:endParaRPr kumimoji="1" lang="ja-JP" altLang="en-US">
            <a:effectLst>
              <a:outerShdw blurRad="38100" dist="38100" dir="2700000" algn="tl">
                <a:srgbClr val="000000">
                  <a:alpha val="43137"/>
                </a:srgbClr>
              </a:outerShdw>
            </a:effectLst>
          </a:endParaRPr>
        </a:p>
      </dgm:t>
    </dgm:pt>
    <dgm:pt modelId="{301A183E-F459-4E6A-937B-B166E24E930B}" type="pres">
      <dgm:prSet presAssocID="{4C04E30D-3015-4692-94B8-98E3566DE262}" presName="linear" presStyleCnt="0">
        <dgm:presLayoutVars>
          <dgm:animLvl val="lvl"/>
          <dgm:resizeHandles val="exact"/>
        </dgm:presLayoutVars>
      </dgm:prSet>
      <dgm:spPr/>
      <dgm:t>
        <a:bodyPr/>
        <a:lstStyle/>
        <a:p>
          <a:endParaRPr kumimoji="1" lang="ja-JP" altLang="en-US"/>
        </a:p>
      </dgm:t>
    </dgm:pt>
    <dgm:pt modelId="{73B9581E-1078-44D3-B2AE-4286264A60A1}" type="pres">
      <dgm:prSet presAssocID="{85E6DD2F-543E-4A6F-9592-0813FD68D09B}" presName="parentText" presStyleLbl="node1" presStyleIdx="0" presStyleCnt="5" custScaleY="128414">
        <dgm:presLayoutVars>
          <dgm:chMax val="0"/>
          <dgm:bulletEnabled val="1"/>
        </dgm:presLayoutVars>
      </dgm:prSet>
      <dgm:spPr/>
      <dgm:t>
        <a:bodyPr/>
        <a:lstStyle/>
        <a:p>
          <a:endParaRPr kumimoji="1" lang="ja-JP" altLang="en-US"/>
        </a:p>
      </dgm:t>
    </dgm:pt>
    <dgm:pt modelId="{80F55D54-861B-4735-BE5A-D8124813FFF3}" type="pres">
      <dgm:prSet presAssocID="{49D02E00-544A-4208-8455-17944ED2BADA}" presName="spacer" presStyleCnt="0"/>
      <dgm:spPr/>
    </dgm:pt>
    <dgm:pt modelId="{A7FBD440-FFE2-47E5-AAAD-A5894DE16BB7}" type="pres">
      <dgm:prSet presAssocID="{8F59893B-46D7-49FB-85D9-70D0BEEF5A42}" presName="parentText" presStyleLbl="node1" presStyleIdx="1" presStyleCnt="5" custScaleY="66622">
        <dgm:presLayoutVars>
          <dgm:chMax val="0"/>
          <dgm:bulletEnabled val="1"/>
        </dgm:presLayoutVars>
      </dgm:prSet>
      <dgm:spPr/>
      <dgm:t>
        <a:bodyPr/>
        <a:lstStyle/>
        <a:p>
          <a:endParaRPr kumimoji="1" lang="ja-JP" altLang="en-US"/>
        </a:p>
      </dgm:t>
    </dgm:pt>
    <dgm:pt modelId="{4267546A-B943-4200-AE43-2E3D7F33E59A}" type="pres">
      <dgm:prSet presAssocID="{5FEDCE9A-C390-4426-8AB8-622D49F86E3A}" presName="spacer" presStyleCnt="0"/>
      <dgm:spPr/>
    </dgm:pt>
    <dgm:pt modelId="{AF02822E-FC70-40E0-9201-A99BA12C485F}" type="pres">
      <dgm:prSet presAssocID="{32B4E0FD-F996-4B34-90E1-CAA55A8F4914}" presName="parentText" presStyleLbl="node1" presStyleIdx="2" presStyleCnt="5" custScaleY="69407">
        <dgm:presLayoutVars>
          <dgm:chMax val="0"/>
          <dgm:bulletEnabled val="1"/>
        </dgm:presLayoutVars>
      </dgm:prSet>
      <dgm:spPr/>
      <dgm:t>
        <a:bodyPr/>
        <a:lstStyle/>
        <a:p>
          <a:endParaRPr kumimoji="1" lang="ja-JP" altLang="en-US"/>
        </a:p>
      </dgm:t>
    </dgm:pt>
    <dgm:pt modelId="{FA4B0794-6915-4EBE-A8AA-AFD41763EA17}" type="pres">
      <dgm:prSet presAssocID="{A2C19DAD-283A-4C89-A141-868C2C3B42F3}" presName="spacer" presStyleCnt="0"/>
      <dgm:spPr/>
    </dgm:pt>
    <dgm:pt modelId="{301D778F-A192-4F4C-A8A1-1DB646C90B71}" type="pres">
      <dgm:prSet presAssocID="{4A4DAC73-8758-4071-9B44-410E804CF3BD}" presName="parentText" presStyleLbl="node1" presStyleIdx="3" presStyleCnt="5" custScaleY="69104">
        <dgm:presLayoutVars>
          <dgm:chMax val="0"/>
          <dgm:bulletEnabled val="1"/>
        </dgm:presLayoutVars>
      </dgm:prSet>
      <dgm:spPr/>
      <dgm:t>
        <a:bodyPr/>
        <a:lstStyle/>
        <a:p>
          <a:endParaRPr kumimoji="1" lang="ja-JP" altLang="en-US"/>
        </a:p>
      </dgm:t>
    </dgm:pt>
    <dgm:pt modelId="{665C202C-DBAA-47EC-8E7B-59F9FEE80751}" type="pres">
      <dgm:prSet presAssocID="{C76CA1A2-EA94-433C-BE1B-2B6C5C52C976}" presName="spacer" presStyleCnt="0"/>
      <dgm:spPr/>
    </dgm:pt>
    <dgm:pt modelId="{25584096-3840-4C13-8F62-2A5E74F23E9B}" type="pres">
      <dgm:prSet presAssocID="{49545159-1024-4582-B70B-D9400CC1D193}" presName="parentText" presStyleLbl="node1" presStyleIdx="4" presStyleCnt="5" custScaleY="71124">
        <dgm:presLayoutVars>
          <dgm:chMax val="0"/>
          <dgm:bulletEnabled val="1"/>
        </dgm:presLayoutVars>
      </dgm:prSet>
      <dgm:spPr/>
      <dgm:t>
        <a:bodyPr/>
        <a:lstStyle/>
        <a:p>
          <a:endParaRPr kumimoji="1" lang="ja-JP" altLang="en-US"/>
        </a:p>
      </dgm:t>
    </dgm:pt>
  </dgm:ptLst>
  <dgm:cxnLst>
    <dgm:cxn modelId="{598519BC-351C-4E75-961E-C19C93005CCC}" srcId="{4C04E30D-3015-4692-94B8-98E3566DE262}" destId="{49545159-1024-4582-B70B-D9400CC1D193}" srcOrd="4" destOrd="0" parTransId="{94E85945-DE9F-4A61-8859-74514D4817B9}" sibTransId="{8AAA6103-678A-4382-9A49-AB070426644C}"/>
    <dgm:cxn modelId="{128A2083-D40A-4A2F-8E30-9810AFD6FE3D}" type="presOf" srcId="{4A4DAC73-8758-4071-9B44-410E804CF3BD}" destId="{301D778F-A192-4F4C-A8A1-1DB646C90B71}" srcOrd="0" destOrd="0" presId="urn:microsoft.com/office/officeart/2005/8/layout/vList2"/>
    <dgm:cxn modelId="{E3310D90-EDFA-49C4-A4B6-7B4F3DD3AC16}" srcId="{4C04E30D-3015-4692-94B8-98E3566DE262}" destId="{8F59893B-46D7-49FB-85D9-70D0BEEF5A42}" srcOrd="1" destOrd="0" parTransId="{12CFE0B8-AA6C-4B71-AE46-E4E04FD5E394}" sibTransId="{5FEDCE9A-C390-4426-8AB8-622D49F86E3A}"/>
    <dgm:cxn modelId="{C622AA4B-5ECF-4E7C-9ECA-0EE484E62080}" srcId="{4C04E30D-3015-4692-94B8-98E3566DE262}" destId="{85E6DD2F-543E-4A6F-9592-0813FD68D09B}" srcOrd="0" destOrd="0" parTransId="{46AAA2BF-9446-4C2B-A738-77B81B28FBAB}" sibTransId="{49D02E00-544A-4208-8455-17944ED2BADA}"/>
    <dgm:cxn modelId="{0F183306-9C3F-4036-9D0D-D08F3C691532}" srcId="{4C04E30D-3015-4692-94B8-98E3566DE262}" destId="{4A4DAC73-8758-4071-9B44-410E804CF3BD}" srcOrd="3" destOrd="0" parTransId="{0950D191-DD32-4939-9056-5FF27FE38B92}" sibTransId="{C76CA1A2-EA94-433C-BE1B-2B6C5C52C976}"/>
    <dgm:cxn modelId="{A7B6FA06-A385-4D64-A1A6-578093B4F955}" type="presOf" srcId="{32B4E0FD-F996-4B34-90E1-CAA55A8F4914}" destId="{AF02822E-FC70-40E0-9201-A99BA12C485F}" srcOrd="0" destOrd="0" presId="urn:microsoft.com/office/officeart/2005/8/layout/vList2"/>
    <dgm:cxn modelId="{3656A93F-83D0-4846-B257-28896045971A}" type="presOf" srcId="{85E6DD2F-543E-4A6F-9592-0813FD68D09B}" destId="{73B9581E-1078-44D3-B2AE-4286264A60A1}" srcOrd="0" destOrd="0" presId="urn:microsoft.com/office/officeart/2005/8/layout/vList2"/>
    <dgm:cxn modelId="{7BCC40EE-CF24-4FB6-A44F-17F81173EF19}" srcId="{4C04E30D-3015-4692-94B8-98E3566DE262}" destId="{32B4E0FD-F996-4B34-90E1-CAA55A8F4914}" srcOrd="2" destOrd="0" parTransId="{D4E7BFCD-5F32-4042-AD51-181328FC16D6}" sibTransId="{A2C19DAD-283A-4C89-A141-868C2C3B42F3}"/>
    <dgm:cxn modelId="{6E4E38EC-E5BE-4868-A449-2E294B415AE8}" type="presOf" srcId="{49545159-1024-4582-B70B-D9400CC1D193}" destId="{25584096-3840-4C13-8F62-2A5E74F23E9B}" srcOrd="0" destOrd="0" presId="urn:microsoft.com/office/officeart/2005/8/layout/vList2"/>
    <dgm:cxn modelId="{65399053-690C-4AA2-90A2-524000F8BBE7}" type="presOf" srcId="{8F59893B-46D7-49FB-85D9-70D0BEEF5A42}" destId="{A7FBD440-FFE2-47E5-AAAD-A5894DE16BB7}" srcOrd="0" destOrd="0" presId="urn:microsoft.com/office/officeart/2005/8/layout/vList2"/>
    <dgm:cxn modelId="{5A0A2795-5913-48F3-A4C5-75F5469E6D79}" type="presOf" srcId="{4C04E30D-3015-4692-94B8-98E3566DE262}" destId="{301A183E-F459-4E6A-937B-B166E24E930B}" srcOrd="0" destOrd="0" presId="urn:microsoft.com/office/officeart/2005/8/layout/vList2"/>
    <dgm:cxn modelId="{A138ED3C-FD5C-49B0-A2F8-BCD7F7CE93EA}" type="presParOf" srcId="{301A183E-F459-4E6A-937B-B166E24E930B}" destId="{73B9581E-1078-44D3-B2AE-4286264A60A1}" srcOrd="0" destOrd="0" presId="urn:microsoft.com/office/officeart/2005/8/layout/vList2"/>
    <dgm:cxn modelId="{BCC5FD99-257E-4AC6-9CCE-A59805B80086}" type="presParOf" srcId="{301A183E-F459-4E6A-937B-B166E24E930B}" destId="{80F55D54-861B-4735-BE5A-D8124813FFF3}" srcOrd="1" destOrd="0" presId="urn:microsoft.com/office/officeart/2005/8/layout/vList2"/>
    <dgm:cxn modelId="{279FACC6-6EFD-4267-AD13-3A8D4A46E18A}" type="presParOf" srcId="{301A183E-F459-4E6A-937B-B166E24E930B}" destId="{A7FBD440-FFE2-47E5-AAAD-A5894DE16BB7}" srcOrd="2" destOrd="0" presId="urn:microsoft.com/office/officeart/2005/8/layout/vList2"/>
    <dgm:cxn modelId="{82CC6D0E-D9C7-4AA2-A1B6-4C15177CE978}" type="presParOf" srcId="{301A183E-F459-4E6A-937B-B166E24E930B}" destId="{4267546A-B943-4200-AE43-2E3D7F33E59A}" srcOrd="3" destOrd="0" presId="urn:microsoft.com/office/officeart/2005/8/layout/vList2"/>
    <dgm:cxn modelId="{8CA12596-8E07-4725-9E80-11DF2A7D89AD}" type="presParOf" srcId="{301A183E-F459-4E6A-937B-B166E24E930B}" destId="{AF02822E-FC70-40E0-9201-A99BA12C485F}" srcOrd="4" destOrd="0" presId="urn:microsoft.com/office/officeart/2005/8/layout/vList2"/>
    <dgm:cxn modelId="{261C0523-0575-424D-B6CD-7678C11E2858}" type="presParOf" srcId="{301A183E-F459-4E6A-937B-B166E24E930B}" destId="{FA4B0794-6915-4EBE-A8AA-AFD41763EA17}" srcOrd="5" destOrd="0" presId="urn:microsoft.com/office/officeart/2005/8/layout/vList2"/>
    <dgm:cxn modelId="{2681A52A-D0A1-4F96-A23B-8849DE26CF8C}" type="presParOf" srcId="{301A183E-F459-4E6A-937B-B166E24E930B}" destId="{301D778F-A192-4F4C-A8A1-1DB646C90B71}" srcOrd="6" destOrd="0" presId="urn:microsoft.com/office/officeart/2005/8/layout/vList2"/>
    <dgm:cxn modelId="{EC340340-20FC-494E-8335-F4F6740380BF}" type="presParOf" srcId="{301A183E-F459-4E6A-937B-B166E24E930B}" destId="{665C202C-DBAA-47EC-8E7B-59F9FEE80751}" srcOrd="7" destOrd="0" presId="urn:microsoft.com/office/officeart/2005/8/layout/vList2"/>
    <dgm:cxn modelId="{C021647D-C4ED-4C97-8E8A-728CFBA95C3A}" type="presParOf" srcId="{301A183E-F459-4E6A-937B-B166E24E930B}" destId="{25584096-3840-4C13-8F62-2A5E74F23E9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007D7F-DECF-457D-8FAE-31C11FE675D9}"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kumimoji="1" lang="ja-JP" altLang="en-US"/>
        </a:p>
      </dgm:t>
    </dgm:pt>
    <dgm:pt modelId="{83E08576-592F-4A4D-9336-626B985B8E2D}">
      <dgm:prSet/>
      <dgm:spPr/>
      <dgm:t>
        <a:bodyPr/>
        <a:lstStyle/>
        <a:p>
          <a:pPr rtl="0"/>
          <a:r>
            <a:rPr kumimoji="1" lang="ja-JP" dirty="0" smtClean="0">
              <a:solidFill>
                <a:schemeClr val="tx1"/>
              </a:solidFill>
            </a:rPr>
            <a:t>動向</a:t>
          </a:r>
          <a:endParaRPr lang="ja-JP" dirty="0">
            <a:solidFill>
              <a:schemeClr val="tx1"/>
            </a:solidFill>
          </a:endParaRPr>
        </a:p>
      </dgm:t>
    </dgm:pt>
    <dgm:pt modelId="{54336746-13F0-4D5E-A9E9-6A57290AE1FD}" type="parTrans" cxnId="{8EE07196-8341-470F-BB30-A2C397ED9D74}">
      <dgm:prSet/>
      <dgm:spPr/>
      <dgm:t>
        <a:bodyPr/>
        <a:lstStyle/>
        <a:p>
          <a:endParaRPr kumimoji="1" lang="ja-JP" altLang="en-US"/>
        </a:p>
      </dgm:t>
    </dgm:pt>
    <dgm:pt modelId="{C4546747-8ED0-4CB2-B2AA-EB85CE466D87}" type="sibTrans" cxnId="{8EE07196-8341-470F-BB30-A2C397ED9D74}">
      <dgm:prSet/>
      <dgm:spPr>
        <a:solidFill>
          <a:schemeClr val="accent1">
            <a:lumMod val="40000"/>
            <a:lumOff val="60000"/>
          </a:schemeClr>
        </a:solidFill>
      </dgm:spPr>
      <dgm:t>
        <a:bodyPr/>
        <a:lstStyle/>
        <a:p>
          <a:endParaRPr kumimoji="1" lang="ja-JP" altLang="en-US"/>
        </a:p>
      </dgm:t>
    </dgm:pt>
    <dgm:pt modelId="{EDCA547A-2632-44B1-9014-8503D01A8406}" type="pres">
      <dgm:prSet presAssocID="{89007D7F-DECF-457D-8FAE-31C11FE675D9}" presName="Name0" presStyleCnt="0">
        <dgm:presLayoutVars>
          <dgm:chMax val="7"/>
          <dgm:chPref val="7"/>
          <dgm:dir/>
        </dgm:presLayoutVars>
      </dgm:prSet>
      <dgm:spPr/>
      <dgm:t>
        <a:bodyPr/>
        <a:lstStyle/>
        <a:p>
          <a:endParaRPr kumimoji="1" lang="ja-JP" altLang="en-US"/>
        </a:p>
      </dgm:t>
    </dgm:pt>
    <dgm:pt modelId="{9CDD797C-A0DD-40C4-B1A2-ED40B76B0013}" type="pres">
      <dgm:prSet presAssocID="{89007D7F-DECF-457D-8FAE-31C11FE675D9}" presName="Name1" presStyleCnt="0"/>
      <dgm:spPr/>
    </dgm:pt>
    <dgm:pt modelId="{68A353D4-F17A-4DA1-BDED-2EA9B6F249A2}" type="pres">
      <dgm:prSet presAssocID="{C4546747-8ED0-4CB2-B2AA-EB85CE466D87}" presName="picture_1" presStyleCnt="0"/>
      <dgm:spPr/>
    </dgm:pt>
    <dgm:pt modelId="{9D50B781-D37E-4914-9026-F4E14BF97072}" type="pres">
      <dgm:prSet presAssocID="{C4546747-8ED0-4CB2-B2AA-EB85CE466D87}" presName="pictureRepeatNode" presStyleLbl="alignImgPlace1" presStyleIdx="0" presStyleCnt="1" custLinFactX="-26036" custLinFactNeighborX="-100000" custLinFactNeighborY="-26988"/>
      <dgm:spPr/>
      <dgm:t>
        <a:bodyPr/>
        <a:lstStyle/>
        <a:p>
          <a:endParaRPr kumimoji="1" lang="ja-JP" altLang="en-US"/>
        </a:p>
      </dgm:t>
    </dgm:pt>
    <dgm:pt modelId="{EF010751-7DC3-4E8A-B12F-AB3B838865F6}" type="pres">
      <dgm:prSet presAssocID="{83E08576-592F-4A4D-9336-626B985B8E2D}" presName="text_1" presStyleLbl="node1" presStyleIdx="0" presStyleCnt="0" custLinFactNeighborX="-76236" custLinFactNeighborY="-76842">
        <dgm:presLayoutVars>
          <dgm:bulletEnabled val="1"/>
        </dgm:presLayoutVars>
      </dgm:prSet>
      <dgm:spPr/>
      <dgm:t>
        <a:bodyPr/>
        <a:lstStyle/>
        <a:p>
          <a:endParaRPr kumimoji="1" lang="ja-JP" altLang="en-US"/>
        </a:p>
      </dgm:t>
    </dgm:pt>
  </dgm:ptLst>
  <dgm:cxnLst>
    <dgm:cxn modelId="{8EE07196-8341-470F-BB30-A2C397ED9D74}" srcId="{89007D7F-DECF-457D-8FAE-31C11FE675D9}" destId="{83E08576-592F-4A4D-9336-626B985B8E2D}" srcOrd="0" destOrd="0" parTransId="{54336746-13F0-4D5E-A9E9-6A57290AE1FD}" sibTransId="{C4546747-8ED0-4CB2-B2AA-EB85CE466D87}"/>
    <dgm:cxn modelId="{AFB6F954-CB35-41AA-B93E-FDF64F366A82}" type="presOf" srcId="{C4546747-8ED0-4CB2-B2AA-EB85CE466D87}" destId="{9D50B781-D37E-4914-9026-F4E14BF97072}" srcOrd="0" destOrd="0" presId="urn:microsoft.com/office/officeart/2008/layout/CircularPictureCallout"/>
    <dgm:cxn modelId="{C968F3B0-201B-4044-964C-AB705F058617}" type="presOf" srcId="{89007D7F-DECF-457D-8FAE-31C11FE675D9}" destId="{EDCA547A-2632-44B1-9014-8503D01A8406}" srcOrd="0" destOrd="0" presId="urn:microsoft.com/office/officeart/2008/layout/CircularPictureCallout"/>
    <dgm:cxn modelId="{10E3DDCC-3BDB-4B92-A15F-2C6CCD2C80C4}" type="presOf" srcId="{83E08576-592F-4A4D-9336-626B985B8E2D}" destId="{EF010751-7DC3-4E8A-B12F-AB3B838865F6}" srcOrd="0" destOrd="0" presId="urn:microsoft.com/office/officeart/2008/layout/CircularPictureCallout"/>
    <dgm:cxn modelId="{AF4FD871-6D54-4107-99EE-DD86C04DAF58}" type="presParOf" srcId="{EDCA547A-2632-44B1-9014-8503D01A8406}" destId="{9CDD797C-A0DD-40C4-B1A2-ED40B76B0013}" srcOrd="0" destOrd="0" presId="urn:microsoft.com/office/officeart/2008/layout/CircularPictureCallout"/>
    <dgm:cxn modelId="{B57069E2-77DE-43DD-93B3-D7F82B7B5CE2}" type="presParOf" srcId="{9CDD797C-A0DD-40C4-B1A2-ED40B76B0013}" destId="{68A353D4-F17A-4DA1-BDED-2EA9B6F249A2}" srcOrd="0" destOrd="0" presId="urn:microsoft.com/office/officeart/2008/layout/CircularPictureCallout"/>
    <dgm:cxn modelId="{F7091572-2F27-4398-8A95-F85001144102}" type="presParOf" srcId="{68A353D4-F17A-4DA1-BDED-2EA9B6F249A2}" destId="{9D50B781-D37E-4914-9026-F4E14BF97072}" srcOrd="0" destOrd="0" presId="urn:microsoft.com/office/officeart/2008/layout/CircularPictureCallout"/>
    <dgm:cxn modelId="{A9F45B1B-CFD9-493B-820A-5F0CB00860DE}" type="presParOf" srcId="{9CDD797C-A0DD-40C4-B1A2-ED40B76B0013}" destId="{EF010751-7DC3-4E8A-B12F-AB3B838865F6}"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8FE280-F522-4F02-B3DD-A9FC28B97B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CF43F8A4-C97B-4230-84BA-D73A2621BDA6}">
      <dgm:prSet phldrT="[テキスト]" custT="1"/>
      <dgm:spPr/>
      <dgm:t>
        <a:bodyPr/>
        <a:lstStyle/>
        <a:p>
          <a:r>
            <a:rPr kumimoji="1" lang="ja-JP" altLang="en-US" sz="2400" b="1" dirty="0" smtClean="0"/>
            <a:t>農地の安定的な利用が可能</a:t>
          </a:r>
          <a:endParaRPr kumimoji="1" lang="ja-JP" altLang="en-US" sz="2400" b="1" dirty="0"/>
        </a:p>
      </dgm:t>
    </dgm:pt>
    <dgm:pt modelId="{CC0C0177-62CF-4A41-ACD7-49482889B425}" type="parTrans" cxnId="{30368659-5B36-4D92-914E-C41F0D7DA2A1}">
      <dgm:prSet/>
      <dgm:spPr/>
      <dgm:t>
        <a:bodyPr/>
        <a:lstStyle/>
        <a:p>
          <a:endParaRPr kumimoji="1" lang="ja-JP" altLang="en-US"/>
        </a:p>
      </dgm:t>
    </dgm:pt>
    <dgm:pt modelId="{8978B041-C7E3-4527-8F7A-3C52E44E2A30}" type="sibTrans" cxnId="{30368659-5B36-4D92-914E-C41F0D7DA2A1}">
      <dgm:prSet/>
      <dgm:spPr/>
      <dgm:t>
        <a:bodyPr/>
        <a:lstStyle/>
        <a:p>
          <a:endParaRPr kumimoji="1" lang="ja-JP" altLang="en-US"/>
        </a:p>
      </dgm:t>
    </dgm:pt>
    <dgm:pt modelId="{75AFACE4-798B-44E3-9577-D671C1B38139}">
      <dgm:prSet phldrT="[テキスト]" custT="1"/>
      <dgm:spPr/>
      <dgm:t>
        <a:bodyPr/>
        <a:lstStyle/>
        <a:p>
          <a:r>
            <a:rPr kumimoji="1" lang="ja-JP" altLang="en-US" sz="1800" dirty="0" smtClean="0"/>
            <a:t>農地の権利を取得できる</a:t>
          </a:r>
          <a:endParaRPr kumimoji="1" lang="ja-JP" altLang="en-US" sz="1800" dirty="0"/>
        </a:p>
      </dgm:t>
    </dgm:pt>
    <dgm:pt modelId="{719B51C9-3759-4831-A7B1-099E5DAE2C47}" type="parTrans" cxnId="{A6B09D66-98B4-47CD-84CF-0E0FAEF9C146}">
      <dgm:prSet/>
      <dgm:spPr/>
      <dgm:t>
        <a:bodyPr/>
        <a:lstStyle/>
        <a:p>
          <a:endParaRPr kumimoji="1" lang="ja-JP" altLang="en-US"/>
        </a:p>
      </dgm:t>
    </dgm:pt>
    <dgm:pt modelId="{1C21AD24-1D1C-42F0-8CEB-84DF11F85036}" type="sibTrans" cxnId="{A6B09D66-98B4-47CD-84CF-0E0FAEF9C146}">
      <dgm:prSet/>
      <dgm:spPr/>
      <dgm:t>
        <a:bodyPr/>
        <a:lstStyle/>
        <a:p>
          <a:endParaRPr kumimoji="1" lang="ja-JP" altLang="en-US"/>
        </a:p>
      </dgm:t>
    </dgm:pt>
    <dgm:pt modelId="{DCFAF79F-84BB-459C-9A0A-C1C9D5B65FA1}">
      <dgm:prSet phldrT="[テキスト]" custT="1"/>
      <dgm:spPr/>
      <dgm:t>
        <a:bodyPr/>
        <a:lstStyle/>
        <a:p>
          <a:r>
            <a:rPr kumimoji="1" lang="ja-JP" altLang="en-US" sz="2400" b="1" dirty="0" smtClean="0"/>
            <a:t>取引信用向上</a:t>
          </a:r>
          <a:endParaRPr kumimoji="1" lang="ja-JP" altLang="en-US" sz="2400" b="1" dirty="0"/>
        </a:p>
      </dgm:t>
    </dgm:pt>
    <dgm:pt modelId="{1A9F9294-3E71-4C88-A6ED-2E62EA2E8DB4}" type="parTrans" cxnId="{7EF5F723-C16E-456B-973B-2CB6D7A7584E}">
      <dgm:prSet/>
      <dgm:spPr/>
      <dgm:t>
        <a:bodyPr/>
        <a:lstStyle/>
        <a:p>
          <a:endParaRPr kumimoji="1" lang="ja-JP" altLang="en-US"/>
        </a:p>
      </dgm:t>
    </dgm:pt>
    <dgm:pt modelId="{96583E75-45A1-4FB7-8AFF-5C2202028CCF}" type="sibTrans" cxnId="{7EF5F723-C16E-456B-973B-2CB6D7A7584E}">
      <dgm:prSet/>
      <dgm:spPr/>
      <dgm:t>
        <a:bodyPr/>
        <a:lstStyle/>
        <a:p>
          <a:endParaRPr kumimoji="1" lang="ja-JP" altLang="en-US"/>
        </a:p>
      </dgm:t>
    </dgm:pt>
    <dgm:pt modelId="{EBA5D4A1-1F47-4EB7-9D65-EDA664027653}">
      <dgm:prSet phldrT="[テキスト]" custT="1"/>
      <dgm:spPr/>
      <dgm:t>
        <a:bodyPr/>
        <a:lstStyle/>
        <a:p>
          <a:r>
            <a:rPr kumimoji="1" lang="ja-JP" altLang="en-US" sz="1800" dirty="0" smtClean="0"/>
            <a:t>対外的な信用力が高まり。実需者との取引が進めやすくなり、加工・直売にも有利</a:t>
          </a:r>
          <a:endParaRPr kumimoji="1" lang="ja-JP" altLang="en-US" sz="1800" dirty="0"/>
        </a:p>
      </dgm:t>
    </dgm:pt>
    <dgm:pt modelId="{BBA6FE32-18D8-4779-9349-819EC931A053}" type="parTrans" cxnId="{B1D368B9-AE52-4BF1-9F73-94D54F80F33C}">
      <dgm:prSet/>
      <dgm:spPr/>
      <dgm:t>
        <a:bodyPr/>
        <a:lstStyle/>
        <a:p>
          <a:endParaRPr kumimoji="1" lang="ja-JP" altLang="en-US"/>
        </a:p>
      </dgm:t>
    </dgm:pt>
    <dgm:pt modelId="{0486EB6F-B93A-4763-9FA8-B1381E6E9F07}" type="sibTrans" cxnId="{B1D368B9-AE52-4BF1-9F73-94D54F80F33C}">
      <dgm:prSet/>
      <dgm:spPr/>
      <dgm:t>
        <a:bodyPr/>
        <a:lstStyle/>
        <a:p>
          <a:endParaRPr kumimoji="1" lang="ja-JP" altLang="en-US"/>
        </a:p>
      </dgm:t>
    </dgm:pt>
    <dgm:pt modelId="{0AE4DEB4-7FF7-4341-AD02-5838641112EB}">
      <dgm:prSet phldrT="[テキスト]" custT="1"/>
      <dgm:spPr/>
      <dgm:t>
        <a:bodyPr/>
        <a:lstStyle/>
        <a:p>
          <a:r>
            <a:rPr kumimoji="1" lang="ja-JP" altLang="en-US" sz="2400" b="1" dirty="0" smtClean="0"/>
            <a:t>新たな人材の雇用</a:t>
          </a:r>
          <a:endParaRPr kumimoji="1" lang="ja-JP" altLang="en-US" sz="2400" b="1" dirty="0"/>
        </a:p>
      </dgm:t>
    </dgm:pt>
    <dgm:pt modelId="{78BBD2F4-4667-4899-9229-F7EC3EEB0852}" type="parTrans" cxnId="{DE4DC32A-9D02-4837-AAAB-70260871DA84}">
      <dgm:prSet/>
      <dgm:spPr/>
      <dgm:t>
        <a:bodyPr/>
        <a:lstStyle/>
        <a:p>
          <a:endParaRPr kumimoji="1" lang="ja-JP" altLang="en-US"/>
        </a:p>
      </dgm:t>
    </dgm:pt>
    <dgm:pt modelId="{E7CE2B50-19FF-4A40-B419-480E1490D440}" type="sibTrans" cxnId="{DE4DC32A-9D02-4837-AAAB-70260871DA84}">
      <dgm:prSet/>
      <dgm:spPr/>
      <dgm:t>
        <a:bodyPr/>
        <a:lstStyle/>
        <a:p>
          <a:endParaRPr kumimoji="1" lang="ja-JP" altLang="en-US"/>
        </a:p>
      </dgm:t>
    </dgm:pt>
    <dgm:pt modelId="{CCC0C7CA-DC0B-42B7-8959-A46E4195BAB1}">
      <dgm:prSet phldrT="[テキスト]" custT="1"/>
      <dgm:spPr/>
      <dgm:t>
        <a:bodyPr/>
        <a:lstStyle/>
        <a:p>
          <a:r>
            <a:rPr kumimoji="1" lang="ja-JP" altLang="en-US" sz="1800" dirty="0" smtClean="0"/>
            <a:t>組織の継続性を確保</a:t>
          </a:r>
          <a:endParaRPr kumimoji="1" lang="ja-JP" altLang="en-US" sz="1800" dirty="0"/>
        </a:p>
      </dgm:t>
    </dgm:pt>
    <dgm:pt modelId="{045CEB5D-E37F-494E-AFA3-969710E2E3D6}" type="parTrans" cxnId="{78545EC2-B5C6-491F-BCFA-14AA4605027F}">
      <dgm:prSet/>
      <dgm:spPr/>
      <dgm:t>
        <a:bodyPr/>
        <a:lstStyle/>
        <a:p>
          <a:endParaRPr kumimoji="1" lang="ja-JP" altLang="en-US"/>
        </a:p>
      </dgm:t>
    </dgm:pt>
    <dgm:pt modelId="{05214E69-50CE-4AF8-A392-0479E3F1FA7F}" type="sibTrans" cxnId="{78545EC2-B5C6-491F-BCFA-14AA4605027F}">
      <dgm:prSet/>
      <dgm:spPr/>
      <dgm:t>
        <a:bodyPr/>
        <a:lstStyle/>
        <a:p>
          <a:endParaRPr kumimoji="1" lang="ja-JP" altLang="en-US"/>
        </a:p>
      </dgm:t>
    </dgm:pt>
    <dgm:pt modelId="{E2B2CA63-E7F5-48AB-B0EE-9884B0BA78E9}">
      <dgm:prSet phldrT="[テキスト]" custT="1"/>
      <dgm:spPr/>
      <dgm:t>
        <a:bodyPr/>
        <a:lstStyle/>
        <a:p>
          <a:r>
            <a:rPr kumimoji="1" lang="ja-JP" altLang="en-US" sz="1800" dirty="0" smtClean="0"/>
            <a:t>労災保険等に加入することにより、従業員が安心して従事できる</a:t>
          </a:r>
          <a:endParaRPr kumimoji="1" lang="ja-JP" altLang="en-US" sz="1800" dirty="0"/>
        </a:p>
      </dgm:t>
    </dgm:pt>
    <dgm:pt modelId="{D504CBC1-D9A6-4A26-80A5-AD4129EEBFDF}" type="parTrans" cxnId="{46C4A13B-E101-4D1E-8234-F7C48F49A6D1}">
      <dgm:prSet/>
      <dgm:spPr/>
      <dgm:t>
        <a:bodyPr/>
        <a:lstStyle/>
        <a:p>
          <a:endParaRPr kumimoji="1" lang="ja-JP" altLang="en-US"/>
        </a:p>
      </dgm:t>
    </dgm:pt>
    <dgm:pt modelId="{20EC7D31-520A-4484-BCC4-1729D1A936A3}" type="sibTrans" cxnId="{46C4A13B-E101-4D1E-8234-F7C48F49A6D1}">
      <dgm:prSet/>
      <dgm:spPr/>
      <dgm:t>
        <a:bodyPr/>
        <a:lstStyle/>
        <a:p>
          <a:endParaRPr kumimoji="1" lang="ja-JP" altLang="en-US"/>
        </a:p>
      </dgm:t>
    </dgm:pt>
    <dgm:pt modelId="{B462FAC7-D6A7-4963-B677-266F55324DBF}">
      <dgm:prSet custT="1"/>
      <dgm:spPr/>
      <dgm:t>
        <a:bodyPr/>
        <a:lstStyle/>
        <a:p>
          <a:r>
            <a:rPr kumimoji="1" lang="ja-JP" altLang="en-US" sz="2400" b="1" dirty="0" smtClean="0"/>
            <a:t>経営管理能力向上</a:t>
          </a:r>
          <a:endParaRPr kumimoji="1" lang="ja-JP" altLang="en-US" sz="2400" b="1" dirty="0"/>
        </a:p>
      </dgm:t>
    </dgm:pt>
    <dgm:pt modelId="{9613BD91-343D-4821-85FF-E1FA5645CBA5}" type="parTrans" cxnId="{70048CA0-5F39-4299-A136-EF1986F79061}">
      <dgm:prSet/>
      <dgm:spPr/>
      <dgm:t>
        <a:bodyPr/>
        <a:lstStyle/>
        <a:p>
          <a:endParaRPr kumimoji="1" lang="ja-JP" altLang="en-US"/>
        </a:p>
      </dgm:t>
    </dgm:pt>
    <dgm:pt modelId="{8D8F4B75-0694-4A56-B07A-728363711160}" type="sibTrans" cxnId="{70048CA0-5F39-4299-A136-EF1986F79061}">
      <dgm:prSet/>
      <dgm:spPr/>
      <dgm:t>
        <a:bodyPr/>
        <a:lstStyle/>
        <a:p>
          <a:endParaRPr kumimoji="1" lang="ja-JP" altLang="en-US"/>
        </a:p>
      </dgm:t>
    </dgm:pt>
    <dgm:pt modelId="{6F27678A-9A3C-4779-8AD2-B89141B2CF04}">
      <dgm:prSet custT="1"/>
      <dgm:spPr/>
      <dgm:t>
        <a:bodyPr/>
        <a:lstStyle/>
        <a:p>
          <a:r>
            <a:rPr kumimoji="1" lang="ja-JP" altLang="en-US" sz="1600" dirty="0" smtClean="0"/>
            <a:t>経理が明確になり、各構成員にコスト意識が芽生え、効率化</a:t>
          </a:r>
          <a:endParaRPr kumimoji="1" lang="ja-JP" altLang="en-US" sz="1600" dirty="0"/>
        </a:p>
      </dgm:t>
    </dgm:pt>
    <dgm:pt modelId="{E18FD4EF-2ED1-4040-B486-0EC5B38E931B}" type="parTrans" cxnId="{3240F389-C958-4F12-A141-E6970F458085}">
      <dgm:prSet/>
      <dgm:spPr/>
      <dgm:t>
        <a:bodyPr/>
        <a:lstStyle/>
        <a:p>
          <a:endParaRPr kumimoji="1" lang="ja-JP" altLang="en-US"/>
        </a:p>
      </dgm:t>
    </dgm:pt>
    <dgm:pt modelId="{5F840307-9A7A-4A59-9398-1E536BAFCEEA}" type="sibTrans" cxnId="{3240F389-C958-4F12-A141-E6970F458085}">
      <dgm:prSet/>
      <dgm:spPr/>
      <dgm:t>
        <a:bodyPr/>
        <a:lstStyle/>
        <a:p>
          <a:endParaRPr kumimoji="1" lang="ja-JP" altLang="en-US"/>
        </a:p>
      </dgm:t>
    </dgm:pt>
    <dgm:pt modelId="{06679494-57F2-4B4A-89C8-E46B0859F110}">
      <dgm:prSet custT="1"/>
      <dgm:spPr/>
      <dgm:t>
        <a:bodyPr/>
        <a:lstStyle/>
        <a:p>
          <a:r>
            <a:rPr kumimoji="1" lang="ja-JP" altLang="en-US" sz="1600" dirty="0" smtClean="0"/>
            <a:t>毎年の収益の一部を将来の設備投資に備えて内部保留できる</a:t>
          </a:r>
          <a:endParaRPr kumimoji="1" lang="ja-JP" altLang="en-US" sz="1600" dirty="0"/>
        </a:p>
      </dgm:t>
    </dgm:pt>
    <dgm:pt modelId="{77841074-CE25-4F45-B071-DA8AAD64FC45}" type="parTrans" cxnId="{F90A305F-E096-49F0-B159-289B3329153A}">
      <dgm:prSet/>
      <dgm:spPr/>
      <dgm:t>
        <a:bodyPr/>
        <a:lstStyle/>
        <a:p>
          <a:endParaRPr kumimoji="1" lang="ja-JP" altLang="en-US"/>
        </a:p>
      </dgm:t>
    </dgm:pt>
    <dgm:pt modelId="{6DB6BD39-A76E-4464-B323-A36B849D7969}" type="sibTrans" cxnId="{F90A305F-E096-49F0-B159-289B3329153A}">
      <dgm:prSet/>
      <dgm:spPr/>
      <dgm:t>
        <a:bodyPr/>
        <a:lstStyle/>
        <a:p>
          <a:endParaRPr kumimoji="1" lang="ja-JP" altLang="en-US"/>
        </a:p>
      </dgm:t>
    </dgm:pt>
    <dgm:pt modelId="{19B042CF-FEFD-4BA4-8290-DC32E2B9E696}">
      <dgm:prSet custT="1"/>
      <dgm:spPr/>
      <dgm:t>
        <a:bodyPr/>
        <a:lstStyle/>
        <a:p>
          <a:r>
            <a:rPr kumimoji="1" lang="ja-JP" altLang="en-US" sz="1600" dirty="0" smtClean="0"/>
            <a:t>赤字（欠損金）を後年度の黒字から控除できる</a:t>
          </a:r>
          <a:endParaRPr kumimoji="1" lang="ja-JP" altLang="en-US" sz="1600" dirty="0"/>
        </a:p>
      </dgm:t>
    </dgm:pt>
    <dgm:pt modelId="{71CFB64B-514B-457E-A6E0-EC55D1851ED1}" type="parTrans" cxnId="{F01066DD-6616-49D6-BA48-F0D8E87A9196}">
      <dgm:prSet/>
      <dgm:spPr/>
      <dgm:t>
        <a:bodyPr/>
        <a:lstStyle/>
        <a:p>
          <a:endParaRPr kumimoji="1" lang="ja-JP" altLang="en-US"/>
        </a:p>
      </dgm:t>
    </dgm:pt>
    <dgm:pt modelId="{87EC7F0A-ECD4-4CFA-A160-A8EC0E65A8C2}" type="sibTrans" cxnId="{F01066DD-6616-49D6-BA48-F0D8E87A9196}">
      <dgm:prSet/>
      <dgm:spPr/>
      <dgm:t>
        <a:bodyPr/>
        <a:lstStyle/>
        <a:p>
          <a:endParaRPr kumimoji="1" lang="ja-JP" altLang="en-US"/>
        </a:p>
      </dgm:t>
    </dgm:pt>
    <dgm:pt modelId="{07263FFE-CADA-4425-9F1E-738ACAF44675}" type="pres">
      <dgm:prSet presAssocID="{3F8FE280-F522-4F02-B3DD-A9FC28B97B45}" presName="Name0" presStyleCnt="0">
        <dgm:presLayoutVars>
          <dgm:dir/>
          <dgm:animLvl val="lvl"/>
          <dgm:resizeHandles val="exact"/>
        </dgm:presLayoutVars>
      </dgm:prSet>
      <dgm:spPr/>
      <dgm:t>
        <a:bodyPr/>
        <a:lstStyle/>
        <a:p>
          <a:endParaRPr kumimoji="1" lang="ja-JP" altLang="en-US"/>
        </a:p>
      </dgm:t>
    </dgm:pt>
    <dgm:pt modelId="{FA8D8B13-3768-4CBA-81FB-A820787016E7}" type="pres">
      <dgm:prSet presAssocID="{CF43F8A4-C97B-4230-84BA-D73A2621BDA6}" presName="linNode" presStyleCnt="0"/>
      <dgm:spPr/>
    </dgm:pt>
    <dgm:pt modelId="{CE3494BC-3690-4E9B-9614-9EB93408F97D}" type="pres">
      <dgm:prSet presAssocID="{CF43F8A4-C97B-4230-84BA-D73A2621BDA6}" presName="parentText" presStyleLbl="node1" presStyleIdx="0" presStyleCnt="4" custScaleY="82309">
        <dgm:presLayoutVars>
          <dgm:chMax val="1"/>
          <dgm:bulletEnabled val="1"/>
        </dgm:presLayoutVars>
      </dgm:prSet>
      <dgm:spPr/>
      <dgm:t>
        <a:bodyPr/>
        <a:lstStyle/>
        <a:p>
          <a:endParaRPr kumimoji="1" lang="ja-JP" altLang="en-US"/>
        </a:p>
      </dgm:t>
    </dgm:pt>
    <dgm:pt modelId="{2F65B074-A602-4551-9652-DB9D7713AE13}" type="pres">
      <dgm:prSet presAssocID="{CF43F8A4-C97B-4230-84BA-D73A2621BDA6}" presName="descendantText" presStyleLbl="alignAccFollowNode1" presStyleIdx="0" presStyleCnt="4" custScaleY="85482">
        <dgm:presLayoutVars>
          <dgm:bulletEnabled val="1"/>
        </dgm:presLayoutVars>
      </dgm:prSet>
      <dgm:spPr/>
      <dgm:t>
        <a:bodyPr/>
        <a:lstStyle/>
        <a:p>
          <a:endParaRPr kumimoji="1" lang="ja-JP" altLang="en-US"/>
        </a:p>
      </dgm:t>
    </dgm:pt>
    <dgm:pt modelId="{2274AD37-B732-40C8-B38D-484DAA86F664}" type="pres">
      <dgm:prSet presAssocID="{8978B041-C7E3-4527-8F7A-3C52E44E2A30}" presName="sp" presStyleCnt="0"/>
      <dgm:spPr/>
    </dgm:pt>
    <dgm:pt modelId="{79465250-CEB6-4FAA-965B-2EB78903DED5}" type="pres">
      <dgm:prSet presAssocID="{DCFAF79F-84BB-459C-9A0A-C1C9D5B65FA1}" presName="linNode" presStyleCnt="0"/>
      <dgm:spPr/>
    </dgm:pt>
    <dgm:pt modelId="{832FA4F4-75A7-49AD-BBE5-06B5588AD2FE}" type="pres">
      <dgm:prSet presAssocID="{DCFAF79F-84BB-459C-9A0A-C1C9D5B65FA1}" presName="parentText" presStyleLbl="node1" presStyleIdx="1" presStyleCnt="4" custScaleY="74650">
        <dgm:presLayoutVars>
          <dgm:chMax val="1"/>
          <dgm:bulletEnabled val="1"/>
        </dgm:presLayoutVars>
      </dgm:prSet>
      <dgm:spPr/>
      <dgm:t>
        <a:bodyPr/>
        <a:lstStyle/>
        <a:p>
          <a:endParaRPr kumimoji="1" lang="ja-JP" altLang="en-US"/>
        </a:p>
      </dgm:t>
    </dgm:pt>
    <dgm:pt modelId="{58319FEC-BABE-416C-9925-66BF52242CBF}" type="pres">
      <dgm:prSet presAssocID="{DCFAF79F-84BB-459C-9A0A-C1C9D5B65FA1}" presName="descendantText" presStyleLbl="alignAccFollowNode1" presStyleIdx="1" presStyleCnt="4" custScaleY="79455">
        <dgm:presLayoutVars>
          <dgm:bulletEnabled val="1"/>
        </dgm:presLayoutVars>
      </dgm:prSet>
      <dgm:spPr/>
      <dgm:t>
        <a:bodyPr/>
        <a:lstStyle/>
        <a:p>
          <a:endParaRPr kumimoji="1" lang="ja-JP" altLang="en-US"/>
        </a:p>
      </dgm:t>
    </dgm:pt>
    <dgm:pt modelId="{FC8F63BE-D5EB-49A1-BECE-0114B198449E}" type="pres">
      <dgm:prSet presAssocID="{96583E75-45A1-4FB7-8AFF-5C2202028CCF}" presName="sp" presStyleCnt="0"/>
      <dgm:spPr/>
    </dgm:pt>
    <dgm:pt modelId="{6336D77A-4D5B-407E-AB70-B3145B2FC0B5}" type="pres">
      <dgm:prSet presAssocID="{0AE4DEB4-7FF7-4341-AD02-5838641112EB}" presName="linNode" presStyleCnt="0"/>
      <dgm:spPr/>
    </dgm:pt>
    <dgm:pt modelId="{2537ADB9-35ED-4AA2-B705-23E85EDE4F2F}" type="pres">
      <dgm:prSet presAssocID="{0AE4DEB4-7FF7-4341-AD02-5838641112EB}" presName="parentText" presStyleLbl="node1" presStyleIdx="2" presStyleCnt="4" custScaleY="92236">
        <dgm:presLayoutVars>
          <dgm:chMax val="1"/>
          <dgm:bulletEnabled val="1"/>
        </dgm:presLayoutVars>
      </dgm:prSet>
      <dgm:spPr/>
      <dgm:t>
        <a:bodyPr/>
        <a:lstStyle/>
        <a:p>
          <a:endParaRPr kumimoji="1" lang="ja-JP" altLang="en-US"/>
        </a:p>
      </dgm:t>
    </dgm:pt>
    <dgm:pt modelId="{E1DF0481-4976-4952-A500-9086955A0DC6}" type="pres">
      <dgm:prSet presAssocID="{0AE4DEB4-7FF7-4341-AD02-5838641112EB}" presName="descendantText" presStyleLbl="alignAccFollowNode1" presStyleIdx="2" presStyleCnt="4" custScaleY="113007">
        <dgm:presLayoutVars>
          <dgm:bulletEnabled val="1"/>
        </dgm:presLayoutVars>
      </dgm:prSet>
      <dgm:spPr/>
      <dgm:t>
        <a:bodyPr/>
        <a:lstStyle/>
        <a:p>
          <a:endParaRPr kumimoji="1" lang="ja-JP" altLang="en-US"/>
        </a:p>
      </dgm:t>
    </dgm:pt>
    <dgm:pt modelId="{AD6CE4CA-6D25-42C6-993C-5439B1261820}" type="pres">
      <dgm:prSet presAssocID="{E7CE2B50-19FF-4A40-B419-480E1490D440}" presName="sp" presStyleCnt="0"/>
      <dgm:spPr/>
    </dgm:pt>
    <dgm:pt modelId="{4917D749-1574-4DCE-8530-5FAD4103A0E4}" type="pres">
      <dgm:prSet presAssocID="{B462FAC7-D6A7-4963-B677-266F55324DBF}" presName="linNode" presStyleCnt="0"/>
      <dgm:spPr/>
    </dgm:pt>
    <dgm:pt modelId="{8B56FE67-F643-4833-B648-8FB21E646C09}" type="pres">
      <dgm:prSet presAssocID="{B462FAC7-D6A7-4963-B677-266F55324DBF}" presName="parentText" presStyleLbl="node1" presStyleIdx="3" presStyleCnt="4" custScaleY="144130">
        <dgm:presLayoutVars>
          <dgm:chMax val="1"/>
          <dgm:bulletEnabled val="1"/>
        </dgm:presLayoutVars>
      </dgm:prSet>
      <dgm:spPr/>
      <dgm:t>
        <a:bodyPr/>
        <a:lstStyle/>
        <a:p>
          <a:endParaRPr kumimoji="1" lang="ja-JP" altLang="en-US"/>
        </a:p>
      </dgm:t>
    </dgm:pt>
    <dgm:pt modelId="{001CBDAF-C105-4BF7-AE42-84F1CCC3AE39}" type="pres">
      <dgm:prSet presAssocID="{B462FAC7-D6A7-4963-B677-266F55324DBF}" presName="descendantText" presStyleLbl="alignAccFollowNode1" presStyleIdx="3" presStyleCnt="4" custScaleY="168376">
        <dgm:presLayoutVars>
          <dgm:bulletEnabled val="1"/>
        </dgm:presLayoutVars>
      </dgm:prSet>
      <dgm:spPr/>
      <dgm:t>
        <a:bodyPr/>
        <a:lstStyle/>
        <a:p>
          <a:endParaRPr kumimoji="1" lang="ja-JP" altLang="en-US"/>
        </a:p>
      </dgm:t>
    </dgm:pt>
  </dgm:ptLst>
  <dgm:cxnLst>
    <dgm:cxn modelId="{46C4A13B-E101-4D1E-8234-F7C48F49A6D1}" srcId="{0AE4DEB4-7FF7-4341-AD02-5838641112EB}" destId="{E2B2CA63-E7F5-48AB-B0EE-9884B0BA78E9}" srcOrd="1" destOrd="0" parTransId="{D504CBC1-D9A6-4A26-80A5-AD4129EEBFDF}" sibTransId="{20EC7D31-520A-4484-BCC4-1729D1A936A3}"/>
    <dgm:cxn modelId="{5204BDA3-4EDD-4536-8B12-F8BCEC8DC9F9}" type="presOf" srcId="{E2B2CA63-E7F5-48AB-B0EE-9884B0BA78E9}" destId="{E1DF0481-4976-4952-A500-9086955A0DC6}" srcOrd="0" destOrd="1" presId="urn:microsoft.com/office/officeart/2005/8/layout/vList5"/>
    <dgm:cxn modelId="{DFADCC2B-F7EE-4422-8649-B0384DB10F71}" type="presOf" srcId="{EBA5D4A1-1F47-4EB7-9D65-EDA664027653}" destId="{58319FEC-BABE-416C-9925-66BF52242CBF}" srcOrd="0" destOrd="0" presId="urn:microsoft.com/office/officeart/2005/8/layout/vList5"/>
    <dgm:cxn modelId="{2973313A-45B0-4E64-BF22-AB479AE40DE9}" type="presOf" srcId="{DCFAF79F-84BB-459C-9A0A-C1C9D5B65FA1}" destId="{832FA4F4-75A7-49AD-BBE5-06B5588AD2FE}" srcOrd="0" destOrd="0" presId="urn:microsoft.com/office/officeart/2005/8/layout/vList5"/>
    <dgm:cxn modelId="{B1D368B9-AE52-4BF1-9F73-94D54F80F33C}" srcId="{DCFAF79F-84BB-459C-9A0A-C1C9D5B65FA1}" destId="{EBA5D4A1-1F47-4EB7-9D65-EDA664027653}" srcOrd="0" destOrd="0" parTransId="{BBA6FE32-18D8-4779-9349-819EC931A053}" sibTransId="{0486EB6F-B93A-4763-9FA8-B1381E6E9F07}"/>
    <dgm:cxn modelId="{F29C0B5E-AD2E-4FDC-8CEC-5B032D81B071}" type="presOf" srcId="{6F27678A-9A3C-4779-8AD2-B89141B2CF04}" destId="{001CBDAF-C105-4BF7-AE42-84F1CCC3AE39}" srcOrd="0" destOrd="0" presId="urn:microsoft.com/office/officeart/2005/8/layout/vList5"/>
    <dgm:cxn modelId="{F01066DD-6616-49D6-BA48-F0D8E87A9196}" srcId="{B462FAC7-D6A7-4963-B677-266F55324DBF}" destId="{19B042CF-FEFD-4BA4-8290-DC32E2B9E696}" srcOrd="2" destOrd="0" parTransId="{71CFB64B-514B-457E-A6E0-EC55D1851ED1}" sibTransId="{87EC7F0A-ECD4-4CFA-A160-A8EC0E65A8C2}"/>
    <dgm:cxn modelId="{BB0CAE5F-DDA8-458F-9399-39138334C963}" type="presOf" srcId="{CCC0C7CA-DC0B-42B7-8959-A46E4195BAB1}" destId="{E1DF0481-4976-4952-A500-9086955A0DC6}" srcOrd="0" destOrd="0" presId="urn:microsoft.com/office/officeart/2005/8/layout/vList5"/>
    <dgm:cxn modelId="{3240F389-C958-4F12-A141-E6970F458085}" srcId="{B462FAC7-D6A7-4963-B677-266F55324DBF}" destId="{6F27678A-9A3C-4779-8AD2-B89141B2CF04}" srcOrd="0" destOrd="0" parTransId="{E18FD4EF-2ED1-4040-B486-0EC5B38E931B}" sibTransId="{5F840307-9A7A-4A59-9398-1E536BAFCEEA}"/>
    <dgm:cxn modelId="{9582FD28-08C7-42A7-AE2D-2CDB7675911B}" type="presOf" srcId="{B462FAC7-D6A7-4963-B677-266F55324DBF}" destId="{8B56FE67-F643-4833-B648-8FB21E646C09}" srcOrd="0" destOrd="0" presId="urn:microsoft.com/office/officeart/2005/8/layout/vList5"/>
    <dgm:cxn modelId="{A6B09D66-98B4-47CD-84CF-0E0FAEF9C146}" srcId="{CF43F8A4-C97B-4230-84BA-D73A2621BDA6}" destId="{75AFACE4-798B-44E3-9577-D671C1B38139}" srcOrd="0" destOrd="0" parTransId="{719B51C9-3759-4831-A7B1-099E5DAE2C47}" sibTransId="{1C21AD24-1D1C-42F0-8CEB-84DF11F85036}"/>
    <dgm:cxn modelId="{F90A305F-E096-49F0-B159-289B3329153A}" srcId="{B462FAC7-D6A7-4963-B677-266F55324DBF}" destId="{06679494-57F2-4B4A-89C8-E46B0859F110}" srcOrd="1" destOrd="0" parTransId="{77841074-CE25-4F45-B071-DA8AAD64FC45}" sibTransId="{6DB6BD39-A76E-4464-B323-A36B849D7969}"/>
    <dgm:cxn modelId="{8A3FFF62-D6FD-4873-BC26-4C13983EF0C7}" type="presOf" srcId="{19B042CF-FEFD-4BA4-8290-DC32E2B9E696}" destId="{001CBDAF-C105-4BF7-AE42-84F1CCC3AE39}" srcOrd="0" destOrd="2" presId="urn:microsoft.com/office/officeart/2005/8/layout/vList5"/>
    <dgm:cxn modelId="{78545EC2-B5C6-491F-BCFA-14AA4605027F}" srcId="{0AE4DEB4-7FF7-4341-AD02-5838641112EB}" destId="{CCC0C7CA-DC0B-42B7-8959-A46E4195BAB1}" srcOrd="0" destOrd="0" parTransId="{045CEB5D-E37F-494E-AFA3-969710E2E3D6}" sibTransId="{05214E69-50CE-4AF8-A392-0479E3F1FA7F}"/>
    <dgm:cxn modelId="{7EF5F723-C16E-456B-973B-2CB6D7A7584E}" srcId="{3F8FE280-F522-4F02-B3DD-A9FC28B97B45}" destId="{DCFAF79F-84BB-459C-9A0A-C1C9D5B65FA1}" srcOrd="1" destOrd="0" parTransId="{1A9F9294-3E71-4C88-A6ED-2E62EA2E8DB4}" sibTransId="{96583E75-45A1-4FB7-8AFF-5C2202028CCF}"/>
    <dgm:cxn modelId="{70048CA0-5F39-4299-A136-EF1986F79061}" srcId="{3F8FE280-F522-4F02-B3DD-A9FC28B97B45}" destId="{B462FAC7-D6A7-4963-B677-266F55324DBF}" srcOrd="3" destOrd="0" parTransId="{9613BD91-343D-4821-85FF-E1FA5645CBA5}" sibTransId="{8D8F4B75-0694-4A56-B07A-728363711160}"/>
    <dgm:cxn modelId="{DE4DC32A-9D02-4837-AAAB-70260871DA84}" srcId="{3F8FE280-F522-4F02-B3DD-A9FC28B97B45}" destId="{0AE4DEB4-7FF7-4341-AD02-5838641112EB}" srcOrd="2" destOrd="0" parTransId="{78BBD2F4-4667-4899-9229-F7EC3EEB0852}" sibTransId="{E7CE2B50-19FF-4A40-B419-480E1490D440}"/>
    <dgm:cxn modelId="{02DC594E-9C17-4397-9F93-4DCB7C2893C4}" type="presOf" srcId="{CF43F8A4-C97B-4230-84BA-D73A2621BDA6}" destId="{CE3494BC-3690-4E9B-9614-9EB93408F97D}" srcOrd="0" destOrd="0" presId="urn:microsoft.com/office/officeart/2005/8/layout/vList5"/>
    <dgm:cxn modelId="{EBA6CAC0-4243-4FCF-80FD-FCAFE2957FB6}" type="presOf" srcId="{06679494-57F2-4B4A-89C8-E46B0859F110}" destId="{001CBDAF-C105-4BF7-AE42-84F1CCC3AE39}" srcOrd="0" destOrd="1" presId="urn:microsoft.com/office/officeart/2005/8/layout/vList5"/>
    <dgm:cxn modelId="{686F7564-1BAF-4CBF-9D46-6B521758D1C2}" type="presOf" srcId="{0AE4DEB4-7FF7-4341-AD02-5838641112EB}" destId="{2537ADB9-35ED-4AA2-B705-23E85EDE4F2F}" srcOrd="0" destOrd="0" presId="urn:microsoft.com/office/officeart/2005/8/layout/vList5"/>
    <dgm:cxn modelId="{44E0D51A-4218-4879-8960-3B5CE123239E}" type="presOf" srcId="{75AFACE4-798B-44E3-9577-D671C1B38139}" destId="{2F65B074-A602-4551-9652-DB9D7713AE13}" srcOrd="0" destOrd="0" presId="urn:microsoft.com/office/officeart/2005/8/layout/vList5"/>
    <dgm:cxn modelId="{30368659-5B36-4D92-914E-C41F0D7DA2A1}" srcId="{3F8FE280-F522-4F02-B3DD-A9FC28B97B45}" destId="{CF43F8A4-C97B-4230-84BA-D73A2621BDA6}" srcOrd="0" destOrd="0" parTransId="{CC0C0177-62CF-4A41-ACD7-49482889B425}" sibTransId="{8978B041-C7E3-4527-8F7A-3C52E44E2A30}"/>
    <dgm:cxn modelId="{F1851DCE-9A06-4033-956C-B4AA34055108}" type="presOf" srcId="{3F8FE280-F522-4F02-B3DD-A9FC28B97B45}" destId="{07263FFE-CADA-4425-9F1E-738ACAF44675}" srcOrd="0" destOrd="0" presId="urn:microsoft.com/office/officeart/2005/8/layout/vList5"/>
    <dgm:cxn modelId="{3B7CE230-8194-4592-B6FF-B9D6D3B15D93}" type="presParOf" srcId="{07263FFE-CADA-4425-9F1E-738ACAF44675}" destId="{FA8D8B13-3768-4CBA-81FB-A820787016E7}" srcOrd="0" destOrd="0" presId="urn:microsoft.com/office/officeart/2005/8/layout/vList5"/>
    <dgm:cxn modelId="{774E2147-8F1D-46CE-AEFE-7C7F27CC3A29}" type="presParOf" srcId="{FA8D8B13-3768-4CBA-81FB-A820787016E7}" destId="{CE3494BC-3690-4E9B-9614-9EB93408F97D}" srcOrd="0" destOrd="0" presId="urn:microsoft.com/office/officeart/2005/8/layout/vList5"/>
    <dgm:cxn modelId="{DA6B0BF6-D8CC-4CCD-8B6D-CED15CD81C35}" type="presParOf" srcId="{FA8D8B13-3768-4CBA-81FB-A820787016E7}" destId="{2F65B074-A602-4551-9652-DB9D7713AE13}" srcOrd="1" destOrd="0" presId="urn:microsoft.com/office/officeart/2005/8/layout/vList5"/>
    <dgm:cxn modelId="{6AE6FBC6-2D4D-4ECF-B362-9B6409BBC827}" type="presParOf" srcId="{07263FFE-CADA-4425-9F1E-738ACAF44675}" destId="{2274AD37-B732-40C8-B38D-484DAA86F664}" srcOrd="1" destOrd="0" presId="urn:microsoft.com/office/officeart/2005/8/layout/vList5"/>
    <dgm:cxn modelId="{08EFBFA1-DCF9-4F4B-A9CB-290D87FA0557}" type="presParOf" srcId="{07263FFE-CADA-4425-9F1E-738ACAF44675}" destId="{79465250-CEB6-4FAA-965B-2EB78903DED5}" srcOrd="2" destOrd="0" presId="urn:microsoft.com/office/officeart/2005/8/layout/vList5"/>
    <dgm:cxn modelId="{3BE46051-846F-44F6-BD96-92B768DDC51A}" type="presParOf" srcId="{79465250-CEB6-4FAA-965B-2EB78903DED5}" destId="{832FA4F4-75A7-49AD-BBE5-06B5588AD2FE}" srcOrd="0" destOrd="0" presId="urn:microsoft.com/office/officeart/2005/8/layout/vList5"/>
    <dgm:cxn modelId="{47648B6B-7A7D-49F0-9567-93FA745C9A2E}" type="presParOf" srcId="{79465250-CEB6-4FAA-965B-2EB78903DED5}" destId="{58319FEC-BABE-416C-9925-66BF52242CBF}" srcOrd="1" destOrd="0" presId="urn:microsoft.com/office/officeart/2005/8/layout/vList5"/>
    <dgm:cxn modelId="{8E2EB701-96B8-4730-9F7D-1DA3D5510136}" type="presParOf" srcId="{07263FFE-CADA-4425-9F1E-738ACAF44675}" destId="{FC8F63BE-D5EB-49A1-BECE-0114B198449E}" srcOrd="3" destOrd="0" presId="urn:microsoft.com/office/officeart/2005/8/layout/vList5"/>
    <dgm:cxn modelId="{34489006-7BCC-4287-9618-2969AE13263A}" type="presParOf" srcId="{07263FFE-CADA-4425-9F1E-738ACAF44675}" destId="{6336D77A-4D5B-407E-AB70-B3145B2FC0B5}" srcOrd="4" destOrd="0" presId="urn:microsoft.com/office/officeart/2005/8/layout/vList5"/>
    <dgm:cxn modelId="{4FDC7F7E-54FB-464B-B74B-EE1806452E60}" type="presParOf" srcId="{6336D77A-4D5B-407E-AB70-B3145B2FC0B5}" destId="{2537ADB9-35ED-4AA2-B705-23E85EDE4F2F}" srcOrd="0" destOrd="0" presId="urn:microsoft.com/office/officeart/2005/8/layout/vList5"/>
    <dgm:cxn modelId="{9C2105DA-CAF5-4DC7-84DB-3ED5080F892C}" type="presParOf" srcId="{6336D77A-4D5B-407E-AB70-B3145B2FC0B5}" destId="{E1DF0481-4976-4952-A500-9086955A0DC6}" srcOrd="1" destOrd="0" presId="urn:microsoft.com/office/officeart/2005/8/layout/vList5"/>
    <dgm:cxn modelId="{C3AB84CF-63AC-4C06-AAFB-A209FD7A4CD7}" type="presParOf" srcId="{07263FFE-CADA-4425-9F1E-738ACAF44675}" destId="{AD6CE4CA-6D25-42C6-993C-5439B1261820}" srcOrd="5" destOrd="0" presId="urn:microsoft.com/office/officeart/2005/8/layout/vList5"/>
    <dgm:cxn modelId="{33FCBC96-447F-4383-A31B-0328B6020BA2}" type="presParOf" srcId="{07263FFE-CADA-4425-9F1E-738ACAF44675}" destId="{4917D749-1574-4DCE-8530-5FAD4103A0E4}" srcOrd="6" destOrd="0" presId="urn:microsoft.com/office/officeart/2005/8/layout/vList5"/>
    <dgm:cxn modelId="{CA7DD171-4B65-4ED7-99F3-DAAD6CC306B7}" type="presParOf" srcId="{4917D749-1574-4DCE-8530-5FAD4103A0E4}" destId="{8B56FE67-F643-4833-B648-8FB21E646C09}" srcOrd="0" destOrd="0" presId="urn:microsoft.com/office/officeart/2005/8/layout/vList5"/>
    <dgm:cxn modelId="{28358FD1-9A4F-4D03-BBD9-D1F2476AD4EC}" type="presParOf" srcId="{4917D749-1574-4DCE-8530-5FAD4103A0E4}" destId="{001CBDAF-C105-4BF7-AE42-84F1CCC3AE3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EACFD7-C26E-4602-855D-7DE96319BF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EB1E70A7-5D0A-44B8-9C37-E67A8A98F053}">
      <dgm:prSet phldrT="[テキスト]" custT="1"/>
      <dgm:spPr/>
      <dgm:t>
        <a:bodyPr/>
        <a:lstStyle/>
        <a:p>
          <a:r>
            <a:rPr kumimoji="1" lang="ja-JP" altLang="en-US" sz="1800" dirty="0" smtClean="0">
              <a:effectLst>
                <a:outerShdw blurRad="38100" dist="38100" dir="2700000" algn="tl">
                  <a:srgbClr val="000000">
                    <a:alpha val="43137"/>
                  </a:srgbClr>
                </a:outerShdw>
              </a:effectLst>
            </a:rPr>
            <a:t>農業者戸別所得補償制度推進事業</a:t>
          </a:r>
          <a:endParaRPr kumimoji="1" lang="ja-JP" altLang="en-US" sz="1800" dirty="0">
            <a:effectLst>
              <a:outerShdw blurRad="38100" dist="38100" dir="2700000" algn="tl">
                <a:srgbClr val="000000">
                  <a:alpha val="43137"/>
                </a:srgbClr>
              </a:outerShdw>
            </a:effectLst>
          </a:endParaRPr>
        </a:p>
      </dgm:t>
    </dgm:pt>
    <dgm:pt modelId="{77E77EDA-6788-4433-AAA3-597722DDAB62}" type="parTrans" cxnId="{A13B2C89-1BD0-40FA-8F33-979ED8DB27E3}">
      <dgm:prSet/>
      <dgm:spPr/>
      <dgm:t>
        <a:bodyPr/>
        <a:lstStyle/>
        <a:p>
          <a:endParaRPr kumimoji="1" lang="ja-JP" altLang="en-US" sz="1800"/>
        </a:p>
      </dgm:t>
    </dgm:pt>
    <dgm:pt modelId="{B954D5FD-3D51-4184-BED1-083E0F13A849}" type="sibTrans" cxnId="{A13B2C89-1BD0-40FA-8F33-979ED8DB27E3}">
      <dgm:prSet/>
      <dgm:spPr/>
      <dgm:t>
        <a:bodyPr/>
        <a:lstStyle/>
        <a:p>
          <a:endParaRPr kumimoji="1" lang="ja-JP" altLang="en-US" sz="1800"/>
        </a:p>
      </dgm:t>
    </dgm:pt>
    <dgm:pt modelId="{5B0A8663-9EEF-4A37-B26E-D665B1FC7C2A}">
      <dgm:prSet phldrT="[テキスト]" custT="1"/>
      <dgm:spPr/>
      <dgm:t>
        <a:bodyPr/>
        <a:lstStyle/>
        <a:p>
          <a:r>
            <a:rPr kumimoji="1" lang="zh-TW" altLang="en-US" sz="1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経営体育成支援事業</a:t>
          </a:r>
          <a:endParaRPr kumimoji="1" lang="ja-JP" altLang="en-US" sz="1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961D3202-8EA8-40E1-8115-51CB97E4006D}" type="parTrans" cxnId="{FC169471-7B3A-45B0-9012-BF6B113B9426}">
      <dgm:prSet/>
      <dgm:spPr/>
      <dgm:t>
        <a:bodyPr/>
        <a:lstStyle/>
        <a:p>
          <a:endParaRPr kumimoji="1" lang="ja-JP" altLang="en-US" sz="1800"/>
        </a:p>
      </dgm:t>
    </dgm:pt>
    <dgm:pt modelId="{5CFF3E6D-051C-4E73-827A-610F8E194D04}" type="sibTrans" cxnId="{FC169471-7B3A-45B0-9012-BF6B113B9426}">
      <dgm:prSet/>
      <dgm:spPr/>
      <dgm:t>
        <a:bodyPr/>
        <a:lstStyle/>
        <a:p>
          <a:endParaRPr kumimoji="1" lang="ja-JP" altLang="en-US" sz="1800"/>
        </a:p>
      </dgm:t>
    </dgm:pt>
    <dgm:pt modelId="{ADCC9557-B3FA-4184-A13F-EA6CF5768263}">
      <dgm:prSet phldrT="[テキスト]" custT="1"/>
      <dgm:spPr/>
      <dgm:t>
        <a:bodyPr/>
        <a:lstStyle/>
        <a:p>
          <a:r>
            <a:rPr kumimoji="1" lang="zh-TW" altLang="en-US" sz="1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規模拡大加算交付金</a:t>
          </a:r>
          <a:endParaRPr kumimoji="1" lang="ja-JP" altLang="en-US" sz="1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7E9D6275-521C-466B-903C-B3C69D6E9B01}" type="parTrans" cxnId="{937A92F4-C51D-4C28-84F6-746552B96CF9}">
      <dgm:prSet/>
      <dgm:spPr/>
      <dgm:t>
        <a:bodyPr/>
        <a:lstStyle/>
        <a:p>
          <a:endParaRPr kumimoji="1" lang="ja-JP" altLang="en-US" sz="1800"/>
        </a:p>
      </dgm:t>
    </dgm:pt>
    <dgm:pt modelId="{62E6FD69-4F70-487E-B8EC-0756E7139E9D}" type="sibTrans" cxnId="{937A92F4-C51D-4C28-84F6-746552B96CF9}">
      <dgm:prSet/>
      <dgm:spPr/>
      <dgm:t>
        <a:bodyPr/>
        <a:lstStyle/>
        <a:p>
          <a:endParaRPr kumimoji="1" lang="ja-JP" altLang="en-US" sz="1800"/>
        </a:p>
      </dgm:t>
    </dgm:pt>
    <dgm:pt modelId="{BF290860-AF0A-45FB-B974-795805B77BF0}">
      <dgm:prSet custT="1"/>
      <dgm:spPr/>
      <dgm:t>
        <a:bodyPr/>
        <a:lstStyle/>
        <a:p>
          <a:r>
            <a:rPr kumimoji="1" lang="ja-JP" altLang="en-US" sz="1800" dirty="0" smtClean="0">
              <a:solidFill>
                <a:srgbClr val="FF0000"/>
              </a:solidFill>
            </a:rPr>
            <a:t>１法人あたり</a:t>
          </a:r>
          <a:r>
            <a:rPr kumimoji="1" lang="en-US" altLang="ja-JP" sz="1800" dirty="0" smtClean="0">
              <a:solidFill>
                <a:srgbClr val="FF0000"/>
              </a:solidFill>
            </a:rPr>
            <a:t>40</a:t>
          </a:r>
          <a:r>
            <a:rPr kumimoji="1" lang="ja-JP" altLang="en-US" sz="1800" dirty="0" smtClean="0">
              <a:solidFill>
                <a:srgbClr val="FF0000"/>
              </a:solidFill>
            </a:rPr>
            <a:t>万円の助成</a:t>
          </a:r>
          <a:endParaRPr kumimoji="1" lang="ja-JP" altLang="en-US" sz="1800" dirty="0">
            <a:solidFill>
              <a:srgbClr val="FF0000"/>
            </a:solidFill>
          </a:endParaRPr>
        </a:p>
      </dgm:t>
    </dgm:pt>
    <dgm:pt modelId="{45A67DEB-3DA8-4A25-9405-D8681A9C381F}" type="parTrans" cxnId="{3630C8E2-70E9-4CCB-837D-75476CF06365}">
      <dgm:prSet/>
      <dgm:spPr/>
      <dgm:t>
        <a:bodyPr/>
        <a:lstStyle/>
        <a:p>
          <a:endParaRPr kumimoji="1" lang="ja-JP" altLang="en-US" sz="1800"/>
        </a:p>
      </dgm:t>
    </dgm:pt>
    <dgm:pt modelId="{6DBDB3CE-64CD-4CC9-A691-2BD6DDCD7169}" type="sibTrans" cxnId="{3630C8E2-70E9-4CCB-837D-75476CF06365}">
      <dgm:prSet/>
      <dgm:spPr/>
      <dgm:t>
        <a:bodyPr/>
        <a:lstStyle/>
        <a:p>
          <a:endParaRPr kumimoji="1" lang="ja-JP" altLang="en-US" sz="1800"/>
        </a:p>
      </dgm:t>
    </dgm:pt>
    <dgm:pt modelId="{C971DC5F-22C3-4CBE-A853-A26AF0AC4FBA}">
      <dgm:prSet custT="1"/>
      <dgm:spPr/>
      <dgm:t>
        <a:bodyPr/>
        <a:lstStyle/>
        <a:p>
          <a:r>
            <a:rPr kumimoji="1" lang="ja-JP" altLang="en-US" sz="1800" dirty="0" smtClean="0"/>
            <a:t> 都道府県協議会等による集落営農に関するリーダー研修会、経理事務研修会等の開催経費の助成。 </a:t>
          </a:r>
          <a:endParaRPr kumimoji="1" lang="ja-JP" altLang="en-US" sz="1800" dirty="0"/>
        </a:p>
      </dgm:t>
    </dgm:pt>
    <dgm:pt modelId="{8A6A2417-E21D-4C56-96B8-1EBF22E5EECD}" type="parTrans" cxnId="{6302DEE5-5266-412A-8D47-EA03F831BBCA}">
      <dgm:prSet/>
      <dgm:spPr/>
      <dgm:t>
        <a:bodyPr/>
        <a:lstStyle/>
        <a:p>
          <a:endParaRPr kumimoji="1" lang="ja-JP" altLang="en-US" sz="1800"/>
        </a:p>
      </dgm:t>
    </dgm:pt>
    <dgm:pt modelId="{3D1F43AB-1130-423A-A72A-F79FF86D37E5}" type="sibTrans" cxnId="{6302DEE5-5266-412A-8D47-EA03F831BBCA}">
      <dgm:prSet/>
      <dgm:spPr/>
      <dgm:t>
        <a:bodyPr/>
        <a:lstStyle/>
        <a:p>
          <a:endParaRPr kumimoji="1" lang="ja-JP" altLang="en-US" sz="1800"/>
        </a:p>
      </dgm:t>
    </dgm:pt>
    <dgm:pt modelId="{785179F4-9296-4217-8B9F-007D711BFB9B}">
      <dgm:prSet custT="1"/>
      <dgm:spPr/>
      <dgm:t>
        <a:bodyPr/>
        <a:lstStyle/>
        <a:p>
          <a:r>
            <a:rPr kumimoji="1" lang="ja-JP" altLang="en-US" sz="1800" dirty="0" smtClean="0"/>
            <a:t> 集落営農の組織化・法人化に必要な農業用機械等を導入する経 費に対しての支援。 （融資主体型補助：</a:t>
          </a:r>
          <a:r>
            <a:rPr kumimoji="1" lang="en-US" altLang="en-US" sz="1800" dirty="0" smtClean="0"/>
            <a:t>3/10</a:t>
          </a:r>
          <a:r>
            <a:rPr kumimoji="1" lang="ja-JP" altLang="en-US" sz="1800" dirty="0" smtClean="0"/>
            <a:t>上限、集落営農補助</a:t>
          </a:r>
          <a:r>
            <a:rPr kumimoji="1" lang="en-US" altLang="en-US" sz="1800" dirty="0" smtClean="0"/>
            <a:t>:1/2</a:t>
          </a:r>
          <a:r>
            <a:rPr kumimoji="1" lang="ja-JP" altLang="en-US" sz="1800" dirty="0" smtClean="0"/>
            <a:t>以内） </a:t>
          </a:r>
          <a:endParaRPr kumimoji="1" lang="ja-JP" altLang="en-US" sz="1800" dirty="0"/>
        </a:p>
      </dgm:t>
    </dgm:pt>
    <dgm:pt modelId="{8BC9435B-76B6-411F-BA17-BD194DAEB6FE}" type="parTrans" cxnId="{3DAD33D1-83A3-4647-8EEB-D62B42099EBB}">
      <dgm:prSet/>
      <dgm:spPr/>
      <dgm:t>
        <a:bodyPr/>
        <a:lstStyle/>
        <a:p>
          <a:endParaRPr kumimoji="1" lang="ja-JP" altLang="en-US" sz="1800"/>
        </a:p>
      </dgm:t>
    </dgm:pt>
    <dgm:pt modelId="{4B3CBC32-3805-4A9B-973D-17138928B480}" type="sibTrans" cxnId="{3DAD33D1-83A3-4647-8EEB-D62B42099EBB}">
      <dgm:prSet/>
      <dgm:spPr/>
      <dgm:t>
        <a:bodyPr/>
        <a:lstStyle/>
        <a:p>
          <a:endParaRPr kumimoji="1" lang="ja-JP" altLang="en-US" sz="1800"/>
        </a:p>
      </dgm:t>
    </dgm:pt>
    <dgm:pt modelId="{FB185242-C393-49A0-AAC8-3502BE6EA778}">
      <dgm:prSet custT="1"/>
      <dgm:spPr/>
      <dgm:t>
        <a:bodyPr/>
        <a:lstStyle/>
        <a:p>
          <a:r>
            <a:rPr kumimoji="1" lang="ja-JP" altLang="en-US" sz="1800" dirty="0" smtClean="0">
              <a:effectLst>
                <a:outerShdw blurRad="38100" dist="38100" dir="2700000" algn="tl">
                  <a:srgbClr val="000000">
                    <a:alpha val="43137"/>
                  </a:srgbClr>
                </a:outerShdw>
              </a:effectLst>
            </a:rPr>
            <a:t>経営体育成強化資金</a:t>
          </a:r>
          <a:endParaRPr kumimoji="1" lang="ja-JP" altLang="en-US" sz="1800" dirty="0">
            <a:effectLst>
              <a:outerShdw blurRad="38100" dist="38100" dir="2700000" algn="tl">
                <a:srgbClr val="000000">
                  <a:alpha val="43137"/>
                </a:srgbClr>
              </a:outerShdw>
            </a:effectLst>
          </a:endParaRPr>
        </a:p>
      </dgm:t>
    </dgm:pt>
    <dgm:pt modelId="{677639A2-84D0-42AE-B5C6-8E787B1D2AB9}" type="parTrans" cxnId="{11D40AE0-0D60-4BE4-8C29-C8190A39DADB}">
      <dgm:prSet/>
      <dgm:spPr/>
      <dgm:t>
        <a:bodyPr/>
        <a:lstStyle/>
        <a:p>
          <a:endParaRPr kumimoji="1" lang="ja-JP" altLang="en-US" sz="1800"/>
        </a:p>
      </dgm:t>
    </dgm:pt>
    <dgm:pt modelId="{20439AD0-A16A-4E1B-B413-9E9C6C7A1E9A}" type="sibTrans" cxnId="{11D40AE0-0D60-4BE4-8C29-C8190A39DADB}">
      <dgm:prSet/>
      <dgm:spPr/>
      <dgm:t>
        <a:bodyPr/>
        <a:lstStyle/>
        <a:p>
          <a:endParaRPr kumimoji="1" lang="ja-JP" altLang="en-US" sz="1800"/>
        </a:p>
      </dgm:t>
    </dgm:pt>
    <dgm:pt modelId="{B3E0531B-5304-4EA1-B974-14293713A422}">
      <dgm:prSet custT="1"/>
      <dgm:spPr/>
      <dgm:t>
        <a:bodyPr/>
        <a:lstStyle/>
        <a:p>
          <a:r>
            <a:rPr kumimoji="1" lang="ja-JP" altLang="en-US" sz="1800" dirty="0" smtClean="0">
              <a:effectLst>
                <a:outerShdw blurRad="38100" dist="38100" dir="2700000" algn="tl">
                  <a:srgbClr val="000000">
                    <a:alpha val="43137"/>
                  </a:srgbClr>
                </a:outerShdw>
              </a:effectLst>
            </a:rPr>
            <a:t>農業近代化資金</a:t>
          </a:r>
          <a:endParaRPr kumimoji="1" lang="ja-JP" altLang="en-US" sz="1800" dirty="0">
            <a:effectLst>
              <a:outerShdw blurRad="38100" dist="38100" dir="2700000" algn="tl">
                <a:srgbClr val="000000">
                  <a:alpha val="43137"/>
                </a:srgbClr>
              </a:outerShdw>
            </a:effectLst>
          </a:endParaRPr>
        </a:p>
      </dgm:t>
    </dgm:pt>
    <dgm:pt modelId="{CC6D90B4-A45D-4A6E-A871-1AC51CF21FA4}" type="parTrans" cxnId="{2BB1A3F4-C152-431E-A059-E55EF3B3EE63}">
      <dgm:prSet/>
      <dgm:spPr/>
      <dgm:t>
        <a:bodyPr/>
        <a:lstStyle/>
        <a:p>
          <a:endParaRPr kumimoji="1" lang="ja-JP" altLang="en-US" sz="1800"/>
        </a:p>
      </dgm:t>
    </dgm:pt>
    <dgm:pt modelId="{EC8F88EA-E642-4E28-B6A0-933797EB7D40}" type="sibTrans" cxnId="{2BB1A3F4-C152-431E-A059-E55EF3B3EE63}">
      <dgm:prSet/>
      <dgm:spPr/>
      <dgm:t>
        <a:bodyPr/>
        <a:lstStyle/>
        <a:p>
          <a:endParaRPr kumimoji="1" lang="ja-JP" altLang="en-US" sz="1800"/>
        </a:p>
      </dgm:t>
    </dgm:pt>
    <dgm:pt modelId="{128C0AE9-2DB5-4894-A40E-CC45FC8F20C0}" type="pres">
      <dgm:prSet presAssocID="{20EACFD7-C26E-4602-855D-7DE96319BF02}" presName="linear" presStyleCnt="0">
        <dgm:presLayoutVars>
          <dgm:dir/>
          <dgm:animLvl val="lvl"/>
          <dgm:resizeHandles val="exact"/>
        </dgm:presLayoutVars>
      </dgm:prSet>
      <dgm:spPr/>
      <dgm:t>
        <a:bodyPr/>
        <a:lstStyle/>
        <a:p>
          <a:endParaRPr kumimoji="1" lang="ja-JP" altLang="en-US"/>
        </a:p>
      </dgm:t>
    </dgm:pt>
    <dgm:pt modelId="{CEBFB2B2-48F0-4F45-8CA8-685217B4E5A1}" type="pres">
      <dgm:prSet presAssocID="{EB1E70A7-5D0A-44B8-9C37-E67A8A98F053}" presName="parentLin" presStyleCnt="0"/>
      <dgm:spPr/>
    </dgm:pt>
    <dgm:pt modelId="{59D9F759-EEA9-4463-836C-1288EEE5BE95}" type="pres">
      <dgm:prSet presAssocID="{EB1E70A7-5D0A-44B8-9C37-E67A8A98F053}" presName="parentLeftMargin" presStyleLbl="node1" presStyleIdx="0" presStyleCnt="5"/>
      <dgm:spPr/>
      <dgm:t>
        <a:bodyPr/>
        <a:lstStyle/>
        <a:p>
          <a:endParaRPr kumimoji="1" lang="ja-JP" altLang="en-US"/>
        </a:p>
      </dgm:t>
    </dgm:pt>
    <dgm:pt modelId="{15E56AA9-09AA-4B0A-AECC-6E87590B1382}" type="pres">
      <dgm:prSet presAssocID="{EB1E70A7-5D0A-44B8-9C37-E67A8A98F053}" presName="parentText" presStyleLbl="node1" presStyleIdx="0" presStyleCnt="5">
        <dgm:presLayoutVars>
          <dgm:chMax val="0"/>
          <dgm:bulletEnabled val="1"/>
        </dgm:presLayoutVars>
      </dgm:prSet>
      <dgm:spPr/>
      <dgm:t>
        <a:bodyPr/>
        <a:lstStyle/>
        <a:p>
          <a:endParaRPr kumimoji="1" lang="ja-JP" altLang="en-US"/>
        </a:p>
      </dgm:t>
    </dgm:pt>
    <dgm:pt modelId="{AEF9FF62-CA26-47B0-B743-C925614D528A}" type="pres">
      <dgm:prSet presAssocID="{EB1E70A7-5D0A-44B8-9C37-E67A8A98F053}" presName="negativeSpace" presStyleCnt="0"/>
      <dgm:spPr/>
    </dgm:pt>
    <dgm:pt modelId="{E94204F6-FE4F-43BD-AF62-BD1102A5A30F}" type="pres">
      <dgm:prSet presAssocID="{EB1E70A7-5D0A-44B8-9C37-E67A8A98F053}" presName="childText" presStyleLbl="conFgAcc1" presStyleIdx="0" presStyleCnt="5">
        <dgm:presLayoutVars>
          <dgm:bulletEnabled val="1"/>
        </dgm:presLayoutVars>
      </dgm:prSet>
      <dgm:spPr/>
      <dgm:t>
        <a:bodyPr/>
        <a:lstStyle/>
        <a:p>
          <a:endParaRPr kumimoji="1" lang="ja-JP" altLang="en-US"/>
        </a:p>
      </dgm:t>
    </dgm:pt>
    <dgm:pt modelId="{10DC73B8-E950-4D8F-B379-113B24A56EF0}" type="pres">
      <dgm:prSet presAssocID="{B954D5FD-3D51-4184-BED1-083E0F13A849}" presName="spaceBetweenRectangles" presStyleCnt="0"/>
      <dgm:spPr/>
    </dgm:pt>
    <dgm:pt modelId="{D6351E75-5D33-4D78-A09C-C831DA229EE8}" type="pres">
      <dgm:prSet presAssocID="{5B0A8663-9EEF-4A37-B26E-D665B1FC7C2A}" presName="parentLin" presStyleCnt="0"/>
      <dgm:spPr/>
    </dgm:pt>
    <dgm:pt modelId="{A6512AB0-EEFB-4F77-A3A2-16FE20107345}" type="pres">
      <dgm:prSet presAssocID="{5B0A8663-9EEF-4A37-B26E-D665B1FC7C2A}" presName="parentLeftMargin" presStyleLbl="node1" presStyleIdx="0" presStyleCnt="5"/>
      <dgm:spPr/>
      <dgm:t>
        <a:bodyPr/>
        <a:lstStyle/>
        <a:p>
          <a:endParaRPr kumimoji="1" lang="ja-JP" altLang="en-US"/>
        </a:p>
      </dgm:t>
    </dgm:pt>
    <dgm:pt modelId="{23C2AB26-111A-4798-9ECE-40186A520927}" type="pres">
      <dgm:prSet presAssocID="{5B0A8663-9EEF-4A37-B26E-D665B1FC7C2A}" presName="parentText" presStyleLbl="node1" presStyleIdx="1" presStyleCnt="5">
        <dgm:presLayoutVars>
          <dgm:chMax val="0"/>
          <dgm:bulletEnabled val="1"/>
        </dgm:presLayoutVars>
      </dgm:prSet>
      <dgm:spPr/>
      <dgm:t>
        <a:bodyPr/>
        <a:lstStyle/>
        <a:p>
          <a:endParaRPr kumimoji="1" lang="ja-JP" altLang="en-US"/>
        </a:p>
      </dgm:t>
    </dgm:pt>
    <dgm:pt modelId="{D914F9D4-5EA2-4118-9D9A-06D65631A189}" type="pres">
      <dgm:prSet presAssocID="{5B0A8663-9EEF-4A37-B26E-D665B1FC7C2A}" presName="negativeSpace" presStyleCnt="0"/>
      <dgm:spPr/>
    </dgm:pt>
    <dgm:pt modelId="{15B173F4-9D47-4B32-8745-E986EEFA0B47}" type="pres">
      <dgm:prSet presAssocID="{5B0A8663-9EEF-4A37-B26E-D665B1FC7C2A}" presName="childText" presStyleLbl="conFgAcc1" presStyleIdx="1" presStyleCnt="5">
        <dgm:presLayoutVars>
          <dgm:bulletEnabled val="1"/>
        </dgm:presLayoutVars>
      </dgm:prSet>
      <dgm:spPr/>
      <dgm:t>
        <a:bodyPr/>
        <a:lstStyle/>
        <a:p>
          <a:endParaRPr kumimoji="1" lang="ja-JP" altLang="en-US"/>
        </a:p>
      </dgm:t>
    </dgm:pt>
    <dgm:pt modelId="{5E5592E2-8E43-44C9-A2AC-D0006B53EE33}" type="pres">
      <dgm:prSet presAssocID="{5CFF3E6D-051C-4E73-827A-610F8E194D04}" presName="spaceBetweenRectangles" presStyleCnt="0"/>
      <dgm:spPr/>
    </dgm:pt>
    <dgm:pt modelId="{92A851DA-B88D-4D39-B0EF-AD565C9A233E}" type="pres">
      <dgm:prSet presAssocID="{ADCC9557-B3FA-4184-A13F-EA6CF5768263}" presName="parentLin" presStyleCnt="0"/>
      <dgm:spPr/>
    </dgm:pt>
    <dgm:pt modelId="{16978AC2-B434-4F87-A4F6-9A8BBF4CB400}" type="pres">
      <dgm:prSet presAssocID="{ADCC9557-B3FA-4184-A13F-EA6CF5768263}" presName="parentLeftMargin" presStyleLbl="node1" presStyleIdx="1" presStyleCnt="5"/>
      <dgm:spPr/>
      <dgm:t>
        <a:bodyPr/>
        <a:lstStyle/>
        <a:p>
          <a:endParaRPr kumimoji="1" lang="ja-JP" altLang="en-US"/>
        </a:p>
      </dgm:t>
    </dgm:pt>
    <dgm:pt modelId="{1E270ED0-562A-4CCC-9BD1-45E41B39AB58}" type="pres">
      <dgm:prSet presAssocID="{ADCC9557-B3FA-4184-A13F-EA6CF5768263}" presName="parentText" presStyleLbl="node1" presStyleIdx="2" presStyleCnt="5">
        <dgm:presLayoutVars>
          <dgm:chMax val="0"/>
          <dgm:bulletEnabled val="1"/>
        </dgm:presLayoutVars>
      </dgm:prSet>
      <dgm:spPr/>
      <dgm:t>
        <a:bodyPr/>
        <a:lstStyle/>
        <a:p>
          <a:endParaRPr kumimoji="1" lang="ja-JP" altLang="en-US"/>
        </a:p>
      </dgm:t>
    </dgm:pt>
    <dgm:pt modelId="{98D5469B-11C3-4030-BE22-924466F38D79}" type="pres">
      <dgm:prSet presAssocID="{ADCC9557-B3FA-4184-A13F-EA6CF5768263}" presName="negativeSpace" presStyleCnt="0"/>
      <dgm:spPr/>
    </dgm:pt>
    <dgm:pt modelId="{3A4F5CC6-348D-4072-BA3E-AFC2B7E4F39C}" type="pres">
      <dgm:prSet presAssocID="{ADCC9557-B3FA-4184-A13F-EA6CF5768263}" presName="childText" presStyleLbl="conFgAcc1" presStyleIdx="2" presStyleCnt="5">
        <dgm:presLayoutVars>
          <dgm:bulletEnabled val="1"/>
        </dgm:presLayoutVars>
      </dgm:prSet>
      <dgm:spPr/>
    </dgm:pt>
    <dgm:pt modelId="{86246928-5B9D-4CB0-928D-8175CE12206D}" type="pres">
      <dgm:prSet presAssocID="{62E6FD69-4F70-487E-B8EC-0756E7139E9D}" presName="spaceBetweenRectangles" presStyleCnt="0"/>
      <dgm:spPr/>
    </dgm:pt>
    <dgm:pt modelId="{3FD3F283-9494-4FDD-BFA2-01DA6E0C06B6}" type="pres">
      <dgm:prSet presAssocID="{FB185242-C393-49A0-AAC8-3502BE6EA778}" presName="parentLin" presStyleCnt="0"/>
      <dgm:spPr/>
    </dgm:pt>
    <dgm:pt modelId="{F076FECB-9778-4EE4-A1D9-EE6018FE15AC}" type="pres">
      <dgm:prSet presAssocID="{FB185242-C393-49A0-AAC8-3502BE6EA778}" presName="parentLeftMargin" presStyleLbl="node1" presStyleIdx="2" presStyleCnt="5"/>
      <dgm:spPr/>
      <dgm:t>
        <a:bodyPr/>
        <a:lstStyle/>
        <a:p>
          <a:endParaRPr kumimoji="1" lang="ja-JP" altLang="en-US"/>
        </a:p>
      </dgm:t>
    </dgm:pt>
    <dgm:pt modelId="{8818D296-8F7B-48B2-A52B-A3F8070C09A1}" type="pres">
      <dgm:prSet presAssocID="{FB185242-C393-49A0-AAC8-3502BE6EA778}" presName="parentText" presStyleLbl="node1" presStyleIdx="3" presStyleCnt="5">
        <dgm:presLayoutVars>
          <dgm:chMax val="0"/>
          <dgm:bulletEnabled val="1"/>
        </dgm:presLayoutVars>
      </dgm:prSet>
      <dgm:spPr/>
      <dgm:t>
        <a:bodyPr/>
        <a:lstStyle/>
        <a:p>
          <a:endParaRPr kumimoji="1" lang="ja-JP" altLang="en-US"/>
        </a:p>
      </dgm:t>
    </dgm:pt>
    <dgm:pt modelId="{FF24C5BF-B2A4-4800-AAE1-BB378A4D010E}" type="pres">
      <dgm:prSet presAssocID="{FB185242-C393-49A0-AAC8-3502BE6EA778}" presName="negativeSpace" presStyleCnt="0"/>
      <dgm:spPr/>
    </dgm:pt>
    <dgm:pt modelId="{14BDCEA4-4969-41FD-8B4E-CFF7D5948126}" type="pres">
      <dgm:prSet presAssocID="{FB185242-C393-49A0-AAC8-3502BE6EA778}" presName="childText" presStyleLbl="conFgAcc1" presStyleIdx="3" presStyleCnt="5">
        <dgm:presLayoutVars>
          <dgm:bulletEnabled val="1"/>
        </dgm:presLayoutVars>
      </dgm:prSet>
      <dgm:spPr/>
    </dgm:pt>
    <dgm:pt modelId="{B265F766-4DE4-4F48-9697-F9654B8637CE}" type="pres">
      <dgm:prSet presAssocID="{20439AD0-A16A-4E1B-B413-9E9C6C7A1E9A}" presName="spaceBetweenRectangles" presStyleCnt="0"/>
      <dgm:spPr/>
    </dgm:pt>
    <dgm:pt modelId="{02401743-48F3-4FE8-8B5E-04A410D51F36}" type="pres">
      <dgm:prSet presAssocID="{B3E0531B-5304-4EA1-B974-14293713A422}" presName="parentLin" presStyleCnt="0"/>
      <dgm:spPr/>
    </dgm:pt>
    <dgm:pt modelId="{2CFB6DB6-C5DD-4F78-B1EB-49C2D52D6C7F}" type="pres">
      <dgm:prSet presAssocID="{B3E0531B-5304-4EA1-B974-14293713A422}" presName="parentLeftMargin" presStyleLbl="node1" presStyleIdx="3" presStyleCnt="5"/>
      <dgm:spPr/>
      <dgm:t>
        <a:bodyPr/>
        <a:lstStyle/>
        <a:p>
          <a:endParaRPr kumimoji="1" lang="ja-JP" altLang="en-US"/>
        </a:p>
      </dgm:t>
    </dgm:pt>
    <dgm:pt modelId="{515010AA-51AD-497E-89B1-049DE93A8C81}" type="pres">
      <dgm:prSet presAssocID="{B3E0531B-5304-4EA1-B974-14293713A422}" presName="parentText" presStyleLbl="node1" presStyleIdx="4" presStyleCnt="5">
        <dgm:presLayoutVars>
          <dgm:chMax val="0"/>
          <dgm:bulletEnabled val="1"/>
        </dgm:presLayoutVars>
      </dgm:prSet>
      <dgm:spPr/>
      <dgm:t>
        <a:bodyPr/>
        <a:lstStyle/>
        <a:p>
          <a:endParaRPr kumimoji="1" lang="ja-JP" altLang="en-US"/>
        </a:p>
      </dgm:t>
    </dgm:pt>
    <dgm:pt modelId="{88529099-988A-4EE5-9E87-AFC5246CA3A5}" type="pres">
      <dgm:prSet presAssocID="{B3E0531B-5304-4EA1-B974-14293713A422}" presName="negativeSpace" presStyleCnt="0"/>
      <dgm:spPr/>
    </dgm:pt>
    <dgm:pt modelId="{F70F2F9F-4690-4443-9A45-D40E665EC4C6}" type="pres">
      <dgm:prSet presAssocID="{B3E0531B-5304-4EA1-B974-14293713A422}" presName="childText" presStyleLbl="conFgAcc1" presStyleIdx="4" presStyleCnt="5">
        <dgm:presLayoutVars>
          <dgm:bulletEnabled val="1"/>
        </dgm:presLayoutVars>
      </dgm:prSet>
      <dgm:spPr/>
    </dgm:pt>
  </dgm:ptLst>
  <dgm:cxnLst>
    <dgm:cxn modelId="{86EBC1C1-18F5-4215-B9E5-A6B67633F6E0}" type="presOf" srcId="{FB185242-C393-49A0-AAC8-3502BE6EA778}" destId="{8818D296-8F7B-48B2-A52B-A3F8070C09A1}" srcOrd="1" destOrd="0" presId="urn:microsoft.com/office/officeart/2005/8/layout/list1"/>
    <dgm:cxn modelId="{FC169471-7B3A-45B0-9012-BF6B113B9426}" srcId="{20EACFD7-C26E-4602-855D-7DE96319BF02}" destId="{5B0A8663-9EEF-4A37-B26E-D665B1FC7C2A}" srcOrd="1" destOrd="0" parTransId="{961D3202-8EA8-40E1-8115-51CB97E4006D}" sibTransId="{5CFF3E6D-051C-4E73-827A-610F8E194D04}"/>
    <dgm:cxn modelId="{11D40AE0-0D60-4BE4-8C29-C8190A39DADB}" srcId="{20EACFD7-C26E-4602-855D-7DE96319BF02}" destId="{FB185242-C393-49A0-AAC8-3502BE6EA778}" srcOrd="3" destOrd="0" parTransId="{677639A2-84D0-42AE-B5C6-8E787B1D2AB9}" sibTransId="{20439AD0-A16A-4E1B-B413-9E9C6C7A1E9A}"/>
    <dgm:cxn modelId="{937A92F4-C51D-4C28-84F6-746552B96CF9}" srcId="{20EACFD7-C26E-4602-855D-7DE96319BF02}" destId="{ADCC9557-B3FA-4184-A13F-EA6CF5768263}" srcOrd="2" destOrd="0" parTransId="{7E9D6275-521C-466B-903C-B3C69D6E9B01}" sibTransId="{62E6FD69-4F70-487E-B8EC-0756E7139E9D}"/>
    <dgm:cxn modelId="{0A88F659-C319-4167-8141-6158982CE7A4}" type="presOf" srcId="{EB1E70A7-5D0A-44B8-9C37-E67A8A98F053}" destId="{59D9F759-EEA9-4463-836C-1288EEE5BE95}" srcOrd="0" destOrd="0" presId="urn:microsoft.com/office/officeart/2005/8/layout/list1"/>
    <dgm:cxn modelId="{AE9AD94D-B83C-4674-A6C4-B422C73C7DE6}" type="presOf" srcId="{785179F4-9296-4217-8B9F-007D711BFB9B}" destId="{15B173F4-9D47-4B32-8745-E986EEFA0B47}" srcOrd="0" destOrd="0" presId="urn:microsoft.com/office/officeart/2005/8/layout/list1"/>
    <dgm:cxn modelId="{CF7244DA-FAA8-44CE-BE61-B466F229C940}" type="presOf" srcId="{EB1E70A7-5D0A-44B8-9C37-E67A8A98F053}" destId="{15E56AA9-09AA-4B0A-AECC-6E87590B1382}" srcOrd="1" destOrd="0" presId="urn:microsoft.com/office/officeart/2005/8/layout/list1"/>
    <dgm:cxn modelId="{ED3B4A17-85DF-4079-8DF9-20F3E84AC90E}" type="presOf" srcId="{5B0A8663-9EEF-4A37-B26E-D665B1FC7C2A}" destId="{A6512AB0-EEFB-4F77-A3A2-16FE20107345}" srcOrd="0" destOrd="0" presId="urn:microsoft.com/office/officeart/2005/8/layout/list1"/>
    <dgm:cxn modelId="{374F011C-CFE6-46DC-A0B1-338FD331207B}" type="presOf" srcId="{5B0A8663-9EEF-4A37-B26E-D665B1FC7C2A}" destId="{23C2AB26-111A-4798-9ECE-40186A520927}" srcOrd="1" destOrd="0" presId="urn:microsoft.com/office/officeart/2005/8/layout/list1"/>
    <dgm:cxn modelId="{41D3E573-451A-4A8B-839B-404172457A11}" type="presOf" srcId="{ADCC9557-B3FA-4184-A13F-EA6CF5768263}" destId="{16978AC2-B434-4F87-A4F6-9A8BBF4CB400}" srcOrd="0" destOrd="0" presId="urn:microsoft.com/office/officeart/2005/8/layout/list1"/>
    <dgm:cxn modelId="{00545D21-4979-495B-BE99-19504D410B7C}" type="presOf" srcId="{B3E0531B-5304-4EA1-B974-14293713A422}" destId="{515010AA-51AD-497E-89B1-049DE93A8C81}" srcOrd="1" destOrd="0" presId="urn:microsoft.com/office/officeart/2005/8/layout/list1"/>
    <dgm:cxn modelId="{3630C8E2-70E9-4CCB-837D-75476CF06365}" srcId="{EB1E70A7-5D0A-44B8-9C37-E67A8A98F053}" destId="{BF290860-AF0A-45FB-B974-795805B77BF0}" srcOrd="0" destOrd="0" parTransId="{45A67DEB-3DA8-4A25-9405-D8681A9C381F}" sibTransId="{6DBDB3CE-64CD-4CC9-A691-2BD6DDCD7169}"/>
    <dgm:cxn modelId="{151D1B35-2506-497D-A0C0-9132E7008B27}" type="presOf" srcId="{20EACFD7-C26E-4602-855D-7DE96319BF02}" destId="{128C0AE9-2DB5-4894-A40E-CC45FC8F20C0}" srcOrd="0" destOrd="0" presId="urn:microsoft.com/office/officeart/2005/8/layout/list1"/>
    <dgm:cxn modelId="{A13B2C89-1BD0-40FA-8F33-979ED8DB27E3}" srcId="{20EACFD7-C26E-4602-855D-7DE96319BF02}" destId="{EB1E70A7-5D0A-44B8-9C37-E67A8A98F053}" srcOrd="0" destOrd="0" parTransId="{77E77EDA-6788-4433-AAA3-597722DDAB62}" sibTransId="{B954D5FD-3D51-4184-BED1-083E0F13A849}"/>
    <dgm:cxn modelId="{6302DEE5-5266-412A-8D47-EA03F831BBCA}" srcId="{EB1E70A7-5D0A-44B8-9C37-E67A8A98F053}" destId="{C971DC5F-22C3-4CBE-A853-A26AF0AC4FBA}" srcOrd="1" destOrd="0" parTransId="{8A6A2417-E21D-4C56-96B8-1EBF22E5EECD}" sibTransId="{3D1F43AB-1130-423A-A72A-F79FF86D37E5}"/>
    <dgm:cxn modelId="{EFC16B68-3E91-4D50-AD6D-83E6007224A1}" type="presOf" srcId="{FB185242-C393-49A0-AAC8-3502BE6EA778}" destId="{F076FECB-9778-4EE4-A1D9-EE6018FE15AC}" srcOrd="0" destOrd="0" presId="urn:microsoft.com/office/officeart/2005/8/layout/list1"/>
    <dgm:cxn modelId="{011776AC-1EEA-4B06-8D53-AE51C65CC167}" type="presOf" srcId="{B3E0531B-5304-4EA1-B974-14293713A422}" destId="{2CFB6DB6-C5DD-4F78-B1EB-49C2D52D6C7F}" srcOrd="0" destOrd="0" presId="urn:microsoft.com/office/officeart/2005/8/layout/list1"/>
    <dgm:cxn modelId="{4777CDFC-AD6F-4A3A-BA32-16E88F10CC05}" type="presOf" srcId="{BF290860-AF0A-45FB-B974-795805B77BF0}" destId="{E94204F6-FE4F-43BD-AF62-BD1102A5A30F}" srcOrd="0" destOrd="0" presId="urn:microsoft.com/office/officeart/2005/8/layout/list1"/>
    <dgm:cxn modelId="{2BB1A3F4-C152-431E-A059-E55EF3B3EE63}" srcId="{20EACFD7-C26E-4602-855D-7DE96319BF02}" destId="{B3E0531B-5304-4EA1-B974-14293713A422}" srcOrd="4" destOrd="0" parTransId="{CC6D90B4-A45D-4A6E-A871-1AC51CF21FA4}" sibTransId="{EC8F88EA-E642-4E28-B6A0-933797EB7D40}"/>
    <dgm:cxn modelId="{8F6C305E-5A2B-4B97-976F-4A27ED979A40}" type="presOf" srcId="{C971DC5F-22C3-4CBE-A853-A26AF0AC4FBA}" destId="{E94204F6-FE4F-43BD-AF62-BD1102A5A30F}" srcOrd="0" destOrd="1" presId="urn:microsoft.com/office/officeart/2005/8/layout/list1"/>
    <dgm:cxn modelId="{E05D634E-8E52-4147-B12F-4E90EFEDA4EF}" type="presOf" srcId="{ADCC9557-B3FA-4184-A13F-EA6CF5768263}" destId="{1E270ED0-562A-4CCC-9BD1-45E41B39AB58}" srcOrd="1" destOrd="0" presId="urn:microsoft.com/office/officeart/2005/8/layout/list1"/>
    <dgm:cxn modelId="{3DAD33D1-83A3-4647-8EEB-D62B42099EBB}" srcId="{5B0A8663-9EEF-4A37-B26E-D665B1FC7C2A}" destId="{785179F4-9296-4217-8B9F-007D711BFB9B}" srcOrd="0" destOrd="0" parTransId="{8BC9435B-76B6-411F-BA17-BD194DAEB6FE}" sibTransId="{4B3CBC32-3805-4A9B-973D-17138928B480}"/>
    <dgm:cxn modelId="{7B98ABCC-841C-4FA7-AEFA-F62CD77E6445}" type="presParOf" srcId="{128C0AE9-2DB5-4894-A40E-CC45FC8F20C0}" destId="{CEBFB2B2-48F0-4F45-8CA8-685217B4E5A1}" srcOrd="0" destOrd="0" presId="urn:microsoft.com/office/officeart/2005/8/layout/list1"/>
    <dgm:cxn modelId="{A7146B0B-62DF-4B7C-B6AE-83CD84ADFD71}" type="presParOf" srcId="{CEBFB2B2-48F0-4F45-8CA8-685217B4E5A1}" destId="{59D9F759-EEA9-4463-836C-1288EEE5BE95}" srcOrd="0" destOrd="0" presId="urn:microsoft.com/office/officeart/2005/8/layout/list1"/>
    <dgm:cxn modelId="{EF5A49E4-B0FC-4473-9FC4-4CE9DC625D34}" type="presParOf" srcId="{CEBFB2B2-48F0-4F45-8CA8-685217B4E5A1}" destId="{15E56AA9-09AA-4B0A-AECC-6E87590B1382}" srcOrd="1" destOrd="0" presId="urn:microsoft.com/office/officeart/2005/8/layout/list1"/>
    <dgm:cxn modelId="{BBA57091-668C-42FE-A3C7-D1F53B6DA261}" type="presParOf" srcId="{128C0AE9-2DB5-4894-A40E-CC45FC8F20C0}" destId="{AEF9FF62-CA26-47B0-B743-C925614D528A}" srcOrd="1" destOrd="0" presId="urn:microsoft.com/office/officeart/2005/8/layout/list1"/>
    <dgm:cxn modelId="{1C6B62A1-247A-4F2E-AB94-E0CFA61B214F}" type="presParOf" srcId="{128C0AE9-2DB5-4894-A40E-CC45FC8F20C0}" destId="{E94204F6-FE4F-43BD-AF62-BD1102A5A30F}" srcOrd="2" destOrd="0" presId="urn:microsoft.com/office/officeart/2005/8/layout/list1"/>
    <dgm:cxn modelId="{2F0DBF78-5471-45D6-B018-8A7F9E6B374A}" type="presParOf" srcId="{128C0AE9-2DB5-4894-A40E-CC45FC8F20C0}" destId="{10DC73B8-E950-4D8F-B379-113B24A56EF0}" srcOrd="3" destOrd="0" presId="urn:microsoft.com/office/officeart/2005/8/layout/list1"/>
    <dgm:cxn modelId="{DB1F95AA-BBD9-4F19-B188-2D409261F66B}" type="presParOf" srcId="{128C0AE9-2DB5-4894-A40E-CC45FC8F20C0}" destId="{D6351E75-5D33-4D78-A09C-C831DA229EE8}" srcOrd="4" destOrd="0" presId="urn:microsoft.com/office/officeart/2005/8/layout/list1"/>
    <dgm:cxn modelId="{F1904D4C-5C6E-4D73-92DC-18982A8C0E18}" type="presParOf" srcId="{D6351E75-5D33-4D78-A09C-C831DA229EE8}" destId="{A6512AB0-EEFB-4F77-A3A2-16FE20107345}" srcOrd="0" destOrd="0" presId="urn:microsoft.com/office/officeart/2005/8/layout/list1"/>
    <dgm:cxn modelId="{60AAE0C5-406C-439F-A9AC-46F661EB1FC2}" type="presParOf" srcId="{D6351E75-5D33-4D78-A09C-C831DA229EE8}" destId="{23C2AB26-111A-4798-9ECE-40186A520927}" srcOrd="1" destOrd="0" presId="urn:microsoft.com/office/officeart/2005/8/layout/list1"/>
    <dgm:cxn modelId="{F851A46B-AC5B-4452-8AEB-7D8F6ED4B823}" type="presParOf" srcId="{128C0AE9-2DB5-4894-A40E-CC45FC8F20C0}" destId="{D914F9D4-5EA2-4118-9D9A-06D65631A189}" srcOrd="5" destOrd="0" presId="urn:microsoft.com/office/officeart/2005/8/layout/list1"/>
    <dgm:cxn modelId="{B8CAE776-902F-48B3-8472-20A6F3ACEA3B}" type="presParOf" srcId="{128C0AE9-2DB5-4894-A40E-CC45FC8F20C0}" destId="{15B173F4-9D47-4B32-8745-E986EEFA0B47}" srcOrd="6" destOrd="0" presId="urn:microsoft.com/office/officeart/2005/8/layout/list1"/>
    <dgm:cxn modelId="{0C2A6D36-064C-4130-9216-298E77F964F5}" type="presParOf" srcId="{128C0AE9-2DB5-4894-A40E-CC45FC8F20C0}" destId="{5E5592E2-8E43-44C9-A2AC-D0006B53EE33}" srcOrd="7" destOrd="0" presId="urn:microsoft.com/office/officeart/2005/8/layout/list1"/>
    <dgm:cxn modelId="{E5ED8DF5-B33F-42A3-A9D4-1433B63551FE}" type="presParOf" srcId="{128C0AE9-2DB5-4894-A40E-CC45FC8F20C0}" destId="{92A851DA-B88D-4D39-B0EF-AD565C9A233E}" srcOrd="8" destOrd="0" presId="urn:microsoft.com/office/officeart/2005/8/layout/list1"/>
    <dgm:cxn modelId="{EED080A6-5C16-41CA-B402-6DC2E4702822}" type="presParOf" srcId="{92A851DA-B88D-4D39-B0EF-AD565C9A233E}" destId="{16978AC2-B434-4F87-A4F6-9A8BBF4CB400}" srcOrd="0" destOrd="0" presId="urn:microsoft.com/office/officeart/2005/8/layout/list1"/>
    <dgm:cxn modelId="{C4850072-E8B5-4938-99F8-B6B06D0978EF}" type="presParOf" srcId="{92A851DA-B88D-4D39-B0EF-AD565C9A233E}" destId="{1E270ED0-562A-4CCC-9BD1-45E41B39AB58}" srcOrd="1" destOrd="0" presId="urn:microsoft.com/office/officeart/2005/8/layout/list1"/>
    <dgm:cxn modelId="{CD270BCB-B4EF-4A27-8119-28918F255453}" type="presParOf" srcId="{128C0AE9-2DB5-4894-A40E-CC45FC8F20C0}" destId="{98D5469B-11C3-4030-BE22-924466F38D79}" srcOrd="9" destOrd="0" presId="urn:microsoft.com/office/officeart/2005/8/layout/list1"/>
    <dgm:cxn modelId="{2999E70A-EDAA-4FCA-894B-0B8617ECB807}" type="presParOf" srcId="{128C0AE9-2DB5-4894-A40E-CC45FC8F20C0}" destId="{3A4F5CC6-348D-4072-BA3E-AFC2B7E4F39C}" srcOrd="10" destOrd="0" presId="urn:microsoft.com/office/officeart/2005/8/layout/list1"/>
    <dgm:cxn modelId="{0146EB68-AB61-4315-B7C6-D66FA50B7B7F}" type="presParOf" srcId="{128C0AE9-2DB5-4894-A40E-CC45FC8F20C0}" destId="{86246928-5B9D-4CB0-928D-8175CE12206D}" srcOrd="11" destOrd="0" presId="urn:microsoft.com/office/officeart/2005/8/layout/list1"/>
    <dgm:cxn modelId="{A1552F56-C6E7-4B35-B675-800E58471755}" type="presParOf" srcId="{128C0AE9-2DB5-4894-A40E-CC45FC8F20C0}" destId="{3FD3F283-9494-4FDD-BFA2-01DA6E0C06B6}" srcOrd="12" destOrd="0" presId="urn:microsoft.com/office/officeart/2005/8/layout/list1"/>
    <dgm:cxn modelId="{218DF960-A049-429B-82F9-FC7B81F6EB31}" type="presParOf" srcId="{3FD3F283-9494-4FDD-BFA2-01DA6E0C06B6}" destId="{F076FECB-9778-4EE4-A1D9-EE6018FE15AC}" srcOrd="0" destOrd="0" presId="urn:microsoft.com/office/officeart/2005/8/layout/list1"/>
    <dgm:cxn modelId="{6E1D139C-7982-4A9D-9E39-80AEF68C6FC0}" type="presParOf" srcId="{3FD3F283-9494-4FDD-BFA2-01DA6E0C06B6}" destId="{8818D296-8F7B-48B2-A52B-A3F8070C09A1}" srcOrd="1" destOrd="0" presId="urn:microsoft.com/office/officeart/2005/8/layout/list1"/>
    <dgm:cxn modelId="{B9CA28CB-0FAA-4733-90AC-5765449C0C4B}" type="presParOf" srcId="{128C0AE9-2DB5-4894-A40E-CC45FC8F20C0}" destId="{FF24C5BF-B2A4-4800-AAE1-BB378A4D010E}" srcOrd="13" destOrd="0" presId="urn:microsoft.com/office/officeart/2005/8/layout/list1"/>
    <dgm:cxn modelId="{07621F77-2523-48DC-ACE4-5DBA21581FA7}" type="presParOf" srcId="{128C0AE9-2DB5-4894-A40E-CC45FC8F20C0}" destId="{14BDCEA4-4969-41FD-8B4E-CFF7D5948126}" srcOrd="14" destOrd="0" presId="urn:microsoft.com/office/officeart/2005/8/layout/list1"/>
    <dgm:cxn modelId="{CF47A69B-8369-4131-BC29-CE1624E549B5}" type="presParOf" srcId="{128C0AE9-2DB5-4894-A40E-CC45FC8F20C0}" destId="{B265F766-4DE4-4F48-9697-F9654B8637CE}" srcOrd="15" destOrd="0" presId="urn:microsoft.com/office/officeart/2005/8/layout/list1"/>
    <dgm:cxn modelId="{3A49A095-5C88-4179-90D3-8BAC342EF841}" type="presParOf" srcId="{128C0AE9-2DB5-4894-A40E-CC45FC8F20C0}" destId="{02401743-48F3-4FE8-8B5E-04A410D51F36}" srcOrd="16" destOrd="0" presId="urn:microsoft.com/office/officeart/2005/8/layout/list1"/>
    <dgm:cxn modelId="{49834FD9-FE70-4264-BA36-45EBE52FB069}" type="presParOf" srcId="{02401743-48F3-4FE8-8B5E-04A410D51F36}" destId="{2CFB6DB6-C5DD-4F78-B1EB-49C2D52D6C7F}" srcOrd="0" destOrd="0" presId="urn:microsoft.com/office/officeart/2005/8/layout/list1"/>
    <dgm:cxn modelId="{3704438A-FBEC-4BB2-A305-23559570E819}" type="presParOf" srcId="{02401743-48F3-4FE8-8B5E-04A410D51F36}" destId="{515010AA-51AD-497E-89B1-049DE93A8C81}" srcOrd="1" destOrd="0" presId="urn:microsoft.com/office/officeart/2005/8/layout/list1"/>
    <dgm:cxn modelId="{2C406BC7-AC5F-4593-B216-5181FC78389B}" type="presParOf" srcId="{128C0AE9-2DB5-4894-A40E-CC45FC8F20C0}" destId="{88529099-988A-4EE5-9E87-AFC5246CA3A5}" srcOrd="17" destOrd="0" presId="urn:microsoft.com/office/officeart/2005/8/layout/list1"/>
    <dgm:cxn modelId="{A76DB1D2-F998-4746-96B4-26C33C38DE80}" type="presParOf" srcId="{128C0AE9-2DB5-4894-A40E-CC45FC8F20C0}" destId="{F70F2F9F-4690-4443-9A45-D40E665EC4C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457D4C-8A72-434C-BF08-594A05271A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7457465A-B979-4C9C-846A-76B22FE374A2}">
      <dgm:prSet custT="1"/>
      <dgm:spPr/>
      <dgm:t>
        <a:bodyPr/>
        <a:lstStyle/>
        <a:p>
          <a:pPr rtl="0"/>
          <a:r>
            <a:rPr kumimoji="1" lang="ja-JP" sz="2000" dirty="0" smtClean="0">
              <a:solidFill>
                <a:schemeClr val="tx1"/>
              </a:solidFill>
            </a:rPr>
            <a:t>①</a:t>
          </a:r>
          <a:r>
            <a:rPr kumimoji="1" lang="ja-JP" sz="2000" b="1" dirty="0" smtClean="0">
              <a:solidFill>
                <a:schemeClr val="tx1"/>
              </a:solidFill>
              <a:effectLst/>
            </a:rPr>
            <a:t>定年農業就農</a:t>
          </a:r>
          <a:endParaRPr kumimoji="1" lang="en-US" altLang="ja-JP" sz="2000" b="1" dirty="0" smtClean="0">
            <a:solidFill>
              <a:schemeClr val="tx1"/>
            </a:solidFill>
            <a:effectLst/>
          </a:endParaRPr>
        </a:p>
        <a:p>
          <a:pPr rtl="0"/>
          <a:r>
            <a:rPr kumimoji="1" lang="ja-JP" sz="2000" dirty="0" smtClean="0">
              <a:solidFill>
                <a:schemeClr val="tx1"/>
              </a:solidFill>
            </a:rPr>
            <a:t>農家に同居する他産業従事の労働力が定年を契機に就農</a:t>
          </a:r>
          <a:endParaRPr lang="ja-JP" sz="2000" dirty="0">
            <a:solidFill>
              <a:schemeClr val="tx1"/>
            </a:solidFill>
          </a:endParaRPr>
        </a:p>
      </dgm:t>
    </dgm:pt>
    <dgm:pt modelId="{74CC711A-1D35-4186-A3D5-924E2730D1E7}" type="parTrans" cxnId="{73E4BC3A-31CA-45EE-B327-55300C66BDED}">
      <dgm:prSet/>
      <dgm:spPr/>
      <dgm:t>
        <a:bodyPr/>
        <a:lstStyle/>
        <a:p>
          <a:endParaRPr kumimoji="1" lang="ja-JP" altLang="en-US">
            <a:solidFill>
              <a:schemeClr val="tx1"/>
            </a:solidFill>
          </a:endParaRPr>
        </a:p>
      </dgm:t>
    </dgm:pt>
    <dgm:pt modelId="{F4B40ACB-DE33-482B-A777-AFD81E161C77}" type="sibTrans" cxnId="{73E4BC3A-31CA-45EE-B327-55300C66BDED}">
      <dgm:prSet/>
      <dgm:spPr/>
      <dgm:t>
        <a:bodyPr/>
        <a:lstStyle/>
        <a:p>
          <a:endParaRPr kumimoji="1" lang="ja-JP" altLang="en-US">
            <a:solidFill>
              <a:schemeClr val="tx1"/>
            </a:solidFill>
          </a:endParaRPr>
        </a:p>
      </dgm:t>
    </dgm:pt>
    <dgm:pt modelId="{32F0AA7D-C85C-4921-9DB6-A53B726D0116}">
      <dgm:prSet custT="1"/>
      <dgm:spPr/>
      <dgm:t>
        <a:bodyPr/>
        <a:lstStyle/>
        <a:p>
          <a:pPr rtl="0"/>
          <a:r>
            <a:rPr kumimoji="1" lang="ja-JP" sz="1800" dirty="0" smtClean="0">
              <a:solidFill>
                <a:schemeClr val="tx1"/>
              </a:solidFill>
            </a:rPr>
            <a:t>②</a:t>
          </a:r>
          <a:r>
            <a:rPr kumimoji="1" lang="ja-JP" sz="1800" b="1" dirty="0" smtClean="0">
              <a:solidFill>
                <a:schemeClr val="tx1"/>
              </a:solidFill>
              <a:effectLst/>
            </a:rPr>
            <a:t>定年農村環流</a:t>
          </a:r>
          <a:endParaRPr kumimoji="1" lang="en-US" altLang="ja-JP" sz="1800" b="1" dirty="0" smtClean="0">
            <a:solidFill>
              <a:schemeClr val="tx1"/>
            </a:solidFill>
            <a:effectLst/>
          </a:endParaRPr>
        </a:p>
        <a:p>
          <a:pPr rtl="0"/>
          <a:r>
            <a:rPr kumimoji="1" lang="ja-JP" sz="1700" dirty="0" smtClean="0">
              <a:solidFill>
                <a:schemeClr val="tx1"/>
              </a:solidFill>
            </a:rPr>
            <a:t>他出して他産業に従事する後継者が，定年退職を契機に出身地等に</a:t>
          </a:r>
          <a:endParaRPr kumimoji="1" lang="en-US" altLang="ja-JP" sz="1700" dirty="0" smtClean="0">
            <a:solidFill>
              <a:schemeClr val="tx1"/>
            </a:solidFill>
          </a:endParaRPr>
        </a:p>
        <a:p>
          <a:pPr rtl="0"/>
          <a:r>
            <a:rPr kumimoji="1" lang="ja-JP" sz="1700" dirty="0" smtClean="0">
              <a:solidFill>
                <a:schemeClr val="tx1"/>
              </a:solidFill>
            </a:rPr>
            <a:t>Ｕターンして就農</a:t>
          </a:r>
          <a:endParaRPr lang="ja-JP" sz="1700" dirty="0">
            <a:solidFill>
              <a:schemeClr val="tx1"/>
            </a:solidFill>
          </a:endParaRPr>
        </a:p>
      </dgm:t>
    </dgm:pt>
    <dgm:pt modelId="{9D245474-DB68-4406-B562-664151374786}" type="parTrans" cxnId="{711898FA-B230-4142-BB4E-2BCAD5CE6F2A}">
      <dgm:prSet/>
      <dgm:spPr/>
      <dgm:t>
        <a:bodyPr/>
        <a:lstStyle/>
        <a:p>
          <a:endParaRPr kumimoji="1" lang="ja-JP" altLang="en-US">
            <a:solidFill>
              <a:schemeClr val="tx1"/>
            </a:solidFill>
          </a:endParaRPr>
        </a:p>
      </dgm:t>
    </dgm:pt>
    <dgm:pt modelId="{17113426-EEA6-4034-A7F3-7641F0F50E24}" type="sibTrans" cxnId="{711898FA-B230-4142-BB4E-2BCAD5CE6F2A}">
      <dgm:prSet/>
      <dgm:spPr/>
      <dgm:t>
        <a:bodyPr/>
        <a:lstStyle/>
        <a:p>
          <a:endParaRPr kumimoji="1" lang="ja-JP" altLang="en-US">
            <a:solidFill>
              <a:schemeClr val="tx1"/>
            </a:solidFill>
          </a:endParaRPr>
        </a:p>
      </dgm:t>
    </dgm:pt>
    <dgm:pt modelId="{480C4F7C-D277-4B21-B614-3608D9812C3C}">
      <dgm:prSet custT="1"/>
      <dgm:spPr/>
      <dgm:t>
        <a:bodyPr/>
        <a:lstStyle/>
        <a:p>
          <a:pPr rtl="0"/>
          <a:r>
            <a:rPr kumimoji="1" lang="ja-JP" sz="1800" dirty="0" smtClean="0">
              <a:solidFill>
                <a:schemeClr val="tx1"/>
              </a:solidFill>
            </a:rPr>
            <a:t>③</a:t>
          </a:r>
          <a:r>
            <a:rPr kumimoji="1" lang="ja-JP" sz="1800" b="1" dirty="0" smtClean="0">
              <a:solidFill>
                <a:schemeClr val="tx1"/>
              </a:solidFill>
              <a:effectLst/>
            </a:rPr>
            <a:t>定年農業参入</a:t>
          </a:r>
          <a:endParaRPr kumimoji="1" lang="en-US" altLang="ja-JP" sz="1800" b="1" dirty="0" smtClean="0">
            <a:solidFill>
              <a:schemeClr val="tx1"/>
            </a:solidFill>
            <a:effectLst/>
          </a:endParaRPr>
        </a:p>
        <a:p>
          <a:pPr rtl="0"/>
          <a:r>
            <a:rPr kumimoji="1" lang="ja-JP" sz="1700" dirty="0" smtClean="0">
              <a:solidFill>
                <a:schemeClr val="tx1"/>
              </a:solidFill>
            </a:rPr>
            <a:t>非農家出身の都市住民等が定年後に農業へ参入</a:t>
          </a:r>
          <a:endParaRPr lang="ja-JP" sz="1700" dirty="0">
            <a:solidFill>
              <a:schemeClr val="tx1"/>
            </a:solidFill>
          </a:endParaRPr>
        </a:p>
      </dgm:t>
    </dgm:pt>
    <dgm:pt modelId="{534F61E3-531B-478E-8A0B-A3FF56F439CE}" type="parTrans" cxnId="{35E55EF5-F163-41F9-95C0-BDB9A3997B29}">
      <dgm:prSet/>
      <dgm:spPr/>
      <dgm:t>
        <a:bodyPr/>
        <a:lstStyle/>
        <a:p>
          <a:endParaRPr kumimoji="1" lang="ja-JP" altLang="en-US">
            <a:solidFill>
              <a:schemeClr val="tx1"/>
            </a:solidFill>
          </a:endParaRPr>
        </a:p>
      </dgm:t>
    </dgm:pt>
    <dgm:pt modelId="{2CB9EBC2-5121-4E18-A22B-BCE270EC24BF}" type="sibTrans" cxnId="{35E55EF5-F163-41F9-95C0-BDB9A3997B29}">
      <dgm:prSet/>
      <dgm:spPr/>
      <dgm:t>
        <a:bodyPr/>
        <a:lstStyle/>
        <a:p>
          <a:endParaRPr kumimoji="1" lang="ja-JP" altLang="en-US">
            <a:solidFill>
              <a:schemeClr val="tx1"/>
            </a:solidFill>
          </a:endParaRPr>
        </a:p>
      </dgm:t>
    </dgm:pt>
    <dgm:pt modelId="{189078BE-382E-42C8-A938-AF06B7FD262C}" type="pres">
      <dgm:prSet presAssocID="{01457D4C-8A72-434C-BF08-594A05271AFD}" presName="Name0" presStyleCnt="0">
        <dgm:presLayoutVars>
          <dgm:chMax val="7"/>
          <dgm:chPref val="7"/>
          <dgm:dir/>
        </dgm:presLayoutVars>
      </dgm:prSet>
      <dgm:spPr/>
      <dgm:t>
        <a:bodyPr/>
        <a:lstStyle/>
        <a:p>
          <a:endParaRPr kumimoji="1" lang="ja-JP" altLang="en-US"/>
        </a:p>
      </dgm:t>
    </dgm:pt>
    <dgm:pt modelId="{958F2685-BA6C-41B1-A025-1E15835AFC55}" type="pres">
      <dgm:prSet presAssocID="{01457D4C-8A72-434C-BF08-594A05271AFD}" presName="Name1" presStyleCnt="0"/>
      <dgm:spPr/>
    </dgm:pt>
    <dgm:pt modelId="{D2ABEEF1-C388-4981-A30A-0263DDD509D0}" type="pres">
      <dgm:prSet presAssocID="{01457D4C-8A72-434C-BF08-594A05271AFD}" presName="cycle" presStyleCnt="0"/>
      <dgm:spPr/>
    </dgm:pt>
    <dgm:pt modelId="{A8753AC2-FBD1-4BF2-A4A6-3DC9232E32F0}" type="pres">
      <dgm:prSet presAssocID="{01457D4C-8A72-434C-BF08-594A05271AFD}" presName="srcNode" presStyleLbl="node1" presStyleIdx="0" presStyleCnt="3"/>
      <dgm:spPr/>
    </dgm:pt>
    <dgm:pt modelId="{16CED0E9-11A8-4B3A-B989-BAD5D82FE632}" type="pres">
      <dgm:prSet presAssocID="{01457D4C-8A72-434C-BF08-594A05271AFD}" presName="conn" presStyleLbl="parChTrans1D2" presStyleIdx="0" presStyleCnt="1"/>
      <dgm:spPr/>
      <dgm:t>
        <a:bodyPr/>
        <a:lstStyle/>
        <a:p>
          <a:endParaRPr kumimoji="1" lang="ja-JP" altLang="en-US"/>
        </a:p>
      </dgm:t>
    </dgm:pt>
    <dgm:pt modelId="{B41D0241-3E1D-423F-9B8E-3DB1A0F083C3}" type="pres">
      <dgm:prSet presAssocID="{01457D4C-8A72-434C-BF08-594A05271AFD}" presName="extraNode" presStyleLbl="node1" presStyleIdx="0" presStyleCnt="3"/>
      <dgm:spPr/>
    </dgm:pt>
    <dgm:pt modelId="{3139FE28-EED1-43DA-AC45-6DF9EAA18054}" type="pres">
      <dgm:prSet presAssocID="{01457D4C-8A72-434C-BF08-594A05271AFD}" presName="dstNode" presStyleLbl="node1" presStyleIdx="0" presStyleCnt="3"/>
      <dgm:spPr/>
    </dgm:pt>
    <dgm:pt modelId="{98B426E4-7ACF-4012-AF0C-F06FEEBA35B4}" type="pres">
      <dgm:prSet presAssocID="{7457465A-B979-4C9C-846A-76B22FE374A2}" presName="text_1" presStyleLbl="node1" presStyleIdx="0" presStyleCnt="3">
        <dgm:presLayoutVars>
          <dgm:bulletEnabled val="1"/>
        </dgm:presLayoutVars>
      </dgm:prSet>
      <dgm:spPr/>
      <dgm:t>
        <a:bodyPr/>
        <a:lstStyle/>
        <a:p>
          <a:endParaRPr kumimoji="1" lang="ja-JP" altLang="en-US"/>
        </a:p>
      </dgm:t>
    </dgm:pt>
    <dgm:pt modelId="{A6961615-15D7-4BC0-A916-8D1965A8A25B}" type="pres">
      <dgm:prSet presAssocID="{7457465A-B979-4C9C-846A-76B22FE374A2}" presName="accent_1" presStyleCnt="0"/>
      <dgm:spPr/>
    </dgm:pt>
    <dgm:pt modelId="{681498D6-3A82-4B2D-9B71-08CCDBF237EE}" type="pres">
      <dgm:prSet presAssocID="{7457465A-B979-4C9C-846A-76B22FE374A2}" presName="accentRepeatNode" presStyleLbl="solidFgAcc1" presStyleIdx="0" presStyleCnt="3"/>
      <dgm:spPr>
        <a:solidFill>
          <a:srgbClr val="FFFFCC"/>
        </a:solidFill>
      </dgm:spPr>
      <dgm:t>
        <a:bodyPr/>
        <a:lstStyle/>
        <a:p>
          <a:endParaRPr kumimoji="1" lang="ja-JP" altLang="en-US"/>
        </a:p>
      </dgm:t>
    </dgm:pt>
    <dgm:pt modelId="{720808DA-5076-4C21-8D60-642A4781EC85}" type="pres">
      <dgm:prSet presAssocID="{32F0AA7D-C85C-4921-9DB6-A53B726D0116}" presName="text_2" presStyleLbl="node1" presStyleIdx="1" presStyleCnt="3" custScaleY="162166">
        <dgm:presLayoutVars>
          <dgm:bulletEnabled val="1"/>
        </dgm:presLayoutVars>
      </dgm:prSet>
      <dgm:spPr/>
      <dgm:t>
        <a:bodyPr/>
        <a:lstStyle/>
        <a:p>
          <a:endParaRPr kumimoji="1" lang="ja-JP" altLang="en-US"/>
        </a:p>
      </dgm:t>
    </dgm:pt>
    <dgm:pt modelId="{B136FF5F-65D8-463B-AF8F-E70F7524C981}" type="pres">
      <dgm:prSet presAssocID="{32F0AA7D-C85C-4921-9DB6-A53B726D0116}" presName="accent_2" presStyleCnt="0"/>
      <dgm:spPr/>
    </dgm:pt>
    <dgm:pt modelId="{7DBE9B12-5F24-42BE-96E5-12C1D2C16E7A}" type="pres">
      <dgm:prSet presAssocID="{32F0AA7D-C85C-4921-9DB6-A53B726D0116}" presName="accentRepeatNode" presStyleLbl="solidFgAcc1" presStyleIdx="1" presStyleCnt="3"/>
      <dgm:spPr>
        <a:solidFill>
          <a:srgbClr val="FFFF66"/>
        </a:solidFill>
      </dgm:spPr>
      <dgm:t>
        <a:bodyPr/>
        <a:lstStyle/>
        <a:p>
          <a:endParaRPr kumimoji="1" lang="ja-JP" altLang="en-US"/>
        </a:p>
      </dgm:t>
    </dgm:pt>
    <dgm:pt modelId="{3B8A5B86-A39C-4450-BD2A-AE1D40A2114B}" type="pres">
      <dgm:prSet presAssocID="{480C4F7C-D277-4B21-B614-3608D9812C3C}" presName="text_3" presStyleLbl="node1" presStyleIdx="2" presStyleCnt="3">
        <dgm:presLayoutVars>
          <dgm:bulletEnabled val="1"/>
        </dgm:presLayoutVars>
      </dgm:prSet>
      <dgm:spPr/>
      <dgm:t>
        <a:bodyPr/>
        <a:lstStyle/>
        <a:p>
          <a:endParaRPr kumimoji="1" lang="ja-JP" altLang="en-US"/>
        </a:p>
      </dgm:t>
    </dgm:pt>
    <dgm:pt modelId="{45A1F194-4517-4264-9F84-178C07CFEA7A}" type="pres">
      <dgm:prSet presAssocID="{480C4F7C-D277-4B21-B614-3608D9812C3C}" presName="accent_3" presStyleCnt="0"/>
      <dgm:spPr/>
    </dgm:pt>
    <dgm:pt modelId="{BC630539-B1CE-41E7-9AE0-B92ABF14D918}" type="pres">
      <dgm:prSet presAssocID="{480C4F7C-D277-4B21-B614-3608D9812C3C}" presName="accentRepeatNode" presStyleLbl="solidFgAcc1" presStyleIdx="2" presStyleCnt="3"/>
      <dgm:spPr>
        <a:solidFill>
          <a:srgbClr val="FFFF00"/>
        </a:solidFill>
      </dgm:spPr>
      <dgm:t>
        <a:bodyPr/>
        <a:lstStyle/>
        <a:p>
          <a:endParaRPr kumimoji="1" lang="ja-JP" altLang="en-US"/>
        </a:p>
      </dgm:t>
    </dgm:pt>
  </dgm:ptLst>
  <dgm:cxnLst>
    <dgm:cxn modelId="{37783E7F-418E-4453-BF0F-FB53D7F67940}" type="presOf" srcId="{7457465A-B979-4C9C-846A-76B22FE374A2}" destId="{98B426E4-7ACF-4012-AF0C-F06FEEBA35B4}" srcOrd="0" destOrd="0" presId="urn:microsoft.com/office/officeart/2008/layout/VerticalCurvedList"/>
    <dgm:cxn modelId="{64E43F3A-E2B6-4F56-98CD-2F236F7D7A37}" type="presOf" srcId="{32F0AA7D-C85C-4921-9DB6-A53B726D0116}" destId="{720808DA-5076-4C21-8D60-642A4781EC85}" srcOrd="0" destOrd="0" presId="urn:microsoft.com/office/officeart/2008/layout/VerticalCurvedList"/>
    <dgm:cxn modelId="{66CFA0E3-AF02-4A90-B2F6-46E6BE90CD0C}" type="presOf" srcId="{01457D4C-8A72-434C-BF08-594A05271AFD}" destId="{189078BE-382E-42C8-A938-AF06B7FD262C}" srcOrd="0" destOrd="0" presId="urn:microsoft.com/office/officeart/2008/layout/VerticalCurvedList"/>
    <dgm:cxn modelId="{73E4BC3A-31CA-45EE-B327-55300C66BDED}" srcId="{01457D4C-8A72-434C-BF08-594A05271AFD}" destId="{7457465A-B979-4C9C-846A-76B22FE374A2}" srcOrd="0" destOrd="0" parTransId="{74CC711A-1D35-4186-A3D5-924E2730D1E7}" sibTransId="{F4B40ACB-DE33-482B-A777-AFD81E161C77}"/>
    <dgm:cxn modelId="{0008ABA6-430D-4FDE-BAAB-1649E27CD0DD}" type="presOf" srcId="{480C4F7C-D277-4B21-B614-3608D9812C3C}" destId="{3B8A5B86-A39C-4450-BD2A-AE1D40A2114B}" srcOrd="0" destOrd="0" presId="urn:microsoft.com/office/officeart/2008/layout/VerticalCurvedList"/>
    <dgm:cxn modelId="{763C5559-ED5D-449B-880E-49A34954947C}" type="presOf" srcId="{F4B40ACB-DE33-482B-A777-AFD81E161C77}" destId="{16CED0E9-11A8-4B3A-B989-BAD5D82FE632}" srcOrd="0" destOrd="0" presId="urn:microsoft.com/office/officeart/2008/layout/VerticalCurvedList"/>
    <dgm:cxn modelId="{35E55EF5-F163-41F9-95C0-BDB9A3997B29}" srcId="{01457D4C-8A72-434C-BF08-594A05271AFD}" destId="{480C4F7C-D277-4B21-B614-3608D9812C3C}" srcOrd="2" destOrd="0" parTransId="{534F61E3-531B-478E-8A0B-A3FF56F439CE}" sibTransId="{2CB9EBC2-5121-4E18-A22B-BCE270EC24BF}"/>
    <dgm:cxn modelId="{711898FA-B230-4142-BB4E-2BCAD5CE6F2A}" srcId="{01457D4C-8A72-434C-BF08-594A05271AFD}" destId="{32F0AA7D-C85C-4921-9DB6-A53B726D0116}" srcOrd="1" destOrd="0" parTransId="{9D245474-DB68-4406-B562-664151374786}" sibTransId="{17113426-EEA6-4034-A7F3-7641F0F50E24}"/>
    <dgm:cxn modelId="{4998D6DA-DAE2-445E-8260-FFE80A864B72}" type="presParOf" srcId="{189078BE-382E-42C8-A938-AF06B7FD262C}" destId="{958F2685-BA6C-41B1-A025-1E15835AFC55}" srcOrd="0" destOrd="0" presId="urn:microsoft.com/office/officeart/2008/layout/VerticalCurvedList"/>
    <dgm:cxn modelId="{8809AE9B-21BE-4079-9DF3-F19A99DB2BEC}" type="presParOf" srcId="{958F2685-BA6C-41B1-A025-1E15835AFC55}" destId="{D2ABEEF1-C388-4981-A30A-0263DDD509D0}" srcOrd="0" destOrd="0" presId="urn:microsoft.com/office/officeart/2008/layout/VerticalCurvedList"/>
    <dgm:cxn modelId="{D642E767-2A75-48AB-8B6E-8A42868A852A}" type="presParOf" srcId="{D2ABEEF1-C388-4981-A30A-0263DDD509D0}" destId="{A8753AC2-FBD1-4BF2-A4A6-3DC9232E32F0}" srcOrd="0" destOrd="0" presId="urn:microsoft.com/office/officeart/2008/layout/VerticalCurvedList"/>
    <dgm:cxn modelId="{B800EC86-023D-4E60-9075-5B918E9B9733}" type="presParOf" srcId="{D2ABEEF1-C388-4981-A30A-0263DDD509D0}" destId="{16CED0E9-11A8-4B3A-B989-BAD5D82FE632}" srcOrd="1" destOrd="0" presId="urn:microsoft.com/office/officeart/2008/layout/VerticalCurvedList"/>
    <dgm:cxn modelId="{9B007ABB-BE25-4C17-AE38-0E79BF601717}" type="presParOf" srcId="{D2ABEEF1-C388-4981-A30A-0263DDD509D0}" destId="{B41D0241-3E1D-423F-9B8E-3DB1A0F083C3}" srcOrd="2" destOrd="0" presId="urn:microsoft.com/office/officeart/2008/layout/VerticalCurvedList"/>
    <dgm:cxn modelId="{51AC818B-3480-48F3-A227-BD7FCCD9EF72}" type="presParOf" srcId="{D2ABEEF1-C388-4981-A30A-0263DDD509D0}" destId="{3139FE28-EED1-43DA-AC45-6DF9EAA18054}" srcOrd="3" destOrd="0" presId="urn:microsoft.com/office/officeart/2008/layout/VerticalCurvedList"/>
    <dgm:cxn modelId="{54B5BBF7-D2BE-4E8A-B974-682A37FB7494}" type="presParOf" srcId="{958F2685-BA6C-41B1-A025-1E15835AFC55}" destId="{98B426E4-7ACF-4012-AF0C-F06FEEBA35B4}" srcOrd="1" destOrd="0" presId="urn:microsoft.com/office/officeart/2008/layout/VerticalCurvedList"/>
    <dgm:cxn modelId="{BBC7E13F-7CCA-4482-AA01-E69F3905755E}" type="presParOf" srcId="{958F2685-BA6C-41B1-A025-1E15835AFC55}" destId="{A6961615-15D7-4BC0-A916-8D1965A8A25B}" srcOrd="2" destOrd="0" presId="urn:microsoft.com/office/officeart/2008/layout/VerticalCurvedList"/>
    <dgm:cxn modelId="{350FD564-91E5-429E-8A22-90FC28557350}" type="presParOf" srcId="{A6961615-15D7-4BC0-A916-8D1965A8A25B}" destId="{681498D6-3A82-4B2D-9B71-08CCDBF237EE}" srcOrd="0" destOrd="0" presId="urn:microsoft.com/office/officeart/2008/layout/VerticalCurvedList"/>
    <dgm:cxn modelId="{04F296FB-8711-4870-931F-1603B0A6D615}" type="presParOf" srcId="{958F2685-BA6C-41B1-A025-1E15835AFC55}" destId="{720808DA-5076-4C21-8D60-642A4781EC85}" srcOrd="3" destOrd="0" presId="urn:microsoft.com/office/officeart/2008/layout/VerticalCurvedList"/>
    <dgm:cxn modelId="{304D6148-8DC9-4AAE-85C9-4E71F176219B}" type="presParOf" srcId="{958F2685-BA6C-41B1-A025-1E15835AFC55}" destId="{B136FF5F-65D8-463B-AF8F-E70F7524C981}" srcOrd="4" destOrd="0" presId="urn:microsoft.com/office/officeart/2008/layout/VerticalCurvedList"/>
    <dgm:cxn modelId="{AFEC7C12-33B6-4CD4-BA7F-2EBE1B8F8CC2}" type="presParOf" srcId="{B136FF5F-65D8-463B-AF8F-E70F7524C981}" destId="{7DBE9B12-5F24-42BE-96E5-12C1D2C16E7A}" srcOrd="0" destOrd="0" presId="urn:microsoft.com/office/officeart/2008/layout/VerticalCurvedList"/>
    <dgm:cxn modelId="{C4D9188F-04CD-4263-8B95-933BBF29E5EF}" type="presParOf" srcId="{958F2685-BA6C-41B1-A025-1E15835AFC55}" destId="{3B8A5B86-A39C-4450-BD2A-AE1D40A2114B}" srcOrd="5" destOrd="0" presId="urn:microsoft.com/office/officeart/2008/layout/VerticalCurvedList"/>
    <dgm:cxn modelId="{4D7A0B3B-5124-4CF6-B4D0-7A1F88CFB0FF}" type="presParOf" srcId="{958F2685-BA6C-41B1-A025-1E15835AFC55}" destId="{45A1F194-4517-4264-9F84-178C07CFEA7A}" srcOrd="6" destOrd="0" presId="urn:microsoft.com/office/officeart/2008/layout/VerticalCurvedList"/>
    <dgm:cxn modelId="{4E146EE1-DB68-45CD-904C-4C482EC99876}" type="presParOf" srcId="{45A1F194-4517-4264-9F84-178C07CFEA7A}" destId="{BC630539-B1CE-41E7-9AE0-B92ABF14D9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9581E-1078-44D3-B2AE-4286264A60A1}">
      <dsp:nvSpPr>
        <dsp:cNvPr id="0" name=""/>
        <dsp:cNvSpPr/>
      </dsp:nvSpPr>
      <dsp:spPr>
        <a:xfrm>
          <a:off x="0" y="315"/>
          <a:ext cx="8229600" cy="170528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50000"/>
            </a:lnSpc>
            <a:spcBef>
              <a:spcPct val="0"/>
            </a:spcBef>
            <a:spcAft>
              <a:spcPct val="35000"/>
            </a:spcAft>
          </a:pPr>
          <a:r>
            <a:rPr kumimoji="1" lang="ja-JP" altLang="en-US" sz="2400" b="1" kern="1200" dirty="0" smtClean="0">
              <a:effectLst>
                <a:outerShdw blurRad="38100" dist="38100" dir="2700000" algn="tl">
                  <a:srgbClr val="000000">
                    <a:alpha val="43137"/>
                  </a:srgbClr>
                </a:outerShdw>
              </a:effectLst>
            </a:rPr>
            <a:t>経営の効率化</a:t>
          </a:r>
          <a:r>
            <a:rPr kumimoji="1" lang="ja-JP" altLang="en-US" sz="2400" kern="1200" dirty="0" smtClean="0">
              <a:effectLst>
                <a:outerShdw blurRad="38100" dist="38100" dir="2700000" algn="tl">
                  <a:srgbClr val="000000">
                    <a:alpha val="43137"/>
                  </a:srgbClr>
                </a:outerShdw>
              </a:effectLst>
            </a:rPr>
            <a:t>　</a:t>
          </a:r>
          <a:endParaRPr kumimoji="1" lang="en-US" altLang="ja-JP" sz="2400" kern="1200" dirty="0" smtClean="0">
            <a:effectLst>
              <a:outerShdw blurRad="38100" dist="38100" dir="2700000" algn="tl">
                <a:srgbClr val="000000">
                  <a:alpha val="43137"/>
                </a:srgbClr>
              </a:outerShdw>
            </a:effectLst>
          </a:endParaRPr>
        </a:p>
        <a:p>
          <a:pPr lvl="0" algn="l" defTabSz="1066800" rtl="0">
            <a:lnSpc>
              <a:spcPct val="50000"/>
            </a:lnSpc>
            <a:spcBef>
              <a:spcPct val="0"/>
            </a:spcBef>
            <a:spcAft>
              <a:spcPct val="35000"/>
            </a:spcAft>
          </a:pPr>
          <a:r>
            <a:rPr lang="ja-JP" altLang="en-US" sz="2400" kern="1200" dirty="0" smtClean="0">
              <a:solidFill>
                <a:schemeClr val="tx1"/>
              </a:solidFill>
            </a:rPr>
            <a:t>・コスト削減、作業効率の向上</a:t>
          </a:r>
        </a:p>
        <a:p>
          <a:pPr lvl="0" algn="l" defTabSz="1066800">
            <a:lnSpc>
              <a:spcPct val="50000"/>
            </a:lnSpc>
            <a:spcBef>
              <a:spcPct val="0"/>
            </a:spcBef>
            <a:spcAft>
              <a:spcPct val="35000"/>
            </a:spcAft>
          </a:pPr>
          <a:r>
            <a:rPr lang="ja-JP" altLang="en-US" sz="2400" kern="1200" dirty="0" smtClean="0">
              <a:solidFill>
                <a:schemeClr val="tx1"/>
              </a:solidFill>
            </a:rPr>
            <a:t>・役割分担が可能</a:t>
          </a:r>
          <a:r>
            <a:rPr kumimoji="1" lang="ja-JP" altLang="en-US" sz="800" kern="1200" dirty="0" smtClean="0">
              <a:effectLst>
                <a:outerShdw blurRad="38100" dist="38100" dir="2700000" algn="tl">
                  <a:srgbClr val="000000">
                    <a:alpha val="43137"/>
                  </a:srgbClr>
                </a:outerShdw>
              </a:effectLst>
            </a:rPr>
            <a:t>　</a:t>
          </a:r>
          <a:endParaRPr lang="ja-JP" altLang="en-US" sz="800" kern="1200" dirty="0">
            <a:effectLst>
              <a:outerShdw blurRad="38100" dist="38100" dir="2700000" algn="tl">
                <a:srgbClr val="000000">
                  <a:alpha val="43137"/>
                </a:srgbClr>
              </a:outerShdw>
            </a:effectLst>
          </a:endParaRPr>
        </a:p>
      </dsp:txBody>
      <dsp:txXfrm>
        <a:off x="83245" y="83560"/>
        <a:ext cx="8063110" cy="1538790"/>
      </dsp:txXfrm>
    </dsp:sp>
    <dsp:sp modelId="{A7FBD440-FFE2-47E5-AAAD-A5894DE16BB7}">
      <dsp:nvSpPr>
        <dsp:cNvPr id="0" name=""/>
        <dsp:cNvSpPr/>
      </dsp:nvSpPr>
      <dsp:spPr>
        <a:xfrm>
          <a:off x="0" y="1708175"/>
          <a:ext cx="8229600" cy="88471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ja-JP" altLang="en-US" sz="2800" b="1" kern="1200" dirty="0" smtClean="0">
              <a:effectLst>
                <a:outerShdw blurRad="38100" dist="38100" dir="2700000" algn="tl">
                  <a:srgbClr val="000000">
                    <a:alpha val="43137"/>
                  </a:srgbClr>
                </a:outerShdw>
              </a:effectLst>
            </a:rPr>
            <a:t>地域活性化</a:t>
          </a:r>
          <a:endParaRPr kumimoji="1" lang="en-US" altLang="ja-JP" sz="2800" b="1" kern="1200" dirty="0" smtClean="0">
            <a:effectLst>
              <a:outerShdw blurRad="38100" dist="38100" dir="2700000" algn="tl">
                <a:srgbClr val="000000">
                  <a:alpha val="43137"/>
                </a:srgbClr>
              </a:outerShdw>
            </a:effectLst>
          </a:endParaRPr>
        </a:p>
      </dsp:txBody>
      <dsp:txXfrm>
        <a:off x="43188" y="1751363"/>
        <a:ext cx="8143224" cy="798334"/>
      </dsp:txXfrm>
    </dsp:sp>
    <dsp:sp modelId="{AF02822E-FC70-40E0-9201-A99BA12C485F}">
      <dsp:nvSpPr>
        <dsp:cNvPr id="0" name=""/>
        <dsp:cNvSpPr/>
      </dsp:nvSpPr>
      <dsp:spPr>
        <a:xfrm>
          <a:off x="0" y="2595465"/>
          <a:ext cx="8229600" cy="921694"/>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effectLst>
                <a:outerShdw blurRad="38100" dist="38100" dir="2700000" algn="tl">
                  <a:srgbClr val="000000">
                    <a:alpha val="43137"/>
                  </a:srgbClr>
                </a:outerShdw>
              </a:effectLst>
            </a:rPr>
            <a:t>さらなる発展としての法人化</a:t>
          </a:r>
          <a:endParaRPr lang="ja-JP" altLang="en-US" sz="3200" b="1" kern="1200" dirty="0">
            <a:effectLst>
              <a:outerShdw blurRad="38100" dist="38100" dir="2700000" algn="tl">
                <a:srgbClr val="000000">
                  <a:alpha val="43137"/>
                </a:srgbClr>
              </a:outerShdw>
            </a:effectLst>
          </a:endParaRPr>
        </a:p>
      </dsp:txBody>
      <dsp:txXfrm>
        <a:off x="44993" y="2640458"/>
        <a:ext cx="8139614" cy="831708"/>
      </dsp:txXfrm>
    </dsp:sp>
    <dsp:sp modelId="{301D778F-A192-4F4C-A8A1-1DB646C90B71}">
      <dsp:nvSpPr>
        <dsp:cNvPr id="0" name=""/>
        <dsp:cNvSpPr/>
      </dsp:nvSpPr>
      <dsp:spPr>
        <a:xfrm>
          <a:off x="0" y="3519738"/>
          <a:ext cx="8229600" cy="91767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effectLst>
                <a:outerShdw blurRad="38100" dist="38100" dir="2700000" algn="tl">
                  <a:srgbClr val="000000">
                    <a:alpha val="43137"/>
                  </a:srgbClr>
                </a:outerShdw>
              </a:effectLst>
            </a:rPr>
            <a:t>新たな雇用創出</a:t>
          </a:r>
          <a:endParaRPr lang="ja-JP" altLang="en-US" sz="3200" b="1" kern="1200" dirty="0">
            <a:effectLst>
              <a:outerShdw blurRad="38100" dist="38100" dir="2700000" algn="tl">
                <a:srgbClr val="000000">
                  <a:alpha val="43137"/>
                </a:srgbClr>
              </a:outerShdw>
            </a:effectLst>
          </a:endParaRPr>
        </a:p>
      </dsp:txBody>
      <dsp:txXfrm>
        <a:off x="44797" y="3564535"/>
        <a:ext cx="8140006" cy="828076"/>
      </dsp:txXfrm>
    </dsp:sp>
    <dsp:sp modelId="{25584096-3840-4C13-8F62-2A5E74F23E9B}">
      <dsp:nvSpPr>
        <dsp:cNvPr id="0" name=""/>
        <dsp:cNvSpPr/>
      </dsp:nvSpPr>
      <dsp:spPr>
        <a:xfrm>
          <a:off x="0" y="4439988"/>
          <a:ext cx="8229600" cy="944495"/>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kumimoji="1" lang="ja-JP" altLang="en-US" sz="3200" b="1" kern="1200" dirty="0" smtClean="0">
              <a:effectLst>
                <a:outerShdw blurRad="38100" dist="38100" dir="2700000" algn="tl">
                  <a:srgbClr val="000000">
                    <a:alpha val="43137"/>
                  </a:srgbClr>
                </a:outerShdw>
              </a:effectLst>
            </a:rPr>
            <a:t>定年帰農者</a:t>
          </a:r>
          <a:endParaRPr lang="ja-JP" altLang="en-US" sz="3200" b="1" kern="1200" dirty="0">
            <a:effectLst>
              <a:outerShdw blurRad="38100" dist="38100" dir="2700000" algn="tl">
                <a:srgbClr val="000000">
                  <a:alpha val="43137"/>
                </a:srgbClr>
              </a:outerShdw>
            </a:effectLst>
          </a:endParaRPr>
        </a:p>
      </dsp:txBody>
      <dsp:txXfrm>
        <a:off x="46106" y="4486094"/>
        <a:ext cx="8137388" cy="852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B781-D37E-4914-9026-F4E14BF97072}">
      <dsp:nvSpPr>
        <dsp:cNvPr id="0" name=""/>
        <dsp:cNvSpPr/>
      </dsp:nvSpPr>
      <dsp:spPr>
        <a:xfrm>
          <a:off x="0" y="0"/>
          <a:ext cx="1553344" cy="1553344"/>
        </a:xfrm>
        <a:prstGeom prst="ellipse">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10751-7DC3-4E8A-B12F-AB3B838865F6}">
      <dsp:nvSpPr>
        <dsp:cNvPr id="0" name=""/>
        <dsp:cNvSpPr/>
      </dsp:nvSpPr>
      <dsp:spPr>
        <a:xfrm>
          <a:off x="298381" y="532654"/>
          <a:ext cx="994140" cy="51260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977900" rtl="0">
            <a:lnSpc>
              <a:spcPct val="90000"/>
            </a:lnSpc>
            <a:spcBef>
              <a:spcPct val="0"/>
            </a:spcBef>
            <a:spcAft>
              <a:spcPct val="35000"/>
            </a:spcAft>
          </a:pPr>
          <a:r>
            <a:rPr kumimoji="1" lang="ja-JP" sz="2200" kern="1200" dirty="0" smtClean="0">
              <a:solidFill>
                <a:schemeClr val="tx1"/>
              </a:solidFill>
            </a:rPr>
            <a:t>動向</a:t>
          </a:r>
          <a:endParaRPr lang="ja-JP" sz="2200" kern="1200" dirty="0">
            <a:solidFill>
              <a:schemeClr val="tx1"/>
            </a:solidFill>
          </a:endParaRPr>
        </a:p>
      </dsp:txBody>
      <dsp:txXfrm>
        <a:off x="298381" y="532654"/>
        <a:ext cx="994140" cy="512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5B074-A602-4551-9652-DB9D7713AE13}">
      <dsp:nvSpPr>
        <dsp:cNvPr id="0" name=""/>
        <dsp:cNvSpPr/>
      </dsp:nvSpPr>
      <dsp:spPr>
        <a:xfrm rot="5400000">
          <a:off x="5238241" y="-2104996"/>
          <a:ext cx="981429" cy="53919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農地の権利を取得できる</a:t>
          </a:r>
          <a:endParaRPr kumimoji="1" lang="ja-JP" altLang="en-US" sz="1800" kern="1200" dirty="0"/>
        </a:p>
      </dsp:txBody>
      <dsp:txXfrm rot="-5400000">
        <a:off x="3032977" y="148177"/>
        <a:ext cx="5344050" cy="885611"/>
      </dsp:txXfrm>
    </dsp:sp>
    <dsp:sp modelId="{CE3494BC-3690-4E9B-9614-9EB93408F97D}">
      <dsp:nvSpPr>
        <dsp:cNvPr id="0" name=""/>
        <dsp:cNvSpPr/>
      </dsp:nvSpPr>
      <dsp:spPr>
        <a:xfrm>
          <a:off x="0" y="357"/>
          <a:ext cx="3032976" cy="11812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農地の安定的な利用が可能</a:t>
          </a:r>
          <a:endParaRPr kumimoji="1" lang="ja-JP" altLang="en-US" sz="2400" b="1" kern="1200" dirty="0"/>
        </a:p>
      </dsp:txBody>
      <dsp:txXfrm>
        <a:off x="57664" y="58021"/>
        <a:ext cx="2917648" cy="1065921"/>
      </dsp:txXfrm>
    </dsp:sp>
    <dsp:sp modelId="{58319FEC-BABE-416C-9925-66BF52242CBF}">
      <dsp:nvSpPr>
        <dsp:cNvPr id="0" name=""/>
        <dsp:cNvSpPr/>
      </dsp:nvSpPr>
      <dsp:spPr>
        <a:xfrm rot="5400000">
          <a:off x="5272840" y="-906948"/>
          <a:ext cx="912232" cy="53919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対外的な信用力が高まり。実需者との取引が進めやすくなり、加工・直売にも有利</a:t>
          </a:r>
          <a:endParaRPr kumimoji="1" lang="ja-JP" altLang="en-US" sz="1800" kern="1200" dirty="0"/>
        </a:p>
      </dsp:txBody>
      <dsp:txXfrm rot="-5400000">
        <a:off x="3032977" y="1377446"/>
        <a:ext cx="5347428" cy="823170"/>
      </dsp:txXfrm>
    </dsp:sp>
    <dsp:sp modelId="{832FA4F4-75A7-49AD-BBE5-06B5588AD2FE}">
      <dsp:nvSpPr>
        <dsp:cNvPr id="0" name=""/>
        <dsp:cNvSpPr/>
      </dsp:nvSpPr>
      <dsp:spPr>
        <a:xfrm>
          <a:off x="0" y="1253364"/>
          <a:ext cx="3032976" cy="107133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取引信用向上</a:t>
          </a:r>
          <a:endParaRPr kumimoji="1" lang="ja-JP" altLang="en-US" sz="2400" b="1" kern="1200" dirty="0"/>
        </a:p>
      </dsp:txBody>
      <dsp:txXfrm>
        <a:off x="52298" y="1305662"/>
        <a:ext cx="2928380" cy="966736"/>
      </dsp:txXfrm>
    </dsp:sp>
    <dsp:sp modelId="{E1DF0481-4976-4952-A500-9086955A0DC6}">
      <dsp:nvSpPr>
        <dsp:cNvPr id="0" name=""/>
        <dsp:cNvSpPr/>
      </dsp:nvSpPr>
      <dsp:spPr>
        <a:xfrm rot="5400000">
          <a:off x="5080232" y="362332"/>
          <a:ext cx="1297447" cy="539195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組織の継続性を確保</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労災保険等に加入することにより、従業員が安心して従事できる</a:t>
          </a:r>
          <a:endParaRPr kumimoji="1" lang="ja-JP" altLang="en-US" sz="1800" kern="1200" dirty="0"/>
        </a:p>
      </dsp:txBody>
      <dsp:txXfrm rot="-5400000">
        <a:off x="3032976" y="2472924"/>
        <a:ext cx="5328623" cy="1170775"/>
      </dsp:txXfrm>
    </dsp:sp>
    <dsp:sp modelId="{2537ADB9-35ED-4AA2-B705-23E85EDE4F2F}">
      <dsp:nvSpPr>
        <dsp:cNvPr id="0" name=""/>
        <dsp:cNvSpPr/>
      </dsp:nvSpPr>
      <dsp:spPr>
        <a:xfrm>
          <a:off x="0" y="2396453"/>
          <a:ext cx="3032976" cy="13237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新たな人材の雇用</a:t>
          </a:r>
          <a:endParaRPr kumimoji="1" lang="ja-JP" altLang="en-US" sz="2400" b="1" kern="1200" dirty="0"/>
        </a:p>
      </dsp:txBody>
      <dsp:txXfrm>
        <a:off x="64618" y="2461071"/>
        <a:ext cx="2903740" cy="1194479"/>
      </dsp:txXfrm>
    </dsp:sp>
    <dsp:sp modelId="{001CBDAF-C105-4BF7-AE42-84F1CCC3AE39}">
      <dsp:nvSpPr>
        <dsp:cNvPr id="0" name=""/>
        <dsp:cNvSpPr/>
      </dsp:nvSpPr>
      <dsp:spPr>
        <a:xfrm rot="5400000">
          <a:off x="4756789" y="2132813"/>
          <a:ext cx="1933145" cy="538669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経理が明確になり、各構成員にコスト意識が芽生え、効率化</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毎年の収益の一部を将来の設備投資に備えて内部保留できる</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赤字（欠損金）を後年度の黒字から控除できる</a:t>
          </a:r>
          <a:endParaRPr kumimoji="1" lang="ja-JP" altLang="en-US" sz="1600" kern="1200" dirty="0"/>
        </a:p>
      </dsp:txBody>
      <dsp:txXfrm rot="-5400000">
        <a:off x="3030015" y="3953955"/>
        <a:ext cx="5292325" cy="1744409"/>
      </dsp:txXfrm>
    </dsp:sp>
    <dsp:sp modelId="{8B56FE67-F643-4833-B648-8FB21E646C09}">
      <dsp:nvSpPr>
        <dsp:cNvPr id="0" name=""/>
        <dsp:cNvSpPr/>
      </dsp:nvSpPr>
      <dsp:spPr>
        <a:xfrm>
          <a:off x="0" y="3791926"/>
          <a:ext cx="3030015" cy="20684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経営管理能力向上</a:t>
          </a:r>
          <a:endParaRPr kumimoji="1" lang="ja-JP" altLang="en-US" sz="2400" b="1" kern="1200" dirty="0"/>
        </a:p>
      </dsp:txBody>
      <dsp:txXfrm>
        <a:off x="100974" y="3892900"/>
        <a:ext cx="2828067" cy="1866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204F6-FE4F-43BD-AF62-BD1102A5A30F}">
      <dsp:nvSpPr>
        <dsp:cNvPr id="0" name=""/>
        <dsp:cNvSpPr/>
      </dsp:nvSpPr>
      <dsp:spPr>
        <a:xfrm>
          <a:off x="0" y="190015"/>
          <a:ext cx="8291264" cy="166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494" tIns="249936" rIns="643494"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solidFill>
                <a:srgbClr val="FF0000"/>
              </a:solidFill>
            </a:rPr>
            <a:t>１法人あたり</a:t>
          </a:r>
          <a:r>
            <a:rPr kumimoji="1" lang="en-US" altLang="ja-JP" sz="1800" kern="1200" dirty="0" smtClean="0">
              <a:solidFill>
                <a:srgbClr val="FF0000"/>
              </a:solidFill>
            </a:rPr>
            <a:t>40</a:t>
          </a:r>
          <a:r>
            <a:rPr kumimoji="1" lang="ja-JP" altLang="en-US" sz="1800" kern="1200" dirty="0" smtClean="0">
              <a:solidFill>
                <a:srgbClr val="FF0000"/>
              </a:solidFill>
            </a:rPr>
            <a:t>万円の助成</a:t>
          </a:r>
          <a:endParaRPr kumimoji="1" lang="ja-JP" altLang="en-US" sz="1800" kern="1200" dirty="0">
            <a:solidFill>
              <a:srgbClr val="FF0000"/>
            </a:solidFill>
          </a:endParaRPr>
        </a:p>
        <a:p>
          <a:pPr marL="171450" lvl="1" indent="-171450" algn="l" defTabSz="800100">
            <a:lnSpc>
              <a:spcPct val="90000"/>
            </a:lnSpc>
            <a:spcBef>
              <a:spcPct val="0"/>
            </a:spcBef>
            <a:spcAft>
              <a:spcPct val="15000"/>
            </a:spcAft>
            <a:buChar char="••"/>
          </a:pPr>
          <a:r>
            <a:rPr kumimoji="1" lang="ja-JP" altLang="en-US" sz="1800" kern="1200" dirty="0" smtClean="0"/>
            <a:t> 都道府県協議会等による集落営農に関するリーダー研修会、経理事務研修会等の開催経費の助成。 </a:t>
          </a:r>
          <a:endParaRPr kumimoji="1" lang="ja-JP" altLang="en-US" sz="1800" kern="1200" dirty="0"/>
        </a:p>
      </dsp:txBody>
      <dsp:txXfrm>
        <a:off x="0" y="190015"/>
        <a:ext cx="8291264" cy="1663200"/>
      </dsp:txXfrm>
    </dsp:sp>
    <dsp:sp modelId="{15E56AA9-09AA-4B0A-AECC-6E87590B1382}">
      <dsp:nvSpPr>
        <dsp:cNvPr id="0" name=""/>
        <dsp:cNvSpPr/>
      </dsp:nvSpPr>
      <dsp:spPr>
        <a:xfrm>
          <a:off x="414563" y="12895"/>
          <a:ext cx="5803884"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rPr>
            <a:t>農業者戸別所得補償制度推進事業</a:t>
          </a:r>
          <a:endParaRPr kumimoji="1" lang="ja-JP" altLang="en-US" sz="1800" kern="1200" dirty="0">
            <a:effectLst>
              <a:outerShdw blurRad="38100" dist="38100" dir="2700000" algn="tl">
                <a:srgbClr val="000000">
                  <a:alpha val="43137"/>
                </a:srgbClr>
              </a:outerShdw>
            </a:effectLst>
          </a:endParaRPr>
        </a:p>
      </dsp:txBody>
      <dsp:txXfrm>
        <a:off x="431856" y="30188"/>
        <a:ext cx="5769298" cy="319654"/>
      </dsp:txXfrm>
    </dsp:sp>
    <dsp:sp modelId="{15B173F4-9D47-4B32-8745-E986EEFA0B47}">
      <dsp:nvSpPr>
        <dsp:cNvPr id="0" name=""/>
        <dsp:cNvSpPr/>
      </dsp:nvSpPr>
      <dsp:spPr>
        <a:xfrm>
          <a:off x="0" y="2095135"/>
          <a:ext cx="8291264" cy="158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494" tIns="249936" rIns="643494"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 集落営農の組織化・法人化に必要な農業用機械等を導入する経 費に対しての支援。 （融資主体型補助：</a:t>
          </a:r>
          <a:r>
            <a:rPr kumimoji="1" lang="en-US" altLang="en-US" sz="1800" kern="1200" dirty="0" smtClean="0"/>
            <a:t>3/10</a:t>
          </a:r>
          <a:r>
            <a:rPr kumimoji="1" lang="ja-JP" altLang="en-US" sz="1800" kern="1200" dirty="0" smtClean="0"/>
            <a:t>上限、集落営農補助</a:t>
          </a:r>
          <a:r>
            <a:rPr kumimoji="1" lang="en-US" altLang="en-US" sz="1800" kern="1200" dirty="0" smtClean="0"/>
            <a:t>:1/2</a:t>
          </a:r>
          <a:r>
            <a:rPr kumimoji="1" lang="ja-JP" altLang="en-US" sz="1800" kern="1200" dirty="0" smtClean="0"/>
            <a:t>以内） </a:t>
          </a:r>
          <a:endParaRPr kumimoji="1" lang="ja-JP" altLang="en-US" sz="1800" kern="1200" dirty="0"/>
        </a:p>
      </dsp:txBody>
      <dsp:txXfrm>
        <a:off x="0" y="2095135"/>
        <a:ext cx="8291264" cy="1587600"/>
      </dsp:txXfrm>
    </dsp:sp>
    <dsp:sp modelId="{23C2AB26-111A-4798-9ECE-40186A520927}">
      <dsp:nvSpPr>
        <dsp:cNvPr id="0" name=""/>
        <dsp:cNvSpPr/>
      </dsp:nvSpPr>
      <dsp:spPr>
        <a:xfrm>
          <a:off x="414563" y="1918015"/>
          <a:ext cx="5803884"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800100">
            <a:lnSpc>
              <a:spcPct val="90000"/>
            </a:lnSpc>
            <a:spcBef>
              <a:spcPct val="0"/>
            </a:spcBef>
            <a:spcAft>
              <a:spcPct val="35000"/>
            </a:spcAft>
          </a:pPr>
          <a:r>
            <a:rPr kumimoji="1" lang="zh-TW" altLang="en-US" sz="1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経営体育成支援事業</a:t>
          </a:r>
          <a:endParaRPr kumimoji="1" lang="ja-JP" altLang="en-US" sz="1800"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431856" y="1935308"/>
        <a:ext cx="5769298" cy="319654"/>
      </dsp:txXfrm>
    </dsp:sp>
    <dsp:sp modelId="{3A4F5CC6-348D-4072-BA3E-AFC2B7E4F39C}">
      <dsp:nvSpPr>
        <dsp:cNvPr id="0" name=""/>
        <dsp:cNvSpPr/>
      </dsp:nvSpPr>
      <dsp:spPr>
        <a:xfrm>
          <a:off x="0" y="3924655"/>
          <a:ext cx="8291264" cy="30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70ED0-562A-4CCC-9BD1-45E41B39AB58}">
      <dsp:nvSpPr>
        <dsp:cNvPr id="0" name=""/>
        <dsp:cNvSpPr/>
      </dsp:nvSpPr>
      <dsp:spPr>
        <a:xfrm>
          <a:off x="414563" y="3747535"/>
          <a:ext cx="5803884"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800100">
            <a:lnSpc>
              <a:spcPct val="90000"/>
            </a:lnSpc>
            <a:spcBef>
              <a:spcPct val="0"/>
            </a:spcBef>
            <a:spcAft>
              <a:spcPct val="35000"/>
            </a:spcAft>
          </a:pPr>
          <a:r>
            <a:rPr kumimoji="1" lang="zh-TW" altLang="en-US" sz="1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規模拡大加算交付金</a:t>
          </a:r>
          <a:endParaRPr kumimoji="1" lang="ja-JP" altLang="en-US" sz="1800"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431856" y="3764828"/>
        <a:ext cx="5769298" cy="319654"/>
      </dsp:txXfrm>
    </dsp:sp>
    <dsp:sp modelId="{14BDCEA4-4969-41FD-8B4E-CFF7D5948126}">
      <dsp:nvSpPr>
        <dsp:cNvPr id="0" name=""/>
        <dsp:cNvSpPr/>
      </dsp:nvSpPr>
      <dsp:spPr>
        <a:xfrm>
          <a:off x="0" y="4468975"/>
          <a:ext cx="8291264" cy="30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18D296-8F7B-48B2-A52B-A3F8070C09A1}">
      <dsp:nvSpPr>
        <dsp:cNvPr id="0" name=""/>
        <dsp:cNvSpPr/>
      </dsp:nvSpPr>
      <dsp:spPr>
        <a:xfrm>
          <a:off x="414563" y="4291855"/>
          <a:ext cx="5803884"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rPr>
            <a:t>経営体育成強化資金</a:t>
          </a:r>
          <a:endParaRPr kumimoji="1" lang="ja-JP" altLang="en-US" sz="1800" kern="1200" dirty="0">
            <a:effectLst>
              <a:outerShdw blurRad="38100" dist="38100" dir="2700000" algn="tl">
                <a:srgbClr val="000000">
                  <a:alpha val="43137"/>
                </a:srgbClr>
              </a:outerShdw>
            </a:effectLst>
          </a:endParaRPr>
        </a:p>
      </dsp:txBody>
      <dsp:txXfrm>
        <a:off x="431856" y="4309148"/>
        <a:ext cx="5769298" cy="319654"/>
      </dsp:txXfrm>
    </dsp:sp>
    <dsp:sp modelId="{F70F2F9F-4690-4443-9A45-D40E665EC4C6}">
      <dsp:nvSpPr>
        <dsp:cNvPr id="0" name=""/>
        <dsp:cNvSpPr/>
      </dsp:nvSpPr>
      <dsp:spPr>
        <a:xfrm>
          <a:off x="0" y="5013296"/>
          <a:ext cx="8291264" cy="302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010AA-51AD-497E-89B1-049DE93A8C81}">
      <dsp:nvSpPr>
        <dsp:cNvPr id="0" name=""/>
        <dsp:cNvSpPr/>
      </dsp:nvSpPr>
      <dsp:spPr>
        <a:xfrm>
          <a:off x="414563" y="4836176"/>
          <a:ext cx="5803884" cy="354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800100">
            <a:lnSpc>
              <a:spcPct val="90000"/>
            </a:lnSpc>
            <a:spcBef>
              <a:spcPct val="0"/>
            </a:spcBef>
            <a:spcAft>
              <a:spcPct val="35000"/>
            </a:spcAft>
          </a:pPr>
          <a:r>
            <a:rPr kumimoji="1" lang="ja-JP" altLang="en-US" sz="1800" kern="1200" dirty="0" smtClean="0">
              <a:effectLst>
                <a:outerShdw blurRad="38100" dist="38100" dir="2700000" algn="tl">
                  <a:srgbClr val="000000">
                    <a:alpha val="43137"/>
                  </a:srgbClr>
                </a:outerShdw>
              </a:effectLst>
            </a:rPr>
            <a:t>農業近代化資金</a:t>
          </a:r>
          <a:endParaRPr kumimoji="1" lang="ja-JP" altLang="en-US" sz="1800" kern="1200" dirty="0">
            <a:effectLst>
              <a:outerShdw blurRad="38100" dist="38100" dir="2700000" algn="tl">
                <a:srgbClr val="000000">
                  <a:alpha val="43137"/>
                </a:srgbClr>
              </a:outerShdw>
            </a:effectLst>
          </a:endParaRPr>
        </a:p>
      </dsp:txBody>
      <dsp:txXfrm>
        <a:off x="431856" y="4853469"/>
        <a:ext cx="5769298"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D0E9-11A8-4B3A-B989-BAD5D82FE632}">
      <dsp:nvSpPr>
        <dsp:cNvPr id="0" name=""/>
        <dsp:cNvSpPr/>
      </dsp:nvSpPr>
      <dsp:spPr>
        <a:xfrm>
          <a:off x="-6101271" y="-933769"/>
          <a:ext cx="7265040" cy="7265040"/>
        </a:xfrm>
        <a:prstGeom prst="blockArc">
          <a:avLst>
            <a:gd name="adj1" fmla="val 18900000"/>
            <a:gd name="adj2" fmla="val 2700000"/>
            <a:gd name="adj3" fmla="val 297"/>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426E4-7ACF-4012-AF0C-F06FEEBA35B4}">
      <dsp:nvSpPr>
        <dsp:cNvPr id="0" name=""/>
        <dsp:cNvSpPr/>
      </dsp:nvSpPr>
      <dsp:spPr>
        <a:xfrm>
          <a:off x="749172" y="539750"/>
          <a:ext cx="8608030" cy="1079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53" tIns="50800" rIns="50800" bIns="50800" numCol="1" spcCol="1270" anchor="ctr" anchorCtr="0">
          <a:noAutofit/>
        </a:bodyPr>
        <a:lstStyle/>
        <a:p>
          <a:pPr lvl="0" algn="l" defTabSz="889000" rtl="0">
            <a:lnSpc>
              <a:spcPct val="90000"/>
            </a:lnSpc>
            <a:spcBef>
              <a:spcPct val="0"/>
            </a:spcBef>
            <a:spcAft>
              <a:spcPct val="35000"/>
            </a:spcAft>
          </a:pPr>
          <a:r>
            <a:rPr kumimoji="1" lang="ja-JP" sz="2000" kern="1200" dirty="0" smtClean="0">
              <a:solidFill>
                <a:schemeClr val="tx1"/>
              </a:solidFill>
            </a:rPr>
            <a:t>①</a:t>
          </a:r>
          <a:r>
            <a:rPr kumimoji="1" lang="ja-JP" sz="2000" b="1" kern="1200" dirty="0" smtClean="0">
              <a:solidFill>
                <a:schemeClr val="tx1"/>
              </a:solidFill>
              <a:effectLst/>
            </a:rPr>
            <a:t>定年農業就農</a:t>
          </a:r>
          <a:endParaRPr kumimoji="1" lang="en-US" altLang="ja-JP" sz="2000" b="1" kern="1200" dirty="0" smtClean="0">
            <a:solidFill>
              <a:schemeClr val="tx1"/>
            </a:solidFill>
            <a:effectLst/>
          </a:endParaRPr>
        </a:p>
        <a:p>
          <a:pPr lvl="0" algn="l" defTabSz="889000" rtl="0">
            <a:lnSpc>
              <a:spcPct val="90000"/>
            </a:lnSpc>
            <a:spcBef>
              <a:spcPct val="0"/>
            </a:spcBef>
            <a:spcAft>
              <a:spcPct val="35000"/>
            </a:spcAft>
          </a:pPr>
          <a:r>
            <a:rPr kumimoji="1" lang="ja-JP" sz="2000" kern="1200" dirty="0" smtClean="0">
              <a:solidFill>
                <a:schemeClr val="tx1"/>
              </a:solidFill>
            </a:rPr>
            <a:t>農家に同居する他産業従事の労働力が定年を契機に就農</a:t>
          </a:r>
          <a:endParaRPr lang="ja-JP" sz="2000" kern="1200" dirty="0">
            <a:solidFill>
              <a:schemeClr val="tx1"/>
            </a:solidFill>
          </a:endParaRPr>
        </a:p>
      </dsp:txBody>
      <dsp:txXfrm>
        <a:off x="749172" y="539750"/>
        <a:ext cx="8608030" cy="1079500"/>
      </dsp:txXfrm>
    </dsp:sp>
    <dsp:sp modelId="{681498D6-3A82-4B2D-9B71-08CCDBF237EE}">
      <dsp:nvSpPr>
        <dsp:cNvPr id="0" name=""/>
        <dsp:cNvSpPr/>
      </dsp:nvSpPr>
      <dsp:spPr>
        <a:xfrm>
          <a:off x="74485" y="404812"/>
          <a:ext cx="1349374" cy="1349374"/>
        </a:xfrm>
        <a:prstGeom prst="ellipse">
          <a:avLst/>
        </a:prstGeom>
        <a:solidFill>
          <a:srgbClr val="FFFFCC"/>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808DA-5076-4C21-8D60-642A4781EC85}">
      <dsp:nvSpPr>
        <dsp:cNvPr id="0" name=""/>
        <dsp:cNvSpPr/>
      </dsp:nvSpPr>
      <dsp:spPr>
        <a:xfrm>
          <a:off x="1141571" y="1823459"/>
          <a:ext cx="8215632" cy="175058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53" tIns="45720" rIns="45720" bIns="45720" numCol="1" spcCol="1270" anchor="ctr" anchorCtr="0">
          <a:noAutofit/>
        </a:bodyPr>
        <a:lstStyle/>
        <a:p>
          <a:pPr lvl="0" algn="l" defTabSz="800100" rtl="0">
            <a:lnSpc>
              <a:spcPct val="90000"/>
            </a:lnSpc>
            <a:spcBef>
              <a:spcPct val="0"/>
            </a:spcBef>
            <a:spcAft>
              <a:spcPct val="35000"/>
            </a:spcAft>
          </a:pPr>
          <a:r>
            <a:rPr kumimoji="1" lang="ja-JP" sz="1800" kern="1200" dirty="0" smtClean="0">
              <a:solidFill>
                <a:schemeClr val="tx1"/>
              </a:solidFill>
            </a:rPr>
            <a:t>②</a:t>
          </a:r>
          <a:r>
            <a:rPr kumimoji="1" lang="ja-JP" sz="1800" b="1" kern="1200" dirty="0" smtClean="0">
              <a:solidFill>
                <a:schemeClr val="tx1"/>
              </a:solidFill>
              <a:effectLst/>
            </a:rPr>
            <a:t>定年農村環流</a:t>
          </a:r>
          <a:endParaRPr kumimoji="1" lang="en-US" altLang="ja-JP" sz="1800" b="1" kern="1200" dirty="0" smtClean="0">
            <a:solidFill>
              <a:schemeClr val="tx1"/>
            </a:solidFill>
            <a:effectLst/>
          </a:endParaRPr>
        </a:p>
        <a:p>
          <a:pPr lvl="0" algn="l" defTabSz="800100" rtl="0">
            <a:lnSpc>
              <a:spcPct val="90000"/>
            </a:lnSpc>
            <a:spcBef>
              <a:spcPct val="0"/>
            </a:spcBef>
            <a:spcAft>
              <a:spcPct val="35000"/>
            </a:spcAft>
          </a:pPr>
          <a:r>
            <a:rPr kumimoji="1" lang="ja-JP" sz="1700" kern="1200" dirty="0" smtClean="0">
              <a:solidFill>
                <a:schemeClr val="tx1"/>
              </a:solidFill>
            </a:rPr>
            <a:t>他出して他産業に従事する後継者が，定年退職を契機に出身地等に</a:t>
          </a:r>
          <a:endParaRPr kumimoji="1" lang="en-US" altLang="ja-JP" sz="1700" kern="1200" dirty="0" smtClean="0">
            <a:solidFill>
              <a:schemeClr val="tx1"/>
            </a:solidFill>
          </a:endParaRPr>
        </a:p>
        <a:p>
          <a:pPr lvl="0" algn="l" defTabSz="800100" rtl="0">
            <a:lnSpc>
              <a:spcPct val="90000"/>
            </a:lnSpc>
            <a:spcBef>
              <a:spcPct val="0"/>
            </a:spcBef>
            <a:spcAft>
              <a:spcPct val="35000"/>
            </a:spcAft>
          </a:pPr>
          <a:r>
            <a:rPr kumimoji="1" lang="ja-JP" sz="1700" kern="1200" dirty="0" smtClean="0">
              <a:solidFill>
                <a:schemeClr val="tx1"/>
              </a:solidFill>
            </a:rPr>
            <a:t>Ｕターンして就農</a:t>
          </a:r>
          <a:endParaRPr lang="ja-JP" sz="1700" kern="1200" dirty="0">
            <a:solidFill>
              <a:schemeClr val="tx1"/>
            </a:solidFill>
          </a:endParaRPr>
        </a:p>
      </dsp:txBody>
      <dsp:txXfrm>
        <a:off x="1141571" y="1823459"/>
        <a:ext cx="8215632" cy="1750581"/>
      </dsp:txXfrm>
    </dsp:sp>
    <dsp:sp modelId="{7DBE9B12-5F24-42BE-96E5-12C1D2C16E7A}">
      <dsp:nvSpPr>
        <dsp:cNvPr id="0" name=""/>
        <dsp:cNvSpPr/>
      </dsp:nvSpPr>
      <dsp:spPr>
        <a:xfrm>
          <a:off x="466883" y="2024062"/>
          <a:ext cx="1349374" cy="1349374"/>
        </a:xfrm>
        <a:prstGeom prst="ellipse">
          <a:avLst/>
        </a:prstGeom>
        <a:solidFill>
          <a:srgbClr val="FFFF66"/>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A5B86-A39C-4450-BD2A-AE1D40A2114B}">
      <dsp:nvSpPr>
        <dsp:cNvPr id="0" name=""/>
        <dsp:cNvSpPr/>
      </dsp:nvSpPr>
      <dsp:spPr>
        <a:xfrm>
          <a:off x="749172" y="3778250"/>
          <a:ext cx="8608030" cy="1079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53" tIns="45720" rIns="45720" bIns="45720" numCol="1" spcCol="1270" anchor="ctr" anchorCtr="0">
          <a:noAutofit/>
        </a:bodyPr>
        <a:lstStyle/>
        <a:p>
          <a:pPr lvl="0" algn="l" defTabSz="800100" rtl="0">
            <a:lnSpc>
              <a:spcPct val="90000"/>
            </a:lnSpc>
            <a:spcBef>
              <a:spcPct val="0"/>
            </a:spcBef>
            <a:spcAft>
              <a:spcPct val="35000"/>
            </a:spcAft>
          </a:pPr>
          <a:r>
            <a:rPr kumimoji="1" lang="ja-JP" sz="1800" kern="1200" dirty="0" smtClean="0">
              <a:solidFill>
                <a:schemeClr val="tx1"/>
              </a:solidFill>
            </a:rPr>
            <a:t>③</a:t>
          </a:r>
          <a:r>
            <a:rPr kumimoji="1" lang="ja-JP" sz="1800" b="1" kern="1200" dirty="0" smtClean="0">
              <a:solidFill>
                <a:schemeClr val="tx1"/>
              </a:solidFill>
              <a:effectLst/>
            </a:rPr>
            <a:t>定年農業参入</a:t>
          </a:r>
          <a:endParaRPr kumimoji="1" lang="en-US" altLang="ja-JP" sz="1800" b="1" kern="1200" dirty="0" smtClean="0">
            <a:solidFill>
              <a:schemeClr val="tx1"/>
            </a:solidFill>
            <a:effectLst/>
          </a:endParaRPr>
        </a:p>
        <a:p>
          <a:pPr lvl="0" algn="l" defTabSz="800100" rtl="0">
            <a:lnSpc>
              <a:spcPct val="90000"/>
            </a:lnSpc>
            <a:spcBef>
              <a:spcPct val="0"/>
            </a:spcBef>
            <a:spcAft>
              <a:spcPct val="35000"/>
            </a:spcAft>
          </a:pPr>
          <a:r>
            <a:rPr kumimoji="1" lang="ja-JP" sz="1700" kern="1200" dirty="0" smtClean="0">
              <a:solidFill>
                <a:schemeClr val="tx1"/>
              </a:solidFill>
            </a:rPr>
            <a:t>非農家出身の都市住民等が定年後に農業へ参入</a:t>
          </a:r>
          <a:endParaRPr lang="ja-JP" sz="1700" kern="1200" dirty="0">
            <a:solidFill>
              <a:schemeClr val="tx1"/>
            </a:solidFill>
          </a:endParaRPr>
        </a:p>
      </dsp:txBody>
      <dsp:txXfrm>
        <a:off x="749172" y="3778250"/>
        <a:ext cx="8608030" cy="1079500"/>
      </dsp:txXfrm>
    </dsp:sp>
    <dsp:sp modelId="{BC630539-B1CE-41E7-9AE0-B92ABF14D918}">
      <dsp:nvSpPr>
        <dsp:cNvPr id="0" name=""/>
        <dsp:cNvSpPr/>
      </dsp:nvSpPr>
      <dsp:spPr>
        <a:xfrm>
          <a:off x="74485" y="3643312"/>
          <a:ext cx="1349374" cy="1349374"/>
        </a:xfrm>
        <a:prstGeom prst="ellipse">
          <a:avLst/>
        </a:prstGeom>
        <a:solidFill>
          <a:srgbClr val="FFFF0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0.59955</cdr:x>
      <cdr:y>0.12695</cdr:y>
    </cdr:from>
    <cdr:to>
      <cdr:x>0.95597</cdr:x>
      <cdr:y>0.3688</cdr:y>
    </cdr:to>
    <cdr:sp macro="" textlink="">
      <cdr:nvSpPr>
        <cdr:cNvPr id="2" name="四角形吹き出し 1"/>
        <cdr:cNvSpPr/>
      </cdr:nvSpPr>
      <cdr:spPr>
        <a:xfrm xmlns:a="http://schemas.openxmlformats.org/drawingml/2006/main">
          <a:off x="5179922" y="731675"/>
          <a:ext cx="3079337" cy="1393904"/>
        </a:xfrm>
        <a:prstGeom xmlns:a="http://schemas.openxmlformats.org/drawingml/2006/main" prst="wedgeRectCallout">
          <a:avLst>
            <a:gd name="adj1" fmla="val -44999"/>
            <a:gd name="adj2" fmla="val 93129"/>
          </a:avLst>
        </a:prstGeom>
        <a:solidFill xmlns:a="http://schemas.openxmlformats.org/drawingml/2006/main">
          <a:schemeClr val="accent2">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400" dirty="0" smtClean="0">
              <a:solidFill>
                <a:schemeClr val="tx1"/>
              </a:solidFill>
            </a:rPr>
            <a:t>野菜生産で有名な愛知県でさえも、米生産は</a:t>
          </a:r>
          <a:r>
            <a:rPr lang="en-US" altLang="ja-JP" sz="2400" dirty="0" smtClean="0">
              <a:solidFill>
                <a:srgbClr val="FF0000"/>
              </a:solidFill>
            </a:rPr>
            <a:t>42%</a:t>
          </a:r>
          <a:r>
            <a:rPr lang="ja-JP" altLang="en-US" sz="2400" dirty="0" smtClean="0">
              <a:solidFill>
                <a:schemeClr val="tx1"/>
              </a:solidFill>
            </a:rPr>
            <a:t>を占める</a:t>
          </a:r>
          <a:endParaRPr lang="ja-JP" sz="24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A1106-268A-4A5A-A817-87492CFB317F}" type="datetimeFigureOut">
              <a:rPr kumimoji="1" lang="ja-JP" altLang="en-US" smtClean="0"/>
              <a:t>2015/11/2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988E6-8B6A-497A-B70D-9AA8F497EE75}" type="slidenum">
              <a:rPr kumimoji="1" lang="ja-JP" altLang="en-US" smtClean="0"/>
              <a:t>‹#›</a:t>
            </a:fld>
            <a:endParaRPr kumimoji="1" lang="ja-JP" altLang="en-US"/>
          </a:p>
        </p:txBody>
      </p:sp>
    </p:spTree>
    <p:extLst>
      <p:ext uri="{BB962C8B-B14F-4D97-AF65-F5344CB8AC3E}">
        <p14:creationId xmlns:p14="http://schemas.microsoft.com/office/powerpoint/2010/main" val="399148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6973E6-AE95-4321-8D30-ACD4CBF3D267}" type="slidenum">
              <a:rPr kumimoji="1" lang="ja-JP" altLang="en-US" smtClean="0"/>
              <a:t>1</a:t>
            </a:fld>
            <a:endParaRPr kumimoji="1" lang="ja-JP" altLang="en-US"/>
          </a:p>
        </p:txBody>
      </p:sp>
    </p:spTree>
    <p:extLst>
      <p:ext uri="{BB962C8B-B14F-4D97-AF65-F5344CB8AC3E}">
        <p14:creationId xmlns:p14="http://schemas.microsoft.com/office/powerpoint/2010/main" val="9663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539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47" name="Shape 2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1578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2664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64" name="Shape 2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45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73" name="Shape 27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ltLang="ja-JP"/>
              <a:t>17</a:t>
            </a:fld>
            <a:endParaRPr lang="ja-JP"/>
          </a:p>
        </p:txBody>
      </p:sp>
    </p:spTree>
    <p:extLst>
      <p:ext uri="{BB962C8B-B14F-4D97-AF65-F5344CB8AC3E}">
        <p14:creationId xmlns:p14="http://schemas.microsoft.com/office/powerpoint/2010/main" val="190382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82" name="Shape 28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918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92" name="Shape 2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203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99" name="Shape 2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4405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04" name="Shape 3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277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817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4</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630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20" name="Shape 3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643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491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848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0667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46" name="Shape 3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8668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9847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60" name="Shape 3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4124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1387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能力・体力に応じた役割分担</a:t>
            </a:r>
          </a:p>
          <a:p>
            <a:r>
              <a:rPr kumimoji="1" lang="ja-JP" altLang="en-US" dirty="0" smtClean="0"/>
              <a:t>・若手は機械作業、ベテランは管理作業</a:t>
            </a:r>
            <a:endParaRPr kumimoji="1" lang="ja-JP" altLang="en-US" dirty="0"/>
          </a:p>
        </p:txBody>
      </p:sp>
      <p:sp>
        <p:nvSpPr>
          <p:cNvPr id="4" name="スライド番号プレースホルダー 3"/>
          <p:cNvSpPr>
            <a:spLocks noGrp="1"/>
          </p:cNvSpPr>
          <p:nvPr>
            <p:ph type="sldNum" sz="quarter" idx="10"/>
          </p:nvPr>
        </p:nvSpPr>
        <p:spPr/>
        <p:txBody>
          <a:bodyPr/>
          <a:lstStyle/>
          <a:p>
            <a:fld id="{AF3453F7-00A7-4EEA-8114-7ADE02106311}" type="slidenum">
              <a:rPr kumimoji="1" lang="ja-JP" altLang="en-US" smtClean="0"/>
              <a:t>43</a:t>
            </a:fld>
            <a:endParaRPr kumimoji="1" lang="ja-JP" altLang="en-US"/>
          </a:p>
        </p:txBody>
      </p:sp>
    </p:spTree>
    <p:extLst>
      <p:ext uri="{BB962C8B-B14F-4D97-AF65-F5344CB8AC3E}">
        <p14:creationId xmlns:p14="http://schemas.microsoft.com/office/powerpoint/2010/main" val="104796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t>＜成功例＞</a:t>
            </a:r>
            <a:endParaRPr lang="en-US" altLang="ja-JP" dirty="0" smtClean="0"/>
          </a:p>
          <a:p>
            <a:pPr marL="0" indent="0">
              <a:buNone/>
            </a:pPr>
            <a:r>
              <a:rPr lang="ja-JP" altLang="en-US" dirty="0" smtClean="0"/>
              <a:t>・かつて「日本デンマーク」と言われた農業先進地の愛知県安城市をはじめ５つの市を管内とするＪＡあいち中央</a:t>
            </a:r>
            <a:endParaRPr lang="en-US" altLang="ja-JP" dirty="0" smtClean="0"/>
          </a:p>
          <a:p>
            <a:r>
              <a:rPr kumimoji="1" lang="ja-JP" altLang="en-US" dirty="0" smtClean="0"/>
              <a:t>・</a:t>
            </a:r>
            <a:r>
              <a:rPr lang="ja-JP" altLang="en-US" dirty="0" smtClean="0"/>
              <a:t>管内でもっとも広い「グリーンセンター安城北部」を訪れると野菜や果物、花など地元の新鮮な農産物を求める買い物客でにぎわっていた。出荷者として登録しているのは</a:t>
            </a:r>
            <a:r>
              <a:rPr lang="en-US" altLang="ja-JP" dirty="0" smtClean="0"/>
              <a:t>400</a:t>
            </a:r>
            <a:r>
              <a:rPr lang="ja-JP" altLang="en-US" dirty="0" smtClean="0"/>
              <a:t>名を超え、毎日</a:t>
            </a:r>
            <a:r>
              <a:rPr lang="en-US" altLang="ja-JP" dirty="0" smtClean="0"/>
              <a:t>280</a:t>
            </a:r>
            <a:r>
              <a:rPr lang="ja-JP" altLang="en-US" dirty="0" smtClean="0"/>
              <a:t>人ほどが朝７時から出荷に来る。年間の売上げは約８億円。８割が地域の農産物で占める。</a:t>
            </a:r>
            <a:br>
              <a:rPr lang="ja-JP" altLang="en-US" dirty="0" smtClean="0"/>
            </a:br>
            <a:r>
              <a:rPr lang="ja-JP" altLang="en-US" dirty="0" smtClean="0"/>
              <a:t>　出荷者には希望をすれば自分が出荷した農産物の売れ具合を携帯メールで知らせてもらうこともできる。複数の直売所を掛け持ちして出荷する人も出てきたが、このメールサービスを翌日の出荷計画に役立てているという。</a:t>
            </a:r>
          </a:p>
          <a:p>
            <a:r>
              <a:rPr lang="ja-JP" altLang="en-US" dirty="0" smtClean="0"/>
              <a:t>（写真）</a:t>
            </a:r>
            <a:br>
              <a:rPr lang="ja-JP" altLang="en-US" dirty="0" smtClean="0"/>
            </a:br>
            <a:r>
              <a:rPr lang="ja-JP" altLang="en-US" dirty="0" smtClean="0"/>
              <a:t>地域の消費者でにぎわう直売所。農業の魅力を発信する大切な拠点だ</a:t>
            </a:r>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AF3453F7-00A7-4EEA-8114-7ADE02106311}" type="slidenum">
              <a:rPr kumimoji="1" lang="ja-JP" altLang="en-US" smtClean="0"/>
              <a:t>44</a:t>
            </a:fld>
            <a:endParaRPr kumimoji="1" lang="ja-JP" altLang="en-US"/>
          </a:p>
        </p:txBody>
      </p:sp>
    </p:spTree>
    <p:extLst>
      <p:ext uri="{BB962C8B-B14F-4D97-AF65-F5344CB8AC3E}">
        <p14:creationId xmlns:p14="http://schemas.microsoft.com/office/powerpoint/2010/main" val="239985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5</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23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1200" b="0" i="0" u="none" strike="noStrike" cap="none" baseline="0">
                <a:solidFill>
                  <a:schemeClr val="dk1"/>
                </a:solidFill>
                <a:latin typeface="Calibri"/>
                <a:ea typeface="Calibri"/>
                <a:cs typeface="Calibri"/>
                <a:sym typeface="Calibri"/>
              </a:rPr>
              <a:t>農協と会社とは主に以下の違いがあります。</a:t>
            </a:r>
          </a:p>
          <a:p>
            <a:pPr marL="0" marR="0" lvl="0" indent="0" algn="l" rtl="0">
              <a:spcBef>
                <a:spcPts val="0"/>
              </a:spcBef>
              <a:buSzPct val="25000"/>
              <a:buNone/>
            </a:pPr>
            <a:r>
              <a:rPr lang="ja-JP" sz="1200" b="0" i="0" u="none" strike="noStrike" cap="none" baseline="0">
                <a:solidFill>
                  <a:schemeClr val="dk1"/>
                </a:solidFill>
                <a:latin typeface="Calibri"/>
                <a:ea typeface="Calibri"/>
                <a:cs typeface="Calibri"/>
                <a:sym typeface="Calibri"/>
              </a:rPr>
              <a:t>（1）事業範囲に制限がある</a:t>
            </a:r>
            <a:br>
              <a:rPr lang="ja-JP" sz="1200" b="0" i="0" u="none" strike="noStrike" cap="none" baseline="0">
                <a:solidFill>
                  <a:schemeClr val="dk1"/>
                </a:solidFill>
                <a:latin typeface="Calibri"/>
                <a:ea typeface="Calibri"/>
                <a:cs typeface="Calibri"/>
                <a:sym typeface="Calibri"/>
              </a:rPr>
            </a:br>
            <a:r>
              <a:rPr lang="ja-JP" sz="1200" b="0" i="0" u="none" strike="noStrike" cap="none" baseline="0">
                <a:solidFill>
                  <a:schemeClr val="dk1"/>
                </a:solidFill>
                <a:latin typeface="Calibri"/>
                <a:ea typeface="Calibri"/>
                <a:cs typeface="Calibri"/>
                <a:sym typeface="Calibri"/>
              </a:rPr>
              <a:t>農協が行うことができる事業の範囲はかなり広いものですが、一定の制約があり、農協法第10条その他法律に列挙された事業しかできません。</a:t>
            </a:r>
            <a:br>
              <a:rPr lang="ja-JP" sz="1200" b="0" i="0" u="none" strike="noStrike" cap="none" baseline="0">
                <a:solidFill>
                  <a:schemeClr val="dk1"/>
                </a:solidFill>
                <a:latin typeface="Calibri"/>
                <a:ea typeface="Calibri"/>
                <a:cs typeface="Calibri"/>
                <a:sym typeface="Calibri"/>
              </a:rPr>
            </a:br>
            <a:r>
              <a:rPr lang="ja-JP" sz="1200" b="0" i="0" u="none" strike="noStrike" cap="none" baseline="0">
                <a:solidFill>
                  <a:schemeClr val="dk1"/>
                </a:solidFill>
                <a:latin typeface="Calibri"/>
                <a:ea typeface="Calibri"/>
                <a:cs typeface="Calibri"/>
                <a:sym typeface="Calibri"/>
              </a:rPr>
              <a:t>また、組合員以外の方の利用は「員外利用」として一定の範囲しか認められません。</a:t>
            </a:r>
          </a:p>
          <a:p>
            <a:pPr marL="0" marR="0" lvl="0" indent="0" algn="l" rtl="0">
              <a:spcBef>
                <a:spcPts val="0"/>
              </a:spcBef>
              <a:buSzPct val="25000"/>
              <a:buNone/>
            </a:pPr>
            <a:r>
              <a:rPr lang="ja-JP" sz="1200" b="0" i="0" u="none" strike="noStrike" cap="none" baseline="0">
                <a:solidFill>
                  <a:schemeClr val="dk1"/>
                </a:solidFill>
                <a:latin typeface="Calibri"/>
                <a:ea typeface="Calibri"/>
                <a:cs typeface="Calibri"/>
                <a:sym typeface="Calibri"/>
              </a:rPr>
              <a:t>（2）総会での議決権は原則として1人1票である農協は、農業者である組合員（いわゆる「正組合員」）であれば出資額の多少に関係なく1組合員1票となっています。</a:t>
            </a:r>
          </a:p>
          <a:p>
            <a:pPr marL="0" marR="0" lvl="0" indent="0" algn="l" rtl="0">
              <a:spcBef>
                <a:spcPts val="0"/>
              </a:spcBef>
              <a:buSzPct val="25000"/>
              <a:buNone/>
            </a:pPr>
            <a:r>
              <a:rPr lang="ja-JP" sz="1200" b="0" i="0" u="none" strike="noStrike" cap="none" baseline="0">
                <a:solidFill>
                  <a:schemeClr val="dk1"/>
                </a:solidFill>
                <a:latin typeface="Calibri"/>
                <a:ea typeface="Calibri"/>
                <a:cs typeface="Calibri"/>
                <a:sym typeface="Calibri"/>
              </a:rPr>
              <a:t>（3）配当は原則として出資額ではなく利用分量を基準として行われる農協に剰余金が生じた場合は、出資額に応じた配当は一定程度に制限され、原則として農協の事業の利用分量 に応じた配当をすることとされています。</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46</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1309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・集落営農を将来にわたり安定的に運営してくためには、法人化することが重要。</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3453F7-00A7-4EEA-8114-7ADE02106311}" type="slidenum">
              <a:rPr kumimoji="1" lang="ja-JP" altLang="en-US" smtClean="0"/>
              <a:t>47</a:t>
            </a:fld>
            <a:endParaRPr kumimoji="1" lang="ja-JP" altLang="en-US"/>
          </a:p>
        </p:txBody>
      </p:sp>
    </p:spTree>
    <p:extLst>
      <p:ext uri="{BB962C8B-B14F-4D97-AF65-F5344CB8AC3E}">
        <p14:creationId xmlns:p14="http://schemas.microsoft.com/office/powerpoint/2010/main" val="3424600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法人設立には、設立登記に係る事務手続や専門家へ相談した場合の相談料 などの費用がかかりますが、農業者戸別所得補償制度推進事業により、１法 人当たり４０万円を助成します。  また、都道府県協議会等が主催する経理事務の研修会や法人化説明会等に 要する経費も助成します。 </a:t>
            </a:r>
            <a:endParaRPr kumimoji="1" lang="en-US" altLang="ja-JP" dirty="0" smtClean="0"/>
          </a:p>
          <a:p>
            <a:r>
              <a:rPr kumimoji="1" lang="ja-JP" altLang="en-US" dirty="0" smtClean="0"/>
              <a:t>・ 集落営農を法人化し、法人化後の経営規模が法人化前の集落営農 に比べて増加した場合は、農地利用集積円滑化事業により法人に面 的に利用権の設定がされた農地について、戸別所得補償制度の規模 拡大加算として交付金を受けることができます。 規模拡大加算交付金</a:t>
            </a:r>
            <a:endParaRPr kumimoji="1" lang="en-US" altLang="ja-JP" dirty="0" smtClean="0"/>
          </a:p>
          <a:p>
            <a:r>
              <a:rPr kumimoji="1" lang="ja-JP" altLang="en-US" dirty="0" smtClean="0"/>
              <a:t>・</a:t>
            </a:r>
            <a:r>
              <a:rPr kumimoji="1" lang="en-US" altLang="ja-JP" dirty="0" smtClean="0"/>
              <a:t>5</a:t>
            </a:r>
            <a:r>
              <a:rPr kumimoji="1" lang="ja-JP" altLang="en-US" dirty="0" smtClean="0"/>
              <a:t>年以内の法人化などを目標とする集落営農に対し、 ○ 農業用機械・施設の取得に必要な資金や長期運転資金を長期かつ 低利で融資します。  </a:t>
            </a:r>
            <a:r>
              <a:rPr kumimoji="1" lang="en-US" altLang="ja-JP" dirty="0" smtClean="0"/>
              <a:t>〈</a:t>
            </a:r>
            <a:r>
              <a:rPr kumimoji="1" lang="ja-JP" altLang="en-US" dirty="0" smtClean="0"/>
              <a:t>経営体育成強化資金、農業近代化資金</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F3453F7-00A7-4EEA-8114-7ADE02106311}" type="slidenum">
              <a:rPr kumimoji="1" lang="ja-JP" altLang="en-US" smtClean="0"/>
              <a:t>48</a:t>
            </a:fld>
            <a:endParaRPr kumimoji="1" lang="ja-JP" altLang="en-US"/>
          </a:p>
        </p:txBody>
      </p:sp>
    </p:spTree>
    <p:extLst>
      <p:ext uri="{BB962C8B-B14F-4D97-AF65-F5344CB8AC3E}">
        <p14:creationId xmlns:p14="http://schemas.microsoft.com/office/powerpoint/2010/main" val="3693010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58" name="Shape 5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4856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ja-JP" sz="1200" b="0" i="0" u="none" strike="noStrike" cap="none" baseline="0">
                <a:solidFill>
                  <a:schemeClr val="dk1"/>
                </a:solidFill>
                <a:latin typeface="Calibri"/>
                <a:ea typeface="Calibri"/>
                <a:cs typeface="Calibri"/>
                <a:sym typeface="Calibri"/>
              </a:rPr>
              <a:t>＜JAあいち中央＞</a:t>
            </a:r>
          </a:p>
          <a:p>
            <a:pPr marL="0" marR="0" lvl="0" indent="0" algn="l" rtl="0">
              <a:spcBef>
                <a:spcPts val="0"/>
              </a:spcBef>
              <a:buClr>
                <a:schemeClr val="dk1"/>
              </a:buClr>
              <a:buSzPct val="25000"/>
              <a:buFont typeface="Arial"/>
              <a:buNone/>
            </a:pPr>
            <a:r>
              <a:rPr lang="ja-JP" sz="1200" b="0" i="0" u="none" strike="noStrike" cap="none" baseline="0">
                <a:solidFill>
                  <a:schemeClr val="dk1"/>
                </a:solidFill>
                <a:latin typeface="Arial"/>
                <a:ea typeface="Arial"/>
                <a:cs typeface="Arial"/>
                <a:sym typeface="Arial"/>
              </a:rPr>
              <a:t>石川克則組合長が担う</a:t>
            </a:r>
            <a:r>
              <a:rPr lang="ja-JP" sz="1200" b="0" i="0" u="none" strike="noStrike" cap="none" baseline="0">
                <a:solidFill>
                  <a:schemeClr val="dk1"/>
                </a:solidFill>
                <a:latin typeface="Calibri"/>
                <a:ea typeface="Calibri"/>
                <a:cs typeface="Calibri"/>
                <a:sym typeface="Calibri"/>
              </a:rPr>
              <a:t>赤松営農組合の集落農業は15年前から収益を上げるために米のほかにチンゲンサイのハウス栽培を始め、１年に８、９回も収穫、10人をパートで雇うなど雇用生み出す。</a:t>
            </a:r>
            <a:br>
              <a:rPr lang="ja-JP" sz="1200" b="0" i="0" u="none" strike="noStrike" cap="none" baseline="0">
                <a:solidFill>
                  <a:schemeClr val="dk1"/>
                </a:solidFill>
                <a:latin typeface="Calibri"/>
                <a:ea typeface="Calibri"/>
                <a:cs typeface="Calibri"/>
                <a:sym typeface="Calibri"/>
              </a:rPr>
            </a:br>
            <a:r>
              <a:rPr lang="ja-JP" sz="1200" b="0" i="0" u="none" strike="noStrike" cap="none" baseline="0">
                <a:solidFill>
                  <a:schemeClr val="dk1"/>
                </a:solidFill>
                <a:latin typeface="Calibri"/>
                <a:ea typeface="Calibri"/>
                <a:cs typeface="Calibri"/>
                <a:sym typeface="Calibri"/>
              </a:rPr>
              <a:t>　「若い農業者が育っている」＝こうした営農組合の構成員が次の世代へとバトンタッチされている。</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50</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9161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U</a:t>
            </a:r>
            <a:r>
              <a:rPr kumimoji="1" lang="ja-JP" altLang="en-US" dirty="0" smtClean="0"/>
              <a:t>ターン志向高まり、定住増加が見込ま</a:t>
            </a:r>
            <a:r>
              <a:rPr lang="ja-JP" altLang="en-US" dirty="0" smtClean="0"/>
              <a:t>れる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3453F7-00A7-4EEA-8114-7ADE02106311}" type="slidenum">
              <a:rPr kumimoji="1" lang="ja-JP" altLang="en-US" smtClean="0"/>
              <a:t>51</a:t>
            </a:fld>
            <a:endParaRPr kumimoji="1" lang="ja-JP" altLang="en-US"/>
          </a:p>
        </p:txBody>
      </p:sp>
    </p:spTree>
    <p:extLst>
      <p:ext uri="{BB962C8B-B14F-4D97-AF65-F5344CB8AC3E}">
        <p14:creationId xmlns:p14="http://schemas.microsoft.com/office/powerpoint/2010/main" val="977001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591" name="Shape 591"/>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ltLang="ja-JP"/>
              <a:t>52</a:t>
            </a:fld>
            <a:endParaRPr lang="ja-JP"/>
          </a:p>
        </p:txBody>
      </p:sp>
    </p:spTree>
    <p:extLst>
      <p:ext uri="{BB962C8B-B14F-4D97-AF65-F5344CB8AC3E}">
        <p14:creationId xmlns:p14="http://schemas.microsoft.com/office/powerpoint/2010/main" val="1979369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7" name="Shape 5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ja-JP" sz="1200" b="0" i="0" u="none" strike="noStrike" cap="none" baseline="0">
                <a:solidFill>
                  <a:schemeClr val="dk1"/>
                </a:solidFill>
                <a:latin typeface="Calibri"/>
                <a:ea typeface="Calibri"/>
                <a:cs typeface="Calibri"/>
                <a:sym typeface="Calibri"/>
              </a:rPr>
              <a:t>定年帰農者を中心的 な担い手とする集落営農組織（埼玉県加須市 学頭営農組合・岡山県総社市三輪地区営農推進組合）を対象として，その実態と農協・普 及等による地域支援組織の役割を明らかにし た。 </a:t>
            </a:r>
          </a:p>
          <a:p>
            <a:pPr marL="0" marR="0" lvl="0" indent="0" algn="l" rtl="0">
              <a:spcBef>
                <a:spcPts val="0"/>
              </a:spcBef>
              <a:buSzPct val="25000"/>
              <a:buNone/>
            </a:pPr>
            <a:r>
              <a:rPr lang="ja-JP" sz="1200" b="0" i="0" u="none" strike="noStrike" cap="none" baseline="0">
                <a:solidFill>
                  <a:schemeClr val="dk1"/>
                </a:solidFill>
                <a:latin typeface="Calibri"/>
                <a:ea typeface="Calibri"/>
                <a:cs typeface="Calibri"/>
                <a:sym typeface="Calibri"/>
              </a:rPr>
              <a:t>平地農村でも，兼業深化の もとでは定年帰農者がオペレーターや組織の とりまとめ役をつとめることで，地域の農地 が面的に維持され，「年金＋α」所得という比 較的低い労働報酬による弾力的な出役が可能 となっていること，担い手の再生産システム を自ら創出していること，農協等支援組織の 役割の重要性とともに，他産業での経験を生 かした「定年帰農者のマネジメント能力」が 有効に機能している実態を明らかにした。 </a:t>
            </a:r>
          </a:p>
        </p:txBody>
      </p:sp>
      <p:sp>
        <p:nvSpPr>
          <p:cNvPr id="598" name="Shape 5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53</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45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4197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8" name="Shape 1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0951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93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218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27" name="Shape 22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ltLang="ja-JP"/>
              <a:t>11</a:t>
            </a:fld>
            <a:endParaRPr lang="ja-JP"/>
          </a:p>
        </p:txBody>
      </p:sp>
    </p:spTree>
    <p:extLst>
      <p:ext uri="{BB962C8B-B14F-4D97-AF65-F5344CB8AC3E}">
        <p14:creationId xmlns:p14="http://schemas.microsoft.com/office/powerpoint/2010/main" val="224820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ja-JP" sz="1200" b="0" i="0" u="none" strike="noStrike" cap="none" baseline="0">
                <a:solidFill>
                  <a:schemeClr val="dk1"/>
                </a:solidFill>
                <a:latin typeface="Calibri"/>
                <a:ea typeface="Calibri"/>
                <a:cs typeface="Calibri"/>
                <a:sym typeface="Calibri"/>
              </a:rPr>
              <a:t>12</a:t>
            </a:fld>
            <a:endParaRPr lang="ja-JP"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116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cxnSp>
        <p:nvCxnSpPr>
          <p:cNvPr id="7" name="直線コネクタ 6"/>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フリーフォーム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0" name="フリーフォーム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1" name="フリーフォーム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2" name="フリーフォーム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3" name="フリーフォーム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4" name="フリーフォーム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5" name="フリーフォーム 14"/>
          <p:cNvSpPr/>
          <p:nvPr/>
        </p:nvSpPr>
        <p:spPr>
          <a:xfrm>
            <a:off x="-8468" y="-8468"/>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16" name="フリーフォーム 15"/>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p>
        </p:txBody>
      </p:sp>
      <p:sp>
        <p:nvSpPr>
          <p:cNvPr id="2" name="タイトル 1"/>
          <p:cNvSpPr>
            <a:spLocks noGrp="1"/>
          </p:cNvSpPr>
          <p:nvPr>
            <p:ph type="ctrTitle"/>
          </p:nvPr>
        </p:nvSpPr>
        <p:spPr>
          <a:xfrm>
            <a:off x="1507460" y="2404534"/>
            <a:ext cx="7768959" cy="1646302"/>
          </a:xfrm>
        </p:spPr>
        <p:txBody>
          <a:bodyPr anchor="b">
            <a:noAutofit/>
          </a:bodyPr>
          <a:lstStyle>
            <a:lvl1pPr algn="r" latinLnBrk="0">
              <a:defRPr kumimoji="1" lang="ja-JP" sz="4800">
                <a:solidFill>
                  <a:schemeClr val="accent1"/>
                </a:solidFill>
              </a:defRPr>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1507460" y="4050834"/>
            <a:ext cx="7768959" cy="1096899"/>
          </a:xfrm>
        </p:spPr>
        <p:txBody>
          <a:bodyPr anchor="t"/>
          <a:lstStyle>
            <a:lvl1pPr marL="0" indent="0" algn="r" latinLnBrk="0">
              <a:buNone/>
              <a:defRPr kumimoji="1" lang="ja-JP">
                <a:solidFill>
                  <a:schemeClr val="tx1">
                    <a:lumMod val="50000"/>
                    <a:lumOff val="50000"/>
                  </a:schemeClr>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37577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タイトル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2" y="609600"/>
            <a:ext cx="8598907" cy="3403600"/>
          </a:xfrm>
        </p:spPr>
        <p:txBody>
          <a:bodyPr anchor="ctr">
            <a:normAutofit/>
          </a:bodyPr>
          <a:lstStyle>
            <a:lvl1pPr algn="l" latinLnBrk="0">
              <a:defRPr kumimoji="1" lang="ja-JP" sz="4400" b="0" cap="none"/>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677512" y="4470400"/>
            <a:ext cx="8598907" cy="1570962"/>
          </a:xfrm>
        </p:spPr>
        <p:txBody>
          <a:bodyPr anchor="ctr">
            <a:normAutofit/>
          </a:bodyPr>
          <a:lstStyle>
            <a:lvl1pPr marL="0" indent="0" algn="l" latinLnBrk="0">
              <a:buNone/>
              <a:defRPr kumimoji="1" lang="ja-JP" sz="1800">
                <a:solidFill>
                  <a:schemeClr val="tx1">
                    <a:lumMod val="75000"/>
                    <a:lumOff val="25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キャプション付きの引用">
    <p:spTree>
      <p:nvGrpSpPr>
        <p:cNvPr id="1" name=""/>
        <p:cNvGrpSpPr/>
        <p:nvPr/>
      </p:nvGrpSpPr>
      <p:grpSpPr>
        <a:xfrm>
          <a:off x="0" y="0"/>
          <a:ext cx="0" cy="0"/>
          <a:chOff x="0" y="0"/>
          <a:chExt cx="0" cy="0"/>
        </a:xfrm>
      </p:grpSpPr>
      <p:sp>
        <p:nvSpPr>
          <p:cNvPr id="2" name="タイトル 1"/>
          <p:cNvSpPr>
            <a:spLocks noGrp="1"/>
          </p:cNvSpPr>
          <p:nvPr>
            <p:ph type="title"/>
          </p:nvPr>
        </p:nvSpPr>
        <p:spPr>
          <a:xfrm>
            <a:off x="931577" y="609600"/>
            <a:ext cx="8096242" cy="3022600"/>
          </a:xfrm>
        </p:spPr>
        <p:txBody>
          <a:bodyPr anchor="ctr">
            <a:normAutofit/>
          </a:bodyPr>
          <a:lstStyle>
            <a:lvl1pPr algn="l" latinLnBrk="0">
              <a:defRPr kumimoji="1" lang="ja-JP" sz="4400" b="0" cap="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677512" y="4470400"/>
            <a:ext cx="8598907" cy="1570962"/>
          </a:xfrm>
        </p:spPr>
        <p:txBody>
          <a:bodyPr anchor="ctr">
            <a:normAutofit/>
          </a:bodyPr>
          <a:lstStyle>
            <a:lvl1pPr marL="0" indent="0" algn="l" latinLnBrk="0">
              <a:buNone/>
              <a:defRPr kumimoji="1" lang="ja-JP" sz="18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FF11F0EC-4F60-4544-9956-271209A740FE}" type="datetimeFigureOut">
              <a:rPr lang="en-US" altLang="ja-JP" smtClean="0"/>
              <a:pPr/>
              <a:t>11/2/2015</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DEC7A5AD-5AEC-42D0-A3BE-F46B40576360}" type="slidenum">
              <a:rPr lang="en-US" altLang="ja-JP" smtClean="0"/>
              <a:pPr/>
              <a:t>‹#›</a:t>
            </a:fld>
            <a:endParaRPr lang="en-US" altLang="ja-JP"/>
          </a:p>
        </p:txBody>
      </p:sp>
      <p:sp>
        <p:nvSpPr>
          <p:cNvPr id="23" name="テキスト プレースホルダー 9"/>
          <p:cNvSpPr>
            <a:spLocks noGrp="1"/>
          </p:cNvSpPr>
          <p:nvPr>
            <p:ph type="body" sz="quarter" idx="13"/>
          </p:nvPr>
        </p:nvSpPr>
        <p:spPr>
          <a:xfrm>
            <a:off x="1366495" y="3632200"/>
            <a:ext cx="7226406" cy="381000"/>
          </a:xfrm>
        </p:spPr>
        <p:txBody>
          <a:bodyPr anchor="ctr">
            <a:noAutofit/>
          </a:bodyPr>
          <a:lstStyle>
            <a:lvl1pPr marL="0" indent="0" latinLnBrk="0">
              <a:buFontTx/>
              <a:buNone/>
              <a:defRPr kumimoji="1" lang="ja-JP" sz="16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FontTx/>
              <a:buNone/>
              <a:defRPr kumimoji="1" lang="ja-JP"/>
            </a:lvl2pPr>
            <a:lvl3pPr marL="914400" indent="0" latinLnBrk="0">
              <a:buFontTx/>
              <a:buNone/>
              <a:defRPr kumimoji="1" lang="ja-JP"/>
            </a:lvl3pPr>
            <a:lvl4pPr marL="1371600" indent="0" latinLnBrk="0">
              <a:buFontTx/>
              <a:buNone/>
              <a:defRPr kumimoji="1" lang="ja-JP"/>
            </a:lvl4pPr>
            <a:lvl5pPr marL="1828800" indent="0" latinLnBrk="0">
              <a:buFontTx/>
              <a:buNone/>
              <a:defRPr kumimoji="1" lang="ja-JP"/>
            </a:lvl5pPr>
          </a:lstStyle>
          <a:p>
            <a:pPr lvl="0"/>
            <a:r>
              <a:rPr kumimoji="1" lang="ja-JP" altLang="en-US" smtClean="0"/>
              <a:t>マスター テキストの書式設定</a:t>
            </a:r>
          </a:p>
        </p:txBody>
      </p:sp>
      <p:sp>
        <p:nvSpPr>
          <p:cNvPr id="20" name="テキスト ボックス 19"/>
          <p:cNvSpPr txBox="1"/>
          <p:nvPr/>
        </p:nvSpPr>
        <p:spPr>
          <a:xfrm>
            <a:off x="542011" y="790378"/>
            <a:ext cx="609759" cy="584776"/>
          </a:xfrm>
          <a:prstGeom prst="rect">
            <a:avLst/>
          </a:prstGeom>
        </p:spPr>
        <p:txBody>
          <a:bodyPr vert="horz" lIns="91440" tIns="45720" rIns="91440" bIns="45720" rtlCol="0" anchor="ctr">
            <a:noAutofit/>
          </a:bodyPr>
          <a:lstStyle>
            <a:lvl1pPr latinLnBrk="0">
              <a:spcBef>
                <a:spcPct val="0"/>
              </a:spcBef>
              <a:buNone/>
              <a:defRPr kumimoji="1" lang="ja-JP"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latinLnBrk="0">
              <a:defRPr kumimoji="1" lang="ja-JP">
                <a:solidFill>
                  <a:schemeClr val="tx2"/>
                </a:solidFill>
              </a:defRPr>
            </a:lvl2pPr>
            <a:lvl3pPr latinLnBrk="0">
              <a:defRPr kumimoji="1" lang="ja-JP">
                <a:solidFill>
                  <a:schemeClr val="tx2"/>
                </a:solidFill>
              </a:defRPr>
            </a:lvl3pPr>
            <a:lvl4pPr latinLnBrk="0">
              <a:defRPr kumimoji="1" lang="ja-JP">
                <a:solidFill>
                  <a:schemeClr val="tx2"/>
                </a:solidFill>
              </a:defRPr>
            </a:lvl4pPr>
            <a:lvl5pPr latinLnBrk="0">
              <a:defRPr kumimoji="1" lang="ja-JP">
                <a:solidFill>
                  <a:schemeClr val="tx2"/>
                </a:solidFill>
              </a:defRPr>
            </a:lvl5pPr>
            <a:lvl6pPr latinLnBrk="0">
              <a:defRPr kumimoji="1" lang="ja-JP">
                <a:solidFill>
                  <a:schemeClr val="tx2"/>
                </a:solidFill>
              </a:defRPr>
            </a:lvl6pPr>
            <a:lvl7pPr latinLnBrk="0">
              <a:defRPr kumimoji="1" lang="ja-JP">
                <a:solidFill>
                  <a:schemeClr val="tx2"/>
                </a:solidFill>
              </a:defRPr>
            </a:lvl7pPr>
            <a:lvl8pPr latinLnBrk="0">
              <a:defRPr kumimoji="1" lang="ja-JP">
                <a:solidFill>
                  <a:schemeClr val="tx2"/>
                </a:solidFill>
              </a:defRPr>
            </a:lvl8pPr>
            <a:lvl9pPr latinLnBrk="0">
              <a:defRPr kumimoji="1" lang="ja-JP">
                <a:solidFill>
                  <a:schemeClr val="tx2"/>
                </a:solidFill>
              </a:defRPr>
            </a:lvl9pPr>
          </a:lstStyle>
          <a:p>
            <a:pPr lvl="0"/>
            <a:r>
              <a:rPr kumimoji="1" lang="ja-JP" sz="8000" baseline="0" dirty="0">
                <a:ln w="3175" cmpd="sng">
                  <a:noFill/>
                </a:ln>
                <a:solidFill>
                  <a:schemeClr val="accent1">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テキスト ボックス 21"/>
          <p:cNvSpPr txBox="1"/>
          <p:nvPr/>
        </p:nvSpPr>
        <p:spPr>
          <a:xfrm>
            <a:off x="8895327" y="2886556"/>
            <a:ext cx="609759" cy="584776"/>
          </a:xfrm>
          <a:prstGeom prst="rect">
            <a:avLst/>
          </a:prstGeom>
        </p:spPr>
        <p:txBody>
          <a:bodyPr vert="horz" lIns="91440" tIns="45720" rIns="91440" bIns="45720" rtlCol="0" anchor="ctr">
            <a:noAutofit/>
          </a:bodyPr>
          <a:lstStyle>
            <a:defPPr>
              <a:defRPr kumimoji="1" lang="ja-JP"/>
            </a:defPPr>
            <a:lvl1pPr lvl="0" latinLnBrk="0">
              <a:spcBef>
                <a:spcPct val="0"/>
              </a:spcBef>
              <a:buNone/>
              <a:defRPr kumimoji="1" lang="ja-JP" sz="8000" b="0" cap="all" baseline="0">
                <a:ln w="3175" cmpd="sng">
                  <a:noFill/>
                </a:ln>
                <a:effectLst/>
                <a:latin typeface="Arial"/>
                <a:ea typeface="+mj-ea"/>
                <a:cs typeface="Trebuchet MS"/>
              </a:defRPr>
            </a:lvl1pPr>
            <a:lvl2pPr latinLnBrk="0">
              <a:defRPr kumimoji="1" lang="ja-JP">
                <a:solidFill>
                  <a:schemeClr val="tx2"/>
                </a:solidFill>
              </a:defRPr>
            </a:lvl2pPr>
            <a:lvl3pPr latinLnBrk="0">
              <a:defRPr kumimoji="1" lang="ja-JP">
                <a:solidFill>
                  <a:schemeClr val="tx2"/>
                </a:solidFill>
              </a:defRPr>
            </a:lvl3pPr>
            <a:lvl4pPr latinLnBrk="0">
              <a:defRPr kumimoji="1" lang="ja-JP">
                <a:solidFill>
                  <a:schemeClr val="tx2"/>
                </a:solidFill>
              </a:defRPr>
            </a:lvl4pPr>
            <a:lvl5pPr latinLnBrk="0">
              <a:defRPr kumimoji="1" lang="ja-JP">
                <a:solidFill>
                  <a:schemeClr val="tx2"/>
                </a:solidFill>
              </a:defRPr>
            </a:lvl5pPr>
            <a:lvl6pPr latinLnBrk="0">
              <a:defRPr kumimoji="1" lang="ja-JP">
                <a:solidFill>
                  <a:schemeClr val="tx2"/>
                </a:solidFill>
              </a:defRPr>
            </a:lvl6pPr>
            <a:lvl7pPr latinLnBrk="0">
              <a:defRPr kumimoji="1" lang="ja-JP">
                <a:solidFill>
                  <a:schemeClr val="tx2"/>
                </a:solidFill>
              </a:defRPr>
            </a:lvl7pPr>
            <a:lvl8pPr latinLnBrk="0">
              <a:defRPr kumimoji="1" lang="ja-JP">
                <a:solidFill>
                  <a:schemeClr val="tx2"/>
                </a:solidFill>
              </a:defRPr>
            </a:lvl8pPr>
            <a:lvl9pPr latinLnBrk="0">
              <a:defRPr kumimoji="1" lang="ja-JP">
                <a:solidFill>
                  <a:schemeClr val="tx2"/>
                </a:solidFill>
              </a:defRPr>
            </a:lvl9pPr>
          </a:lstStyle>
          <a:p>
            <a:pPr lvl="0"/>
            <a:r>
              <a:rPr kumimoji="1" lang="ja-JP" sz="8000">
                <a:solidFill>
                  <a:schemeClr val="accent1">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名前カード">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2" y="1931988"/>
            <a:ext cx="8598907" cy="2595460"/>
          </a:xfrm>
        </p:spPr>
        <p:txBody>
          <a:bodyPr anchor="b">
            <a:normAutofit/>
          </a:bodyPr>
          <a:lstStyle>
            <a:lvl1pPr algn="l" latinLnBrk="0">
              <a:defRPr kumimoji="1" lang="ja-JP" sz="4400" b="0" cap="none"/>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677512" y="4527448"/>
            <a:ext cx="8598907" cy="1513914"/>
          </a:xfrm>
        </p:spPr>
        <p:txBody>
          <a:bodyPr anchor="t">
            <a:normAutofit/>
          </a:bodyPr>
          <a:lstStyle>
            <a:lvl1pPr marL="0" indent="0" algn="l" latinLnBrk="0">
              <a:buNone/>
              <a:defRPr kumimoji="1" lang="ja-JP" sz="1800">
                <a:solidFill>
                  <a:schemeClr val="tx1">
                    <a:lumMod val="75000"/>
                    <a:lumOff val="25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と名前カード">
    <p:spTree>
      <p:nvGrpSpPr>
        <p:cNvPr id="1" name=""/>
        <p:cNvGrpSpPr/>
        <p:nvPr/>
      </p:nvGrpSpPr>
      <p:grpSpPr>
        <a:xfrm>
          <a:off x="0" y="0"/>
          <a:ext cx="0" cy="0"/>
          <a:chOff x="0" y="0"/>
          <a:chExt cx="0" cy="0"/>
        </a:xfrm>
      </p:grpSpPr>
      <p:sp>
        <p:nvSpPr>
          <p:cNvPr id="2" name="タイトル 1"/>
          <p:cNvSpPr>
            <a:spLocks noGrp="1"/>
          </p:cNvSpPr>
          <p:nvPr>
            <p:ph type="title"/>
          </p:nvPr>
        </p:nvSpPr>
        <p:spPr>
          <a:xfrm>
            <a:off x="931577" y="609600"/>
            <a:ext cx="8096242" cy="3022600"/>
          </a:xfrm>
        </p:spPr>
        <p:txBody>
          <a:bodyPr anchor="ctr">
            <a:normAutofit/>
          </a:bodyPr>
          <a:lstStyle>
            <a:lvl1pPr algn="l" latinLnBrk="0">
              <a:defRPr kumimoji="1" lang="ja-JP" sz="4400" b="0" cap="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677512" y="4527448"/>
            <a:ext cx="8598907" cy="1513914"/>
          </a:xfrm>
        </p:spPr>
        <p:txBody>
          <a:bodyPr anchor="t">
            <a:normAutofit/>
          </a:bodyPr>
          <a:lstStyle>
            <a:lvl1pPr marL="0" indent="0" algn="l" latinLnBrk="0">
              <a:buNone/>
              <a:defRPr kumimoji="1" lang="ja-JP" sz="180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FF11F0EC-4F60-4544-9956-271209A740FE}" type="datetimeFigureOut">
              <a:rPr lang="en-US" altLang="ja-JP" smtClean="0"/>
              <a:pPr/>
              <a:t>11/2/2015</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DEC7A5AD-5AEC-42D0-A3BE-F46B40576360}" type="slidenum">
              <a:rPr lang="en-US" altLang="ja-JP" smtClean="0"/>
              <a:pPr/>
              <a:t>‹#›</a:t>
            </a:fld>
            <a:endParaRPr lang="en-US" altLang="ja-JP"/>
          </a:p>
        </p:txBody>
      </p:sp>
      <p:sp>
        <p:nvSpPr>
          <p:cNvPr id="23" name="テキスト プレースホルダー 9"/>
          <p:cNvSpPr>
            <a:spLocks noGrp="1"/>
          </p:cNvSpPr>
          <p:nvPr>
            <p:ph type="body" sz="quarter" idx="13"/>
          </p:nvPr>
        </p:nvSpPr>
        <p:spPr>
          <a:xfrm>
            <a:off x="677509" y="4013200"/>
            <a:ext cx="8598908" cy="514248"/>
          </a:xfrm>
        </p:spPr>
        <p:txBody>
          <a:bodyPr anchor="b">
            <a:noAutofit/>
          </a:bodyPr>
          <a:lstStyle>
            <a:lvl1pPr marL="0" indent="0" latinLnBrk="0">
              <a:buFontTx/>
              <a:buNone/>
              <a:defRPr kumimoji="1" lang="ja-JP" sz="2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latinLnBrk="0">
              <a:buFontTx/>
              <a:buNone/>
              <a:defRPr kumimoji="1" lang="ja-JP"/>
            </a:lvl2pPr>
            <a:lvl3pPr marL="914400" indent="0" latinLnBrk="0">
              <a:buFontTx/>
              <a:buNone/>
              <a:defRPr kumimoji="1" lang="ja-JP"/>
            </a:lvl3pPr>
            <a:lvl4pPr marL="1371600" indent="0" latinLnBrk="0">
              <a:buFontTx/>
              <a:buNone/>
              <a:defRPr kumimoji="1" lang="ja-JP"/>
            </a:lvl4pPr>
            <a:lvl5pPr marL="1828800" indent="0" latinLnBrk="0">
              <a:buFontTx/>
              <a:buNone/>
              <a:defRPr kumimoji="1" lang="ja-JP"/>
            </a:lvl5pPr>
          </a:lstStyle>
          <a:p>
            <a:pPr lvl="0"/>
            <a:r>
              <a:rPr kumimoji="1" lang="ja-JP" altLang="en-US" smtClean="0"/>
              <a:t>マスター テキストの書式設定</a:t>
            </a:r>
          </a:p>
        </p:txBody>
      </p:sp>
      <p:sp>
        <p:nvSpPr>
          <p:cNvPr id="24" name="テキスト ボックス 23"/>
          <p:cNvSpPr txBox="1"/>
          <p:nvPr/>
        </p:nvSpPr>
        <p:spPr>
          <a:xfrm>
            <a:off x="542011" y="790378"/>
            <a:ext cx="609759" cy="584776"/>
          </a:xfrm>
          <a:prstGeom prst="rect">
            <a:avLst/>
          </a:prstGeom>
        </p:spPr>
        <p:txBody>
          <a:bodyPr vert="horz" lIns="91440" tIns="45720" rIns="91440" bIns="45720" rtlCol="0" anchor="ctr">
            <a:noAutofit/>
          </a:bodyPr>
          <a:lstStyle>
            <a:lvl1pPr latinLnBrk="0">
              <a:spcBef>
                <a:spcPct val="0"/>
              </a:spcBef>
              <a:buNone/>
              <a:defRPr kumimoji="1" lang="ja-JP"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latinLnBrk="0">
              <a:defRPr kumimoji="1" lang="ja-JP">
                <a:solidFill>
                  <a:schemeClr val="tx2"/>
                </a:solidFill>
              </a:defRPr>
            </a:lvl2pPr>
            <a:lvl3pPr latinLnBrk="0">
              <a:defRPr kumimoji="1" lang="ja-JP">
                <a:solidFill>
                  <a:schemeClr val="tx2"/>
                </a:solidFill>
              </a:defRPr>
            </a:lvl3pPr>
            <a:lvl4pPr latinLnBrk="0">
              <a:defRPr kumimoji="1" lang="ja-JP">
                <a:solidFill>
                  <a:schemeClr val="tx2"/>
                </a:solidFill>
              </a:defRPr>
            </a:lvl4pPr>
            <a:lvl5pPr latinLnBrk="0">
              <a:defRPr kumimoji="1" lang="ja-JP">
                <a:solidFill>
                  <a:schemeClr val="tx2"/>
                </a:solidFill>
              </a:defRPr>
            </a:lvl5pPr>
            <a:lvl6pPr latinLnBrk="0">
              <a:defRPr kumimoji="1" lang="ja-JP">
                <a:solidFill>
                  <a:schemeClr val="tx2"/>
                </a:solidFill>
              </a:defRPr>
            </a:lvl6pPr>
            <a:lvl7pPr latinLnBrk="0">
              <a:defRPr kumimoji="1" lang="ja-JP">
                <a:solidFill>
                  <a:schemeClr val="tx2"/>
                </a:solidFill>
              </a:defRPr>
            </a:lvl7pPr>
            <a:lvl8pPr latinLnBrk="0">
              <a:defRPr kumimoji="1" lang="ja-JP">
                <a:solidFill>
                  <a:schemeClr val="tx2"/>
                </a:solidFill>
              </a:defRPr>
            </a:lvl8pPr>
            <a:lvl9pPr latinLnBrk="0">
              <a:defRPr kumimoji="1" lang="ja-JP">
                <a:solidFill>
                  <a:schemeClr val="tx2"/>
                </a:solidFill>
              </a:defRPr>
            </a:lvl9pPr>
          </a:lstStyle>
          <a:p>
            <a:pPr lvl="0"/>
            <a:r>
              <a:rPr kumimoji="1" lang="ja-JP" sz="8000" baseline="0">
                <a:ln w="3175" cmpd="sng">
                  <a:noFill/>
                </a:ln>
                <a:solidFill>
                  <a:schemeClr val="accent1">
                    <a:lumMod val="60000"/>
                    <a:lumOff val="40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8895327" y="2886556"/>
            <a:ext cx="609759" cy="584776"/>
          </a:xfrm>
          <a:prstGeom prst="rect">
            <a:avLst/>
          </a:prstGeom>
        </p:spPr>
        <p:txBody>
          <a:bodyPr vert="horz" lIns="91440" tIns="45720" rIns="91440" bIns="45720" rtlCol="0" anchor="ctr">
            <a:noAutofit/>
          </a:bodyPr>
          <a:lstStyle>
            <a:defPPr>
              <a:defRPr kumimoji="1" lang="ja-JP"/>
            </a:defPPr>
            <a:lvl1pPr lvl="0" latinLnBrk="0">
              <a:spcBef>
                <a:spcPct val="0"/>
              </a:spcBef>
              <a:buNone/>
              <a:defRPr kumimoji="1" lang="ja-JP" sz="8000" b="0" cap="all" baseline="0">
                <a:ln w="3175" cmpd="sng">
                  <a:noFill/>
                </a:ln>
                <a:effectLst/>
                <a:latin typeface="Arial"/>
                <a:ea typeface="+mj-ea"/>
                <a:cs typeface="Trebuchet MS"/>
              </a:defRPr>
            </a:lvl1pPr>
            <a:lvl2pPr latinLnBrk="0">
              <a:defRPr kumimoji="1" lang="ja-JP">
                <a:solidFill>
                  <a:schemeClr val="tx2"/>
                </a:solidFill>
              </a:defRPr>
            </a:lvl2pPr>
            <a:lvl3pPr latinLnBrk="0">
              <a:defRPr kumimoji="1" lang="ja-JP">
                <a:solidFill>
                  <a:schemeClr val="tx2"/>
                </a:solidFill>
              </a:defRPr>
            </a:lvl3pPr>
            <a:lvl4pPr latinLnBrk="0">
              <a:defRPr kumimoji="1" lang="ja-JP">
                <a:solidFill>
                  <a:schemeClr val="tx2"/>
                </a:solidFill>
              </a:defRPr>
            </a:lvl4pPr>
            <a:lvl5pPr latinLnBrk="0">
              <a:defRPr kumimoji="1" lang="ja-JP">
                <a:solidFill>
                  <a:schemeClr val="tx2"/>
                </a:solidFill>
              </a:defRPr>
            </a:lvl5pPr>
            <a:lvl6pPr latinLnBrk="0">
              <a:defRPr kumimoji="1" lang="ja-JP">
                <a:solidFill>
                  <a:schemeClr val="tx2"/>
                </a:solidFill>
              </a:defRPr>
            </a:lvl6pPr>
            <a:lvl7pPr latinLnBrk="0">
              <a:defRPr kumimoji="1" lang="ja-JP">
                <a:solidFill>
                  <a:schemeClr val="tx2"/>
                </a:solidFill>
              </a:defRPr>
            </a:lvl7pPr>
            <a:lvl8pPr latinLnBrk="0">
              <a:defRPr kumimoji="1" lang="ja-JP">
                <a:solidFill>
                  <a:schemeClr val="tx2"/>
                </a:solidFill>
              </a:defRPr>
            </a:lvl8pPr>
            <a:lvl9pPr latinLnBrk="0">
              <a:defRPr kumimoji="1" lang="ja-JP">
                <a:solidFill>
                  <a:schemeClr val="tx2"/>
                </a:solidFill>
              </a:defRPr>
            </a:lvl9pPr>
          </a:lstStyle>
          <a:p>
            <a:pPr lvl="0"/>
            <a:r>
              <a:rPr kumimoji="1" lang="ja-JP" sz="8000">
                <a:solidFill>
                  <a:schemeClr val="accent1">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または False">
    <p:spTree>
      <p:nvGrpSpPr>
        <p:cNvPr id="1" name=""/>
        <p:cNvGrpSpPr/>
        <p:nvPr/>
      </p:nvGrpSpPr>
      <p:grpSpPr>
        <a:xfrm>
          <a:off x="0" y="0"/>
          <a:ext cx="0" cy="0"/>
          <a:chOff x="0" y="0"/>
          <a:chExt cx="0" cy="0"/>
        </a:xfrm>
      </p:grpSpPr>
      <p:sp>
        <p:nvSpPr>
          <p:cNvPr id="2" name="タイトル 1"/>
          <p:cNvSpPr>
            <a:spLocks noGrp="1"/>
          </p:cNvSpPr>
          <p:nvPr>
            <p:ph type="title"/>
          </p:nvPr>
        </p:nvSpPr>
        <p:spPr>
          <a:xfrm>
            <a:off x="685978" y="609600"/>
            <a:ext cx="8590440" cy="3022600"/>
          </a:xfrm>
        </p:spPr>
        <p:txBody>
          <a:bodyPr anchor="ctr">
            <a:normAutofit/>
          </a:bodyPr>
          <a:lstStyle>
            <a:lvl1pPr algn="l" latinLnBrk="0">
              <a:defRPr kumimoji="1" lang="ja-JP" sz="4400" b="0" cap="none"/>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677512" y="4527448"/>
            <a:ext cx="8598907" cy="1513914"/>
          </a:xfrm>
        </p:spPr>
        <p:txBody>
          <a:bodyPr anchor="t">
            <a:normAutofit/>
          </a:bodyPr>
          <a:lstStyle>
            <a:lvl1pPr marL="0" indent="0" algn="l" latinLnBrk="0">
              <a:buNone/>
              <a:defRPr kumimoji="1" lang="ja-JP" sz="1800">
                <a:solidFill>
                  <a:schemeClr val="tx1">
                    <a:lumMod val="50000"/>
                    <a:lumOff val="50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
        <p:nvSpPr>
          <p:cNvPr id="23" name="テキスト プレースホルダー 9"/>
          <p:cNvSpPr>
            <a:spLocks noGrp="1"/>
          </p:cNvSpPr>
          <p:nvPr>
            <p:ph type="body" sz="quarter" idx="13"/>
          </p:nvPr>
        </p:nvSpPr>
        <p:spPr>
          <a:xfrm>
            <a:off x="677509" y="4013200"/>
            <a:ext cx="8598908" cy="514248"/>
          </a:xfrm>
        </p:spPr>
        <p:txBody>
          <a:bodyPr anchor="b">
            <a:noAutofit/>
          </a:bodyPr>
          <a:lstStyle>
            <a:lvl1pPr marL="0" indent="0" latinLnBrk="0">
              <a:buFontTx/>
              <a:buNone/>
              <a:defRPr kumimoji="1" lang="ja-JP" sz="2400">
                <a:solidFill>
                  <a:schemeClr val="accent1"/>
                </a:solidFill>
              </a:defRPr>
            </a:lvl1pPr>
            <a:lvl2pPr marL="457200" indent="0" latinLnBrk="0">
              <a:buFontTx/>
              <a:buNone/>
              <a:defRPr kumimoji="1" lang="ja-JP"/>
            </a:lvl2pPr>
            <a:lvl3pPr marL="914400" indent="0" latinLnBrk="0">
              <a:buFontTx/>
              <a:buNone/>
              <a:defRPr kumimoji="1" lang="ja-JP"/>
            </a:lvl3pPr>
            <a:lvl4pPr marL="1371600" indent="0" latinLnBrk="0">
              <a:buFontTx/>
              <a:buNone/>
              <a:defRPr kumimoji="1" lang="ja-JP"/>
            </a:lvl4pPr>
            <a:lvl5pPr marL="1828800" indent="0" latinLnBrk="0">
              <a:buFontTx/>
              <a:buNone/>
              <a:defRPr kumimoji="1" lang="ja-JP"/>
            </a:lvl5pPr>
          </a:lstStyle>
          <a:p>
            <a:pPr lvl="0"/>
            <a:r>
              <a:rPr kumimoji="1" lang="ja-JP" altLang="en-US" smtClean="0"/>
              <a:t>マスター テキストの書式設定</a:t>
            </a:r>
          </a:p>
        </p:txBody>
      </p:sp>
    </p:spTree>
    <p:extLst>
      <p:ext uri="{BB962C8B-B14F-4D97-AF65-F5344CB8AC3E}">
        <p14:creationId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15080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69749" y="609600"/>
            <a:ext cx="1305083" cy="5251451"/>
          </a:xfrm>
        </p:spPr>
        <p:txBody>
          <a:bodyPr vert="vert" anchor="ct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677511" y="609600"/>
            <a:ext cx="7061989" cy="5251450"/>
          </a:xfrm>
        </p:spPr>
        <p:txBody>
          <a:bodyPr vert="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4029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latinLnBrk="0">
              <a:defRPr kumimoji="1" lang="ja-JP" sz="28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556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2" y="2700868"/>
            <a:ext cx="8598907" cy="1826581"/>
          </a:xfrm>
        </p:spPr>
        <p:txBody>
          <a:bodyPr anchor="b">
            <a:normAutofit/>
          </a:bodyPr>
          <a:lstStyle>
            <a:lvl1pPr algn="l" latinLnBrk="0">
              <a:defRPr kumimoji="1" lang="ja-JP" sz="2800" b="0" cap="none"/>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677512" y="4527448"/>
            <a:ext cx="8598907" cy="860400"/>
          </a:xfrm>
        </p:spPr>
        <p:txBody>
          <a:bodyPr anchor="t">
            <a:normAutofit/>
          </a:bodyPr>
          <a:lstStyle>
            <a:lvl1pPr marL="0" indent="0" algn="l" latinLnBrk="0">
              <a:buNone/>
              <a:defRPr kumimoji="1" lang="ja-JP" sz="1800">
                <a:solidFill>
                  <a:schemeClr val="tx1">
                    <a:lumMod val="50000"/>
                    <a:lumOff val="50000"/>
                  </a:schemeClr>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11F0EC-4F60-4544-9956-271209A740FE}" type="datetimeFigureOut">
              <a:t>2015/11/2</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47794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677511" y="2160589"/>
            <a:ext cx="4185125" cy="388077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5091296" y="2160590"/>
            <a:ext cx="4185124" cy="388077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fld id="{FF11F0EC-4F60-4544-9956-271209A740FE}" type="datetimeFigureOut">
              <a:t>2015/11/2</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6876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675922" y="2160983"/>
            <a:ext cx="4186713" cy="576262"/>
          </a:xfrm>
        </p:spPr>
        <p:txBody>
          <a:bodyPr anchor="b">
            <a:noAutofit/>
          </a:bodyPr>
          <a:lstStyle>
            <a:lvl1pPr marL="0" indent="0" latinLnBrk="0">
              <a:buNone/>
              <a:defRPr kumimoji="1" lang="ja-JP" sz="20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75922" y="2737246"/>
            <a:ext cx="4186713" cy="3304117"/>
          </a:xfrm>
        </p:spPr>
        <p:txBody>
          <a:bodyPr>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テキスト プレースホルダー 4"/>
          <p:cNvSpPr>
            <a:spLocks noGrp="1"/>
          </p:cNvSpPr>
          <p:nvPr>
            <p:ph type="body" sz="quarter" idx="3"/>
          </p:nvPr>
        </p:nvSpPr>
        <p:spPr>
          <a:xfrm>
            <a:off x="5089709" y="2160983"/>
            <a:ext cx="4186708" cy="576262"/>
          </a:xfrm>
        </p:spPr>
        <p:txBody>
          <a:bodyPr anchor="b">
            <a:noAutofit/>
          </a:bodyPr>
          <a:lstStyle>
            <a:lvl1pPr marL="0" indent="0" latinLnBrk="0">
              <a:buNone/>
              <a:defRPr kumimoji="1" lang="ja-JP" sz="20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89710" y="2737246"/>
            <a:ext cx="4186707" cy="3304117"/>
          </a:xfrm>
        </p:spPr>
        <p:txBody>
          <a:bodyPr>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fld id="{FF11F0EC-4F60-4544-9956-271209A740FE}" type="datetimeFigureOut">
              <a:t>2015/11/2</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235033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609600"/>
            <a:ext cx="8598907" cy="1320800"/>
          </a:xfrm>
        </p:spPr>
        <p:txBody>
          <a:bodyPr/>
          <a:lstStyle/>
          <a:p>
            <a:r>
              <a:rPr kumimoji="1" lang="ja-JP" altLang="en-US" smtClean="0"/>
              <a:t>マスター タイトルの書式設定</a:t>
            </a:r>
            <a:endParaRPr kumimoji="1" lang="ja-JP" dirty="0"/>
          </a:p>
        </p:txBody>
      </p:sp>
      <p:sp>
        <p:nvSpPr>
          <p:cNvPr id="3" name="日付プレースホルダー 2"/>
          <p:cNvSpPr>
            <a:spLocks noGrp="1"/>
          </p:cNvSpPr>
          <p:nvPr>
            <p:ph type="dt" sz="half" idx="10"/>
          </p:nvPr>
        </p:nvSpPr>
        <p:spPr/>
        <p:txBody>
          <a:bodyPr/>
          <a:lstStyle/>
          <a:p>
            <a:fld id="{FF11F0EC-4F60-4544-9956-271209A740FE}" type="datetimeFigureOut">
              <a:t>2015/11/2</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11951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11F0EC-4F60-4544-9956-271209A740FE}" type="datetimeFigureOut">
              <a:t>2015/11/2</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8978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0" y="1498604"/>
            <a:ext cx="3855532" cy="1278466"/>
          </a:xfrm>
        </p:spPr>
        <p:txBody>
          <a:bodyPr anchor="b">
            <a:normAutofit/>
          </a:bodyPr>
          <a:lstStyle>
            <a:lvl1pPr latinLnBrk="0">
              <a:defRPr kumimoji="1" lang="ja-JP" sz="200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4761701" y="514925"/>
            <a:ext cx="4514717" cy="5526437"/>
          </a:xfrm>
        </p:spPr>
        <p:txBody>
          <a:bodyPr>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677510" y="2777069"/>
            <a:ext cx="3855532" cy="2584449"/>
          </a:xfrm>
        </p:spPr>
        <p:txBody>
          <a:bodyPr>
            <a:normAutofit/>
          </a:bodyPr>
          <a:lstStyle>
            <a:lvl1pPr marL="0" indent="0" latinLnBrk="0">
              <a:buNone/>
              <a:defRPr kumimoji="1" lang="ja-JP" sz="1400"/>
            </a:lvl1pPr>
            <a:lvl2pPr marL="457063" indent="0" latinLnBrk="0">
              <a:buNone/>
              <a:defRPr kumimoji="1" lang="ja-JP" sz="1400"/>
            </a:lvl2pPr>
            <a:lvl3pPr marL="914126" indent="0" latinLnBrk="0">
              <a:buNone/>
              <a:defRPr kumimoji="1" lang="ja-JP" sz="1200"/>
            </a:lvl3pPr>
            <a:lvl4pPr marL="1371189" indent="0" latinLnBrk="0">
              <a:buNone/>
              <a:defRPr kumimoji="1" lang="ja-JP" sz="1000"/>
            </a:lvl4pPr>
            <a:lvl5pPr marL="1828251" indent="0" latinLnBrk="0">
              <a:buNone/>
              <a:defRPr kumimoji="1" lang="ja-JP" sz="1000"/>
            </a:lvl5pPr>
            <a:lvl6pPr marL="2285314" indent="0" latinLnBrk="0">
              <a:buNone/>
              <a:defRPr kumimoji="1" lang="ja-JP" sz="1000"/>
            </a:lvl6pPr>
            <a:lvl7pPr marL="2742377" indent="0" latinLnBrk="0">
              <a:buNone/>
              <a:defRPr kumimoji="1" lang="ja-JP" sz="1000"/>
            </a:lvl7pPr>
            <a:lvl8pPr marL="3199440" indent="0" latinLnBrk="0">
              <a:buNone/>
              <a:defRPr kumimoji="1" lang="ja-JP" sz="1000"/>
            </a:lvl8pPr>
            <a:lvl9pPr marL="3656503" indent="0" latinLnBrk="0">
              <a:buNone/>
              <a:defRPr kumimoji="1" lang="ja-JP"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11F0EC-4F60-4544-9956-271209A740FE}" type="datetimeFigureOut">
              <a:t>2015/11/2</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17216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画像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4800600"/>
            <a:ext cx="8598906" cy="566738"/>
          </a:xfrm>
        </p:spPr>
        <p:txBody>
          <a:bodyPr anchor="b">
            <a:normAutofit/>
          </a:bodyPr>
          <a:lstStyle>
            <a:lvl1pPr algn="l" latinLnBrk="0">
              <a:defRPr kumimoji="1" lang="ja-JP" sz="2400" b="0"/>
            </a:lvl1pPr>
          </a:lstStyle>
          <a:p>
            <a:r>
              <a:rPr kumimoji="1" lang="ja-JP" altLang="en-US" smtClean="0"/>
              <a:t>マスター タイトルの書式設定</a:t>
            </a:r>
            <a:endParaRPr kumimoji="1" lang="ja-JP" dirty="0"/>
          </a:p>
        </p:txBody>
      </p:sp>
      <p:sp>
        <p:nvSpPr>
          <p:cNvPr id="3" name="画像プレースホルダー 2"/>
          <p:cNvSpPr>
            <a:spLocks noGrp="1" noChangeAspect="1"/>
          </p:cNvSpPr>
          <p:nvPr>
            <p:ph type="pic" idx="1"/>
          </p:nvPr>
        </p:nvSpPr>
        <p:spPr>
          <a:xfrm>
            <a:off x="677511" y="609600"/>
            <a:ext cx="8598907" cy="3845718"/>
          </a:xfrm>
        </p:spPr>
        <p:txBody>
          <a:bodyPr anchor="ctr">
            <a:normAutofit/>
          </a:bodyPr>
          <a:lstStyle>
            <a:lvl1pPr marL="0" indent="0" algn="ctr" latinLnBrk="0">
              <a:buNone/>
              <a:defRPr kumimoji="1" lang="ja-JP" sz="16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図を追加</a:t>
            </a:r>
            <a:endParaRPr kumimoji="1" lang="ja-JP"/>
          </a:p>
        </p:txBody>
      </p:sp>
      <p:sp>
        <p:nvSpPr>
          <p:cNvPr id="4" name="テキスト プレースホルダー 3"/>
          <p:cNvSpPr>
            <a:spLocks noGrp="1"/>
          </p:cNvSpPr>
          <p:nvPr>
            <p:ph type="body" sz="half" idx="2"/>
          </p:nvPr>
        </p:nvSpPr>
        <p:spPr>
          <a:xfrm>
            <a:off x="677511" y="5367338"/>
            <a:ext cx="8598906" cy="674024"/>
          </a:xfrm>
        </p:spPr>
        <p:txBody>
          <a:bodyPr>
            <a:normAutofit/>
          </a:bodyPr>
          <a:lstStyle>
            <a:lvl1pPr marL="0" indent="0" latinLnBrk="0">
              <a:buNone/>
              <a:defRPr kumimoji="1" lang="ja-JP" sz="12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11F0EC-4F60-4544-9956-271209A740FE}" type="datetimeFigureOut">
              <a:t>2015/11/2</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DEC7A5AD-5AEC-42D0-A3BE-F46B40576360}" type="slidenum">
              <a:t>‹#›</a:t>
            </a:fld>
            <a:endParaRPr kumimoji="1" lang="ja-JP"/>
          </a:p>
        </p:txBody>
      </p:sp>
    </p:spTree>
    <p:extLst>
      <p:ext uri="{BB962C8B-B14F-4D97-AF65-F5344CB8AC3E}">
        <p14:creationId xmlns:p14="http://schemas.microsoft.com/office/powerpoint/2010/main" val="42907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直線コネクタ 6"/>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フリーフォーム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リーフォーム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フリーフォーム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フリーフォーム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フリーフォーム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フリーフォーム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フリーフォーム 14"/>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リーフォーム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ja-JP"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プレースホルダー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latinLnBrk="0">
              <a:defRPr kumimoji="1" lang="ja-JP" sz="9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2012/11/14</a:t>
            </a:r>
            <a:endParaRPr lang="en-US" altLang="en-US" dirty="0"/>
          </a:p>
        </p:txBody>
      </p:sp>
      <p:sp>
        <p:nvSpPr>
          <p:cNvPr id="5" name="フッター プレースホルダー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latinLnBrk="0">
              <a:defRPr kumimoji="1" lang="ja-JP" sz="9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latinLnBrk="0">
              <a:defRPr kumimoji="1" lang="ja-JP" sz="9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fld id="{DEC7A5AD-5AEC-42D0-A3BE-F46B40576360}" type="slidenum">
              <a:rPr lang="en-US" altLang="ja-JP" smtClean="0"/>
              <a:pPr/>
              <a:t>‹#›</a:t>
            </a:fld>
            <a:endParaRPr lang="en-US" altLang="en-US"/>
          </a:p>
        </p:txBody>
      </p:sp>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lang="ja-JP" sz="2800" kern="12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vl2pPr eaLnBrk="1" latinLnBrk="0" hangingPunct="1">
        <a:defRPr kumimoji="1" lang="ja-JP">
          <a:solidFill>
            <a:schemeClr val="tx2"/>
          </a:solidFill>
        </a:defRPr>
      </a:lvl2pPr>
      <a:lvl3pPr eaLnBrk="1" latinLnBrk="0" hangingPunct="1">
        <a:defRPr kumimoji="1" lang="ja-JP">
          <a:solidFill>
            <a:schemeClr val="tx2"/>
          </a:solidFill>
        </a:defRPr>
      </a:lvl3pPr>
      <a:lvl4pPr eaLnBrk="1" latinLnBrk="0" hangingPunct="1">
        <a:defRPr kumimoji="1" lang="ja-JP">
          <a:solidFill>
            <a:schemeClr val="tx2"/>
          </a:solidFill>
        </a:defRPr>
      </a:lvl4pPr>
      <a:lvl5pPr eaLnBrk="1" latinLnBrk="0" hangingPunct="1">
        <a:defRPr kumimoji="1" lang="ja-JP">
          <a:solidFill>
            <a:schemeClr val="tx2"/>
          </a:solidFill>
        </a:defRPr>
      </a:lvl5pPr>
      <a:lvl6pPr eaLnBrk="1" latinLnBrk="0" hangingPunct="1">
        <a:defRPr kumimoji="1" lang="ja-JP">
          <a:solidFill>
            <a:schemeClr val="tx2"/>
          </a:solidFill>
        </a:defRPr>
      </a:lvl6pPr>
      <a:lvl7pPr eaLnBrk="1" latinLnBrk="0" hangingPunct="1">
        <a:defRPr kumimoji="1" lang="ja-JP">
          <a:solidFill>
            <a:schemeClr val="tx2"/>
          </a:solidFill>
        </a:defRPr>
      </a:lvl7pPr>
      <a:lvl8pPr eaLnBrk="1" latinLnBrk="0" hangingPunct="1">
        <a:defRPr kumimoji="1" lang="ja-JP">
          <a:solidFill>
            <a:schemeClr val="tx2"/>
          </a:solidFill>
        </a:defRPr>
      </a:lvl8pPr>
      <a:lvl9pPr eaLnBrk="1" latinLnBrk="0" hangingPunct="1">
        <a:defRPr kumimoji="1" lang="ja-JP">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lang="ja-JP" sz="1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lang="ja-JP" sz="16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lang="ja-JP"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lang="ja-JP" sz="1200" kern="1200">
          <a:solidFill>
            <a:schemeClr val="tx1">
              <a:lumMod val="75000"/>
              <a:lumOff val="25000"/>
            </a:schemeClr>
          </a:solidFill>
          <a:latin typeface="+mn-lt"/>
          <a:ea typeface="+mn-ea"/>
          <a:cs typeface="+mn-cs"/>
        </a:defRPr>
      </a:lvl9pPr>
    </p:bodyStyle>
    <p:otherStyle>
      <a:defPPr>
        <a:defRPr kumimoji="1" lang="ja-JP"/>
      </a:defPPr>
      <a:lvl1pPr marL="0" algn="l" defTabSz="457200" rtl="0" eaLnBrk="1" latinLnBrk="0" hangingPunct="1">
        <a:defRPr kumimoji="1" lang="ja-JP" sz="1800" kern="1200">
          <a:solidFill>
            <a:schemeClr val="tx1"/>
          </a:solidFill>
          <a:latin typeface="+mn-lt"/>
          <a:ea typeface="+mn-ea"/>
          <a:cs typeface="+mn-cs"/>
        </a:defRPr>
      </a:lvl1pPr>
      <a:lvl2pPr marL="457200" algn="l" defTabSz="457200" rtl="0" eaLnBrk="1" latinLnBrk="0" hangingPunct="1">
        <a:defRPr kumimoji="1" lang="ja-JP" sz="1800" kern="1200">
          <a:solidFill>
            <a:schemeClr val="tx1"/>
          </a:solidFill>
          <a:latin typeface="+mn-lt"/>
          <a:ea typeface="+mn-ea"/>
          <a:cs typeface="+mn-cs"/>
        </a:defRPr>
      </a:lvl2pPr>
      <a:lvl3pPr marL="914400" algn="l" defTabSz="457200" rtl="0" eaLnBrk="1" latinLnBrk="0" hangingPunct="1">
        <a:defRPr kumimoji="1" lang="ja-JP" sz="1800" kern="1200">
          <a:solidFill>
            <a:schemeClr val="tx1"/>
          </a:solidFill>
          <a:latin typeface="+mn-lt"/>
          <a:ea typeface="+mn-ea"/>
          <a:cs typeface="+mn-cs"/>
        </a:defRPr>
      </a:lvl3pPr>
      <a:lvl4pPr marL="1371600" algn="l" defTabSz="457200" rtl="0" eaLnBrk="1" latinLnBrk="0" hangingPunct="1">
        <a:defRPr kumimoji="1" lang="ja-JP" sz="1800" kern="1200">
          <a:solidFill>
            <a:schemeClr val="tx1"/>
          </a:solidFill>
          <a:latin typeface="+mn-lt"/>
          <a:ea typeface="+mn-ea"/>
          <a:cs typeface="+mn-cs"/>
        </a:defRPr>
      </a:lvl4pPr>
      <a:lvl5pPr marL="1828800" algn="l" defTabSz="457200" rtl="0" eaLnBrk="1" latinLnBrk="0" hangingPunct="1">
        <a:defRPr kumimoji="1" lang="ja-JP" sz="1800" kern="1200">
          <a:solidFill>
            <a:schemeClr val="tx1"/>
          </a:solidFill>
          <a:latin typeface="+mn-lt"/>
          <a:ea typeface="+mn-ea"/>
          <a:cs typeface="+mn-cs"/>
        </a:defRPr>
      </a:lvl5pPr>
      <a:lvl6pPr marL="2286000" algn="l" defTabSz="457200" rtl="0" eaLnBrk="1" latinLnBrk="0" hangingPunct="1">
        <a:defRPr kumimoji="1" lang="ja-JP" sz="1800" kern="1200">
          <a:solidFill>
            <a:schemeClr val="tx1"/>
          </a:solidFill>
          <a:latin typeface="+mn-lt"/>
          <a:ea typeface="+mn-ea"/>
          <a:cs typeface="+mn-cs"/>
        </a:defRPr>
      </a:lvl6pPr>
      <a:lvl7pPr marL="2743200" algn="l" defTabSz="457200" rtl="0" eaLnBrk="1" latinLnBrk="0" hangingPunct="1">
        <a:defRPr kumimoji="1" lang="ja-JP" sz="1800" kern="1200">
          <a:solidFill>
            <a:schemeClr val="tx1"/>
          </a:solidFill>
          <a:latin typeface="+mn-lt"/>
          <a:ea typeface="+mn-ea"/>
          <a:cs typeface="+mn-cs"/>
        </a:defRPr>
      </a:lvl7pPr>
      <a:lvl8pPr marL="3200400" algn="l" defTabSz="457200" rtl="0" eaLnBrk="1" latinLnBrk="0" hangingPunct="1">
        <a:defRPr kumimoji="1" lang="ja-JP" sz="1800" kern="1200">
          <a:solidFill>
            <a:schemeClr val="tx1"/>
          </a:solidFill>
          <a:latin typeface="+mn-lt"/>
          <a:ea typeface="+mn-ea"/>
          <a:cs typeface="+mn-cs"/>
        </a:defRPr>
      </a:lvl8pPr>
      <a:lvl9pPr marL="3657600" algn="l" defTabSz="4572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タイトル 1"/>
          <p:cNvSpPr>
            <a:spLocks noGrp="1"/>
          </p:cNvSpPr>
          <p:nvPr>
            <p:ph type="ctrTitle"/>
          </p:nvPr>
        </p:nvSpPr>
        <p:spPr>
          <a:xfrm>
            <a:off x="2209800" y="-241754"/>
            <a:ext cx="7772400" cy="2387600"/>
          </a:xfrm>
        </p:spPr>
        <p:txBody>
          <a:bodyPr/>
          <a:lstStyle/>
          <a:p>
            <a:r>
              <a:rPr kumimoji="1" lang="ja-JP" altLang="en-US" b="1" dirty="0" smtClean="0">
                <a:solidFill>
                  <a:schemeClr val="tx1"/>
                </a:solidFill>
                <a:effectLst>
                  <a:outerShdw blurRad="38100" dist="38100" dir="2700000" algn="tl">
                    <a:srgbClr val="000000">
                      <a:alpha val="43137"/>
                    </a:srgbClr>
                  </a:outerShdw>
                </a:effectLst>
              </a:rPr>
              <a:t>愛知県を通して見る</a:t>
            </a:r>
            <a:r>
              <a:rPr kumimoji="1" lang="en-US" altLang="ja-JP" b="1" dirty="0" smtClean="0">
                <a:solidFill>
                  <a:schemeClr val="tx1"/>
                </a:solidFill>
                <a:effectLst>
                  <a:outerShdw blurRad="38100" dist="38100" dir="2700000" algn="tl">
                    <a:srgbClr val="000000">
                      <a:alpha val="43137"/>
                    </a:srgbClr>
                  </a:outerShdw>
                </a:effectLst>
              </a:rPr>
              <a:t/>
            </a:r>
            <a:br>
              <a:rPr kumimoji="1" lang="en-US" altLang="ja-JP" b="1" dirty="0" smtClean="0">
                <a:solidFill>
                  <a:schemeClr val="tx1"/>
                </a:solidFill>
                <a:effectLst>
                  <a:outerShdw blurRad="38100" dist="38100" dir="2700000" algn="tl">
                    <a:srgbClr val="000000">
                      <a:alpha val="43137"/>
                    </a:srgbClr>
                  </a:outerShdw>
                </a:effectLst>
              </a:rPr>
            </a:br>
            <a:r>
              <a:rPr lang="ja-JP" altLang="en-US" b="1" dirty="0">
                <a:solidFill>
                  <a:schemeClr val="tx1"/>
                </a:solidFill>
                <a:effectLst>
                  <a:outerShdw blurRad="38100" dist="38100" dir="2700000" algn="tl">
                    <a:srgbClr val="000000">
                      <a:alpha val="43137"/>
                    </a:srgbClr>
                  </a:outerShdw>
                </a:effectLst>
              </a:rPr>
              <a:t>日本</a:t>
            </a:r>
            <a:r>
              <a:rPr lang="ja-JP" altLang="en-US" b="1" dirty="0" smtClean="0">
                <a:solidFill>
                  <a:schemeClr val="tx1"/>
                </a:solidFill>
                <a:effectLst>
                  <a:outerShdw blurRad="38100" dist="38100" dir="2700000" algn="tl">
                    <a:srgbClr val="000000">
                      <a:alpha val="43137"/>
                    </a:srgbClr>
                  </a:outerShdw>
                </a:effectLst>
              </a:rPr>
              <a:t>農家の今後</a:t>
            </a:r>
            <a:endParaRPr kumimoji="1" lang="ja-JP" altLang="en-US" b="1"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3810000" y="5287890"/>
            <a:ext cx="6858000" cy="870049"/>
          </a:xfrm>
        </p:spPr>
        <p:txBody>
          <a:bodyPr>
            <a:normAutofit fontScale="92500" lnSpcReduction="20000"/>
          </a:bodyPr>
          <a:lstStyle/>
          <a:p>
            <a:r>
              <a:rPr lang="ja-JP" altLang="en-US" sz="2600" dirty="0">
                <a:solidFill>
                  <a:schemeClr val="tx1"/>
                </a:solidFill>
                <a:effectLst>
                  <a:outerShdw blurRad="38100" dist="38100" dir="2700000" algn="tl">
                    <a:srgbClr val="000000">
                      <a:alpha val="43137"/>
                    </a:srgbClr>
                  </a:outerShdw>
                </a:effectLst>
              </a:rPr>
              <a:t>南山大学　外国語学部英米学科</a:t>
            </a:r>
            <a:endParaRPr lang="en-US" altLang="ja-JP" sz="2600" dirty="0">
              <a:solidFill>
                <a:schemeClr val="tx1"/>
              </a:solidFill>
              <a:effectLst>
                <a:outerShdw blurRad="38100" dist="38100" dir="2700000" algn="tl">
                  <a:srgbClr val="000000">
                    <a:alpha val="43137"/>
                  </a:srgbClr>
                </a:outerShdw>
              </a:effectLst>
            </a:endParaRPr>
          </a:p>
          <a:p>
            <a:r>
              <a:rPr lang="ja-JP" altLang="en-US" sz="2600" dirty="0">
                <a:solidFill>
                  <a:schemeClr val="tx1"/>
                </a:solidFill>
                <a:effectLst>
                  <a:outerShdw blurRad="38100" dist="38100" dir="2700000" algn="tl">
                    <a:srgbClr val="000000">
                      <a:alpha val="43137"/>
                    </a:srgbClr>
                  </a:outerShdw>
                </a:effectLst>
              </a:rPr>
              <a:t>平岩ゼミ</a:t>
            </a:r>
            <a:endParaRPr lang="en-US" altLang="ja-JP" sz="2600" dirty="0">
              <a:solidFill>
                <a:schemeClr val="tx1"/>
              </a:solidFill>
              <a:effectLst>
                <a:outerShdw blurRad="38100" dist="38100" dir="2700000" algn="tl">
                  <a:srgbClr val="000000">
                    <a:alpha val="43137"/>
                  </a:srgbClr>
                </a:outerShdw>
              </a:effectLst>
            </a:endParaRPr>
          </a:p>
          <a:p>
            <a:endParaRPr kumimoji="1" lang="ja-JP" altLang="en-US" dirty="0"/>
          </a:p>
        </p:txBody>
      </p:sp>
      <p:sp>
        <p:nvSpPr>
          <p:cNvPr id="8" name="AutoShape 2" descr="「愛知県」の画像検索結果"/>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688139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2882900" y="3898900"/>
            <a:ext cx="1206500" cy="1005610"/>
          </a:xfrm>
          <a:prstGeom prst="irregularSeal2">
            <a:avLst/>
          </a:prstGeom>
          <a:noFill/>
          <a:ln w="19050" cap="rnd"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207" name="Shape 207"/>
          <p:cNvSpPr txBox="1">
            <a:spLocks noGrp="1"/>
          </p:cNvSpPr>
          <p:nvPr>
            <p:ph type="title"/>
          </p:nvPr>
        </p:nvSpPr>
        <p:spPr>
          <a:xfrm>
            <a:off x="677510" y="609600"/>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つまり…</a:t>
            </a:r>
          </a:p>
        </p:txBody>
      </p:sp>
      <p:pic>
        <p:nvPicPr>
          <p:cNvPr id="208" name="Shape 208"/>
          <p:cNvPicPr preferRelativeResize="0">
            <a:picLocks noGrp="1"/>
          </p:cNvPicPr>
          <p:nvPr>
            <p:ph type="body" idx="1"/>
          </p:nvPr>
        </p:nvPicPr>
        <p:blipFill rotWithShape="1">
          <a:blip r:embed="rId3">
            <a:alphaModFix/>
          </a:blip>
          <a:srcRect/>
          <a:stretch/>
        </p:blipFill>
        <p:spPr>
          <a:xfrm>
            <a:off x="2230149" y="3657601"/>
            <a:ext cx="3600" cy="2696"/>
          </a:xfrm>
          <a:prstGeom prst="rect">
            <a:avLst/>
          </a:prstGeom>
          <a:noFill/>
          <a:ln>
            <a:noFill/>
          </a:ln>
        </p:spPr>
      </p:pic>
      <p:sp>
        <p:nvSpPr>
          <p:cNvPr id="209" name="Shape 209"/>
          <p:cNvSpPr txBox="1"/>
          <p:nvPr/>
        </p:nvSpPr>
        <p:spPr>
          <a:xfrm>
            <a:off x="3034144" y="4904510"/>
            <a:ext cx="1261884"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2800" b="0" i="0" u="none" strike="noStrike" cap="none" baseline="0">
                <a:solidFill>
                  <a:schemeClr val="dk1"/>
                </a:solidFill>
                <a:latin typeface="Trebuchet MS"/>
                <a:ea typeface="Trebuchet MS"/>
                <a:cs typeface="Trebuchet MS"/>
                <a:sym typeface="Trebuchet MS"/>
              </a:rPr>
              <a:t>日本　</a:t>
            </a:r>
          </a:p>
          <a:p>
            <a:pPr marL="0" marR="0" lvl="0" indent="0" algn="l" rtl="0">
              <a:spcBef>
                <a:spcPts val="0"/>
              </a:spcBef>
              <a:buSzPct val="25000"/>
              <a:buNone/>
            </a:pPr>
            <a:r>
              <a:rPr lang="ja-JP" sz="2800" b="1" i="0" u="none" strike="noStrike" cap="none" baseline="0">
                <a:solidFill>
                  <a:srgbClr val="0070C0"/>
                </a:solidFill>
                <a:latin typeface="Trebuchet MS"/>
                <a:ea typeface="Trebuchet MS"/>
                <a:cs typeface="Trebuchet MS"/>
                <a:sym typeface="Trebuchet MS"/>
              </a:rPr>
              <a:t>    1</a:t>
            </a:r>
          </a:p>
        </p:txBody>
      </p:sp>
      <p:sp>
        <p:nvSpPr>
          <p:cNvPr id="210" name="Shape 210"/>
          <p:cNvSpPr txBox="1"/>
          <p:nvPr/>
        </p:nvSpPr>
        <p:spPr>
          <a:xfrm>
            <a:off x="6830290" y="4904510"/>
            <a:ext cx="2036617"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2800" b="0" i="0" u="none" strike="noStrike" cap="none" baseline="0">
                <a:solidFill>
                  <a:schemeClr val="dk1"/>
                </a:solidFill>
                <a:latin typeface="Trebuchet MS"/>
                <a:ea typeface="Trebuchet MS"/>
                <a:cs typeface="Trebuchet MS"/>
                <a:sym typeface="Trebuchet MS"/>
              </a:rPr>
              <a:t>アメリカ　    </a:t>
            </a:r>
          </a:p>
          <a:p>
            <a:pPr marL="0" marR="0" lvl="0" indent="0" algn="l" rtl="0">
              <a:spcBef>
                <a:spcPts val="0"/>
              </a:spcBef>
              <a:buSzPct val="25000"/>
              <a:buNone/>
            </a:pPr>
            <a:r>
              <a:rPr lang="ja-JP" sz="2800" b="0" i="0" u="none" strike="noStrike" cap="none" baseline="0">
                <a:solidFill>
                  <a:srgbClr val="FF0000"/>
                </a:solidFill>
                <a:latin typeface="Trebuchet MS"/>
                <a:ea typeface="Trebuchet MS"/>
                <a:cs typeface="Trebuchet MS"/>
                <a:sym typeface="Trebuchet MS"/>
              </a:rPr>
              <a:t>   </a:t>
            </a:r>
            <a:r>
              <a:rPr lang="ja-JP" sz="2800" b="1" i="0" u="none" strike="noStrike" cap="none" baseline="0">
                <a:solidFill>
                  <a:srgbClr val="FF0000"/>
                </a:solidFill>
                <a:latin typeface="Trebuchet MS"/>
                <a:ea typeface="Trebuchet MS"/>
                <a:cs typeface="Trebuchet MS"/>
                <a:sym typeface="Trebuchet MS"/>
              </a:rPr>
              <a:t>74.7</a:t>
            </a:r>
          </a:p>
        </p:txBody>
      </p:sp>
      <p:pic>
        <p:nvPicPr>
          <p:cNvPr id="211" name="Shape 211"/>
          <p:cNvPicPr preferRelativeResize="0"/>
          <p:nvPr/>
        </p:nvPicPr>
        <p:blipFill rotWithShape="1">
          <a:blip r:embed="rId4">
            <a:alphaModFix/>
          </a:blip>
          <a:srcRect/>
          <a:stretch/>
        </p:blipFill>
        <p:spPr>
          <a:xfrm>
            <a:off x="3371112" y="4386769"/>
            <a:ext cx="72000" cy="46876"/>
          </a:xfrm>
          <a:prstGeom prst="rect">
            <a:avLst/>
          </a:prstGeom>
          <a:noFill/>
          <a:ln>
            <a:noFill/>
          </a:ln>
        </p:spPr>
      </p:pic>
      <p:pic>
        <p:nvPicPr>
          <p:cNvPr id="212" name="Shape 212"/>
          <p:cNvPicPr preferRelativeResize="0"/>
          <p:nvPr/>
        </p:nvPicPr>
        <p:blipFill rotWithShape="1">
          <a:blip r:embed="rId5">
            <a:alphaModFix/>
          </a:blip>
          <a:srcRect/>
          <a:stretch/>
        </p:blipFill>
        <p:spPr>
          <a:xfrm>
            <a:off x="5184600" y="1226637"/>
            <a:ext cx="5328000" cy="3468809"/>
          </a:xfrm>
          <a:prstGeom prst="rect">
            <a:avLst/>
          </a:prstGeom>
          <a:noFill/>
          <a:ln>
            <a:noFill/>
          </a:ln>
        </p:spPr>
      </p:pic>
      <p:sp>
        <p:nvSpPr>
          <p:cNvPr id="213" name="Shape 213"/>
          <p:cNvSpPr txBox="1"/>
          <p:nvPr/>
        </p:nvSpPr>
        <p:spPr>
          <a:xfrm>
            <a:off x="5343000" y="5027619"/>
            <a:ext cx="70103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4000" b="1" i="0" u="none" strike="noStrike" cap="none" baseline="0">
                <a:solidFill>
                  <a:schemeClr val="dk1"/>
                </a:solidFill>
                <a:latin typeface="Trebuchet MS"/>
                <a:ea typeface="Trebuchet MS"/>
                <a:cs typeface="Trebuchet MS"/>
                <a:sym typeface="Trebuchet MS"/>
              </a:rPr>
              <a:t>：</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677510" y="609600"/>
            <a:ext cx="8598900" cy="1320899"/>
          </a:xfrm>
          <a:prstGeom prst="rect">
            <a:avLst/>
          </a:prstGeom>
        </p:spPr>
        <p:txBody>
          <a:bodyPr lIns="91425" tIns="91425" rIns="91425" bIns="91425" anchor="t" anchorCtr="0">
            <a:noAutofit/>
          </a:bodyPr>
          <a:lstStyle/>
          <a:p>
            <a:pPr>
              <a:spcBef>
                <a:spcPts val="0"/>
              </a:spcBef>
              <a:buNone/>
            </a:pPr>
            <a:r>
              <a:rPr lang="ja-JP" dirty="0">
                <a:solidFill>
                  <a:srgbClr val="000000"/>
                </a:solidFill>
                <a:effectLst>
                  <a:outerShdw blurRad="38100" dist="38100" dir="2700000" algn="tl">
                    <a:srgbClr val="000000">
                      <a:alpha val="43137"/>
                    </a:srgbClr>
                  </a:outerShdw>
                </a:effectLst>
              </a:rPr>
              <a:t>米生産費　日本とアメリカの比較</a:t>
            </a:r>
          </a:p>
        </p:txBody>
      </p:sp>
      <p:grpSp>
        <p:nvGrpSpPr>
          <p:cNvPr id="219" name="Shape 219"/>
          <p:cNvGrpSpPr/>
          <p:nvPr/>
        </p:nvGrpSpPr>
        <p:grpSpPr>
          <a:xfrm>
            <a:off x="304800" y="1384850"/>
            <a:ext cx="11542642" cy="5219613"/>
            <a:chOff x="649358" y="1384850"/>
            <a:chExt cx="11542642" cy="5219613"/>
          </a:xfrm>
        </p:grpSpPr>
        <p:grpSp>
          <p:nvGrpSpPr>
            <p:cNvPr id="220" name="Shape 220"/>
            <p:cNvGrpSpPr/>
            <p:nvPr/>
          </p:nvGrpSpPr>
          <p:grpSpPr>
            <a:xfrm>
              <a:off x="989082" y="1384850"/>
              <a:ext cx="9989394" cy="4352501"/>
              <a:chOff x="989124" y="1475086"/>
              <a:chExt cx="10454625" cy="4609724"/>
            </a:xfrm>
          </p:grpSpPr>
          <p:pic>
            <p:nvPicPr>
              <p:cNvPr id="221" name="Shape 221"/>
              <p:cNvPicPr preferRelativeResize="0"/>
              <p:nvPr/>
            </p:nvPicPr>
            <p:blipFill>
              <a:blip r:embed="rId3">
                <a:alphaModFix/>
              </a:blip>
              <a:stretch>
                <a:fillRect/>
              </a:stretch>
            </p:blipFill>
            <p:spPr>
              <a:xfrm>
                <a:off x="989124" y="1475086"/>
                <a:ext cx="10454625" cy="4609724"/>
              </a:xfrm>
              <a:prstGeom prst="rect">
                <a:avLst/>
              </a:prstGeom>
              <a:noFill/>
              <a:ln>
                <a:noFill/>
              </a:ln>
            </p:spPr>
          </p:pic>
          <p:pic>
            <p:nvPicPr>
              <p:cNvPr id="222" name="Shape 222"/>
              <p:cNvPicPr preferRelativeResize="0"/>
              <p:nvPr/>
            </p:nvPicPr>
            <p:blipFill>
              <a:blip r:embed="rId4">
                <a:alphaModFix/>
              </a:blip>
              <a:stretch>
                <a:fillRect/>
              </a:stretch>
            </p:blipFill>
            <p:spPr>
              <a:xfrm>
                <a:off x="5419634" y="2641508"/>
                <a:ext cx="5137525" cy="1580774"/>
              </a:xfrm>
              <a:prstGeom prst="rect">
                <a:avLst/>
              </a:prstGeom>
              <a:noFill/>
              <a:ln>
                <a:noFill/>
              </a:ln>
            </p:spPr>
          </p:pic>
        </p:grpSp>
        <p:sp>
          <p:nvSpPr>
            <p:cNvPr id="223" name="Shape 223"/>
            <p:cNvSpPr txBox="1"/>
            <p:nvPr/>
          </p:nvSpPr>
          <p:spPr>
            <a:xfrm>
              <a:off x="649358" y="5981612"/>
              <a:ext cx="11542642" cy="622851"/>
            </a:xfrm>
            <a:prstGeom prst="rect">
              <a:avLst/>
            </a:prstGeom>
            <a:noFill/>
            <a:ln>
              <a:noFill/>
            </a:ln>
          </p:spPr>
          <p:txBody>
            <a:bodyPr lIns="91425" tIns="91425" rIns="91425" bIns="91425" anchor="t" anchorCtr="0">
              <a:noAutofit/>
            </a:bodyPr>
            <a:lstStyle/>
            <a:p>
              <a:pPr>
                <a:spcBef>
                  <a:spcPts val="0"/>
                </a:spcBef>
                <a:buNone/>
              </a:pPr>
              <a:r>
                <a:rPr lang="ja-JP" sz="1800" dirty="0"/>
                <a:t>出典：農林水産省『米の生産費』、カリフォルニア大学農業普及所『2004 Sample Costs of Produce Rice』</a:t>
              </a:r>
            </a:p>
          </p:txBody>
        </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982311" y="374650"/>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dirty="0">
                <a:solidFill>
                  <a:srgbClr val="000000"/>
                </a:solidFill>
                <a:effectLst>
                  <a:outerShdw blurRad="38100" dist="38100" dir="2700000" algn="tl">
                    <a:srgbClr val="000000">
                      <a:alpha val="43137"/>
                    </a:srgbClr>
                  </a:outerShdw>
                </a:effectLst>
              </a:rPr>
              <a:t>両国の費用詳細比較</a:t>
            </a:r>
          </a:p>
        </p:txBody>
      </p:sp>
      <p:pic>
        <p:nvPicPr>
          <p:cNvPr id="230" name="Shape 230"/>
          <p:cNvPicPr preferRelativeResize="0"/>
          <p:nvPr/>
        </p:nvPicPr>
        <p:blipFill>
          <a:blip r:embed="rId3">
            <a:alphaModFix/>
          </a:blip>
          <a:stretch>
            <a:fillRect/>
          </a:stretch>
        </p:blipFill>
        <p:spPr>
          <a:xfrm>
            <a:off x="0" y="1179444"/>
            <a:ext cx="9938528" cy="5087204"/>
          </a:xfrm>
          <a:prstGeom prst="rect">
            <a:avLst/>
          </a:prstGeom>
          <a:noFill/>
          <a:ln>
            <a:noFill/>
          </a:ln>
        </p:spPr>
      </p:pic>
      <p:sp>
        <p:nvSpPr>
          <p:cNvPr id="231" name="Shape 231"/>
          <p:cNvSpPr txBox="1"/>
          <p:nvPr/>
        </p:nvSpPr>
        <p:spPr>
          <a:xfrm>
            <a:off x="2011250" y="5967775"/>
            <a:ext cx="9495599" cy="11079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77512" y="241300"/>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40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米の生産性は</a:t>
            </a:r>
            <a:br>
              <a:rPr lang="ja-JP" sz="40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br>
            <a:r>
              <a:rPr lang="ja-JP" sz="4000" b="1" i="0" u="none" strike="noStrike" cap="none" baseline="0" dirty="0">
                <a:solidFill>
                  <a:srgbClr val="FF0000"/>
                </a:solidFill>
                <a:effectLst>
                  <a:outerShdw blurRad="38100" dist="38100" dir="2700000" algn="tl">
                    <a:srgbClr val="000000">
                      <a:alpha val="43137"/>
                    </a:srgbClr>
                  </a:outerShdw>
                </a:effectLst>
                <a:latin typeface="Arial"/>
                <a:ea typeface="Arial"/>
                <a:cs typeface="Arial"/>
                <a:sym typeface="Arial"/>
              </a:rPr>
              <a:t>10ha</a:t>
            </a:r>
            <a:r>
              <a:rPr lang="ja-JP" sz="40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以上の農地面積ではほぼ同水準</a:t>
            </a:r>
          </a:p>
        </p:txBody>
      </p:sp>
      <p:sp>
        <p:nvSpPr>
          <p:cNvPr id="238" name="Shape 238"/>
          <p:cNvSpPr txBox="1">
            <a:spLocks noGrp="1"/>
          </p:cNvSpPr>
          <p:nvPr>
            <p:ph type="body" idx="1"/>
          </p:nvPr>
        </p:nvSpPr>
        <p:spPr>
          <a:xfrm>
            <a:off x="1042345" y="6173703"/>
            <a:ext cx="7439046" cy="330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ymbol"/>
              <a:buNone/>
            </a:pPr>
            <a:r>
              <a:rPr lang="ja-JP" b="0" i="0" u="none" strike="noStrike" cap="none" baseline="0" dirty="0">
                <a:solidFill>
                  <a:schemeClr val="dk1"/>
                </a:solidFill>
                <a:latin typeface="+mn-ea"/>
                <a:ea typeface="+mn-ea"/>
                <a:cs typeface="Arial"/>
                <a:sym typeface="Arial"/>
              </a:rPr>
              <a:t>出典）農業と人間　食と農の未来を考える　生源寺　眞一　より作成</a:t>
            </a:r>
          </a:p>
        </p:txBody>
      </p:sp>
      <p:pic>
        <p:nvPicPr>
          <p:cNvPr id="239" name="Shape 239"/>
          <p:cNvPicPr preferRelativeResize="0"/>
          <p:nvPr/>
        </p:nvPicPr>
        <p:blipFill rotWithShape="1">
          <a:blip r:embed="rId3">
            <a:alphaModFix/>
          </a:blip>
          <a:srcRect/>
          <a:stretch/>
        </p:blipFill>
        <p:spPr>
          <a:xfrm>
            <a:off x="1042345" y="1461580"/>
            <a:ext cx="8583912" cy="48772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2044700" y="2435225"/>
            <a:ext cx="7772400" cy="1946646"/>
          </a:xfrm>
          <a:prstGeom prst="rect">
            <a:avLst/>
          </a:prstGeom>
          <a:noFill/>
          <a:ln>
            <a:noFill/>
          </a:ln>
        </p:spPr>
        <p:txBody>
          <a:bodyPr lIns="91425" tIns="45700" rIns="91425" bIns="45700" anchor="b" anchorCtr="0">
            <a:noAutofit/>
          </a:bodyPr>
          <a:lstStyle/>
          <a:p>
            <a:pPr marL="0" marR="0" lvl="0" indent="0" algn="r" rtl="0">
              <a:spcBef>
                <a:spcPts val="0"/>
              </a:spcBef>
              <a:buClr>
                <a:schemeClr val="accent1"/>
              </a:buClr>
              <a:buSzPct val="25000"/>
              <a:buFont typeface="Arial"/>
              <a:buNone/>
            </a:pPr>
            <a:r>
              <a:rPr lang="ja-JP" sz="6600" b="0" i="0" u="none" strike="noStrike" cap="none" baseline="0" dirty="0">
                <a:solidFill>
                  <a:srgbClr val="000000"/>
                </a:solidFill>
                <a:effectLst>
                  <a:outerShdw blurRad="38100" dist="38100" dir="2700000" algn="tl">
                    <a:srgbClr val="000000">
                      <a:alpha val="43137"/>
                    </a:srgbClr>
                  </a:outerShdw>
                </a:effectLst>
                <a:latin typeface="Arial"/>
                <a:ea typeface="Arial"/>
                <a:cs typeface="Arial"/>
                <a:sym typeface="Arial"/>
              </a:rPr>
              <a:t>年齢からみる</a:t>
            </a:r>
            <a:br>
              <a:rPr lang="ja-JP" sz="6600" b="0" i="0" u="none" strike="noStrike" cap="none" baseline="0" dirty="0">
                <a:solidFill>
                  <a:srgbClr val="000000"/>
                </a:solidFill>
                <a:effectLst>
                  <a:outerShdw blurRad="38100" dist="38100" dir="2700000" algn="tl">
                    <a:srgbClr val="000000">
                      <a:alpha val="43137"/>
                    </a:srgbClr>
                  </a:outerShdw>
                </a:effectLst>
                <a:latin typeface="Arial"/>
                <a:ea typeface="Arial"/>
                <a:cs typeface="Arial"/>
                <a:sym typeface="Arial"/>
              </a:rPr>
            </a:br>
            <a:r>
              <a:rPr lang="ja-JP" sz="6600" b="0" i="0" u="none" strike="noStrike" cap="none" baseline="0" dirty="0">
                <a:solidFill>
                  <a:srgbClr val="000000"/>
                </a:solidFill>
                <a:effectLst>
                  <a:outerShdw blurRad="38100" dist="38100" dir="2700000" algn="tl">
                    <a:srgbClr val="000000">
                      <a:alpha val="43137"/>
                    </a:srgbClr>
                  </a:outerShdw>
                </a:effectLst>
                <a:latin typeface="Arial"/>
                <a:ea typeface="Arial"/>
                <a:cs typeface="Arial"/>
                <a:sym typeface="Arial"/>
              </a:rPr>
              <a:t>日本の農業</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979725" y="213700"/>
            <a:ext cx="4134600" cy="9653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dirty="0">
                <a:solidFill>
                  <a:schemeClr val="dk1"/>
                </a:solidFill>
                <a:effectLst>
                  <a:outerShdw blurRad="38100" dist="38100" dir="2700000" algn="tl">
                    <a:srgbClr val="000000">
                      <a:alpha val="43137"/>
                    </a:srgbClr>
                  </a:outerShdw>
                </a:effectLst>
              </a:rPr>
              <a:t>日本農業の高齢化</a:t>
            </a:r>
          </a:p>
        </p:txBody>
      </p:sp>
      <p:pic>
        <p:nvPicPr>
          <p:cNvPr id="251" name="Shape 251"/>
          <p:cNvPicPr preferRelativeResize="0"/>
          <p:nvPr/>
        </p:nvPicPr>
        <p:blipFill>
          <a:blip r:embed="rId3">
            <a:alphaModFix/>
          </a:blip>
          <a:stretch>
            <a:fillRect/>
          </a:stretch>
        </p:blipFill>
        <p:spPr>
          <a:xfrm>
            <a:off x="531244" y="964256"/>
            <a:ext cx="5704455" cy="4318944"/>
          </a:xfrm>
          <a:prstGeom prst="rect">
            <a:avLst/>
          </a:prstGeom>
          <a:noFill/>
          <a:ln>
            <a:noFill/>
          </a:ln>
        </p:spPr>
      </p:pic>
      <p:pic>
        <p:nvPicPr>
          <p:cNvPr id="252" name="Shape 252"/>
          <p:cNvPicPr preferRelativeResize="0"/>
          <p:nvPr/>
        </p:nvPicPr>
        <p:blipFill>
          <a:blip r:embed="rId4">
            <a:alphaModFix/>
          </a:blip>
          <a:stretch>
            <a:fillRect/>
          </a:stretch>
        </p:blipFill>
        <p:spPr>
          <a:xfrm>
            <a:off x="6742314" y="213700"/>
            <a:ext cx="3992217" cy="3319475"/>
          </a:xfrm>
          <a:prstGeom prst="rect">
            <a:avLst/>
          </a:prstGeom>
          <a:noFill/>
          <a:ln>
            <a:noFill/>
          </a:ln>
        </p:spPr>
      </p:pic>
      <p:pic>
        <p:nvPicPr>
          <p:cNvPr id="253" name="Shape 253"/>
          <p:cNvPicPr preferRelativeResize="0"/>
          <p:nvPr/>
        </p:nvPicPr>
        <p:blipFill>
          <a:blip r:embed="rId5">
            <a:alphaModFix/>
          </a:blip>
          <a:stretch>
            <a:fillRect/>
          </a:stretch>
        </p:blipFill>
        <p:spPr>
          <a:xfrm>
            <a:off x="6684180" y="3533175"/>
            <a:ext cx="4050351" cy="3301036"/>
          </a:xfrm>
          <a:prstGeom prst="rect">
            <a:avLst/>
          </a:prstGeom>
          <a:noFill/>
          <a:ln>
            <a:noFill/>
          </a:ln>
        </p:spPr>
      </p:pic>
      <p:sp>
        <p:nvSpPr>
          <p:cNvPr id="254" name="Shape 254"/>
          <p:cNvSpPr txBox="1"/>
          <p:nvPr/>
        </p:nvSpPr>
        <p:spPr>
          <a:xfrm>
            <a:off x="979725" y="5424511"/>
            <a:ext cx="5101720" cy="1311148"/>
          </a:xfrm>
          <a:prstGeom prst="rect">
            <a:avLst/>
          </a:prstGeom>
          <a:noFill/>
          <a:ln>
            <a:noFill/>
          </a:ln>
        </p:spPr>
        <p:txBody>
          <a:bodyPr lIns="91425" tIns="91425" rIns="91425" bIns="91425" anchor="t" anchorCtr="0">
            <a:noAutofit/>
          </a:bodyPr>
          <a:lstStyle/>
          <a:p>
            <a:r>
              <a:rPr lang="ja-JP" dirty="0"/>
              <a:t>出典）</a:t>
            </a:r>
            <a:r>
              <a:rPr lang="ja-JP" dirty="0" smtClean="0"/>
              <a:t>日本</a:t>
            </a:r>
            <a:r>
              <a:rPr lang="ja-JP" altLang="en-US" dirty="0"/>
              <a:t>　</a:t>
            </a:r>
            <a:r>
              <a:rPr lang="ja-JP" dirty="0" smtClean="0"/>
              <a:t>農林</a:t>
            </a:r>
            <a:r>
              <a:rPr lang="ja-JP" dirty="0"/>
              <a:t>水産省</a:t>
            </a:r>
            <a:r>
              <a:rPr lang="ja-JP" dirty="0" smtClean="0"/>
              <a:t>「</a:t>
            </a:r>
            <a:r>
              <a:rPr lang="ja-JP" altLang="en-US" dirty="0"/>
              <a:t> </a:t>
            </a:r>
            <a:r>
              <a:rPr lang="en-US" altLang="ja-JP" dirty="0"/>
              <a:t>2010</a:t>
            </a:r>
            <a:r>
              <a:rPr lang="ja-JP" altLang="en-US" dirty="0"/>
              <a:t>年世界農林業</a:t>
            </a:r>
            <a:r>
              <a:rPr lang="ja-JP" altLang="en-US" dirty="0" smtClean="0"/>
              <a:t>センサス」</a:t>
            </a:r>
            <a:endParaRPr lang="en-US" altLang="ja-JP" dirty="0" smtClean="0"/>
          </a:p>
          <a:p>
            <a:pPr rtl="0">
              <a:spcBef>
                <a:spcPts val="0"/>
              </a:spcBef>
              <a:buNone/>
            </a:pPr>
            <a:r>
              <a:rPr lang="ja-JP" dirty="0" smtClean="0"/>
              <a:t>フランス</a:t>
            </a:r>
            <a:r>
              <a:rPr lang="ja-JP" altLang="en-US" dirty="0"/>
              <a:t>　</a:t>
            </a:r>
            <a:r>
              <a:rPr lang="ja-JP" altLang="en-US" dirty="0" smtClean="0"/>
              <a:t>「</a:t>
            </a:r>
            <a:r>
              <a:rPr lang="ja-JP" dirty="0" smtClean="0"/>
              <a:t>EUROSTAT</a:t>
            </a:r>
            <a:r>
              <a:rPr lang="ja-JP" dirty="0"/>
              <a:t>(2005</a:t>
            </a:r>
            <a:r>
              <a:rPr lang="ja-JP" dirty="0" smtClean="0"/>
              <a:t>)</a:t>
            </a:r>
            <a:r>
              <a:rPr lang="ja-JP" altLang="en-US" dirty="0" smtClean="0"/>
              <a:t>」</a:t>
            </a:r>
            <a:endParaRPr lang="ja-JP" dirty="0"/>
          </a:p>
          <a:p>
            <a:pPr>
              <a:spcBef>
                <a:spcPts val="0"/>
              </a:spcBef>
              <a:buNone/>
            </a:pPr>
            <a:r>
              <a:rPr lang="ja-JP" dirty="0" smtClean="0"/>
              <a:t>アメリカ</a:t>
            </a:r>
            <a:r>
              <a:rPr lang="ja-JP" altLang="en-US" dirty="0" smtClean="0"/>
              <a:t>　</a:t>
            </a:r>
            <a:r>
              <a:rPr lang="ja-JP" dirty="0" smtClean="0"/>
              <a:t>米国</a:t>
            </a:r>
            <a:r>
              <a:rPr lang="ja-JP" dirty="0"/>
              <a:t>農務省「センサス（2007）」</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36802" y="278037"/>
            <a:ext cx="8229600" cy="6477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dirty="0">
                <a:solidFill>
                  <a:schemeClr val="dk1"/>
                </a:solidFill>
                <a:effectLst>
                  <a:outerShdw blurRad="38100" dist="38100" dir="2700000" algn="tl">
                    <a:srgbClr val="000000">
                      <a:alpha val="43137"/>
                    </a:srgbClr>
                  </a:outerShdw>
                </a:effectLst>
              </a:rPr>
              <a:t>49歳以下の</a:t>
            </a:r>
            <a:r>
              <a:rPr lang="ja-JP" sz="36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新規就農者の推移(</a:t>
            </a:r>
            <a:r>
              <a:rPr lang="ja-JP" sz="3600" dirty="0">
                <a:solidFill>
                  <a:schemeClr val="dk1"/>
                </a:solidFill>
                <a:effectLst>
                  <a:outerShdw blurRad="38100" dist="38100" dir="2700000" algn="tl">
                    <a:srgbClr val="000000">
                      <a:alpha val="43137"/>
                    </a:srgbClr>
                  </a:outerShdw>
                </a:effectLst>
              </a:rPr>
              <a:t>全国)</a:t>
            </a:r>
          </a:p>
        </p:txBody>
      </p:sp>
      <p:pic>
        <p:nvPicPr>
          <p:cNvPr id="260" name="Shape 260"/>
          <p:cNvPicPr preferRelativeResize="0"/>
          <p:nvPr/>
        </p:nvPicPr>
        <p:blipFill>
          <a:blip r:embed="rId3">
            <a:alphaModFix/>
          </a:blip>
          <a:stretch>
            <a:fillRect/>
          </a:stretch>
        </p:blipFill>
        <p:spPr>
          <a:xfrm>
            <a:off x="795879" y="925737"/>
            <a:ext cx="7870523" cy="5353974"/>
          </a:xfrm>
          <a:prstGeom prst="rect">
            <a:avLst/>
          </a:prstGeom>
          <a:noFill/>
          <a:ln>
            <a:noFill/>
          </a:ln>
        </p:spPr>
      </p:pic>
      <p:sp>
        <p:nvSpPr>
          <p:cNvPr id="261" name="Shape 261"/>
          <p:cNvSpPr txBox="1"/>
          <p:nvPr/>
        </p:nvSpPr>
        <p:spPr>
          <a:xfrm>
            <a:off x="1257301" y="6272922"/>
            <a:ext cx="8010374" cy="398399"/>
          </a:xfrm>
          <a:prstGeom prst="rect">
            <a:avLst/>
          </a:prstGeom>
          <a:noFill/>
          <a:ln>
            <a:noFill/>
          </a:ln>
        </p:spPr>
        <p:txBody>
          <a:bodyPr lIns="91425" tIns="91425" rIns="91425" bIns="91425" anchor="t" anchorCtr="0">
            <a:noAutofit/>
          </a:bodyPr>
          <a:lstStyle/>
          <a:p>
            <a:pPr>
              <a:spcBef>
                <a:spcPts val="0"/>
              </a:spcBef>
              <a:buNone/>
            </a:pPr>
            <a:r>
              <a:rPr lang="ja-JP" dirty="0"/>
              <a:t>出典</a:t>
            </a:r>
            <a:r>
              <a:rPr lang="ja-JP" dirty="0" smtClean="0"/>
              <a:t>）</a:t>
            </a:r>
            <a:r>
              <a:rPr lang="ja-JP" altLang="en-US" dirty="0" smtClean="0"/>
              <a:t>農林水産省　平成</a:t>
            </a:r>
            <a:r>
              <a:rPr lang="en-US" altLang="ja-JP" dirty="0" smtClean="0"/>
              <a:t>25</a:t>
            </a:r>
            <a:r>
              <a:rPr lang="ja-JP" altLang="en-US" dirty="0" smtClean="0"/>
              <a:t>年新規就農者調査</a:t>
            </a:r>
            <a:endParaRPr lang="en-US" altLang="ja-JP" dirty="0" smtClean="0"/>
          </a:p>
          <a:p>
            <a:pPr>
              <a:spcBef>
                <a:spcPts val="0"/>
              </a:spcBef>
              <a:buNone/>
            </a:pPr>
            <a:endParaRPr lang="ja-JP"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295575" y="161225"/>
            <a:ext cx="6711899" cy="801900"/>
          </a:xfrm>
          <a:prstGeom prst="rect">
            <a:avLst/>
          </a:prstGeom>
        </p:spPr>
        <p:txBody>
          <a:bodyPr lIns="91425" tIns="91425" rIns="91425" bIns="91425" anchor="t" anchorCtr="0">
            <a:noAutofit/>
          </a:bodyPr>
          <a:lstStyle/>
          <a:p>
            <a:pPr>
              <a:spcBef>
                <a:spcPts val="0"/>
              </a:spcBef>
              <a:buNone/>
            </a:pPr>
            <a:r>
              <a:rPr lang="ja-JP" sz="3600" dirty="0">
                <a:solidFill>
                  <a:srgbClr val="000000"/>
                </a:solidFill>
                <a:effectLst>
                  <a:outerShdw blurRad="38100" dist="38100" dir="2700000" algn="tl">
                    <a:srgbClr val="000000">
                      <a:alpha val="43137"/>
                    </a:srgbClr>
                  </a:outerShdw>
                </a:effectLst>
              </a:rPr>
              <a:t>日本の農業人口の減少</a:t>
            </a:r>
          </a:p>
        </p:txBody>
      </p:sp>
      <p:sp>
        <p:nvSpPr>
          <p:cNvPr id="269" name="Shape 269"/>
          <p:cNvSpPr txBox="1"/>
          <p:nvPr/>
        </p:nvSpPr>
        <p:spPr>
          <a:xfrm>
            <a:off x="677510" y="6207449"/>
            <a:ext cx="7739699" cy="468000"/>
          </a:xfrm>
          <a:prstGeom prst="rect">
            <a:avLst/>
          </a:prstGeom>
          <a:noFill/>
          <a:ln>
            <a:noFill/>
          </a:ln>
        </p:spPr>
        <p:txBody>
          <a:bodyPr lIns="91425" tIns="91425" rIns="91425" bIns="91425" anchor="t" anchorCtr="0">
            <a:noAutofit/>
          </a:bodyPr>
          <a:lstStyle/>
          <a:p>
            <a:r>
              <a:rPr lang="ja-JP" dirty="0"/>
              <a:t>出典）農林</a:t>
            </a:r>
            <a:r>
              <a:rPr lang="ja-JP" dirty="0" smtClean="0"/>
              <a:t>水産省</a:t>
            </a:r>
            <a:r>
              <a:rPr lang="ja-JP" altLang="en-US" dirty="0"/>
              <a:t>　</a:t>
            </a:r>
            <a:r>
              <a:rPr lang="en-US" altLang="ja-JP" dirty="0" smtClean="0"/>
              <a:t>2010</a:t>
            </a:r>
            <a:r>
              <a:rPr lang="ja-JP" altLang="en-US" dirty="0"/>
              <a:t>年世界農林業</a:t>
            </a:r>
            <a:r>
              <a:rPr lang="ja-JP" altLang="en-US" dirty="0" smtClean="0"/>
              <a:t>センサス</a:t>
            </a:r>
            <a:endParaRPr lang="ja-JP" altLang="en-US" dirty="0"/>
          </a:p>
        </p:txBody>
      </p:sp>
      <p:pic>
        <p:nvPicPr>
          <p:cNvPr id="1026" name="Picture 2" descr="imag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10" y="1051312"/>
            <a:ext cx="8845303" cy="5067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640112" y="162046"/>
            <a:ext cx="8229600" cy="69269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a:solidFill>
                  <a:schemeClr val="dk1"/>
                </a:solidFill>
                <a:latin typeface="Arial"/>
                <a:ea typeface="Arial"/>
                <a:cs typeface="Arial"/>
                <a:sym typeface="Arial"/>
              </a:rPr>
              <a:t>愛知県設楽町の例</a:t>
            </a:r>
          </a:p>
        </p:txBody>
      </p:sp>
      <p:pic>
        <p:nvPicPr>
          <p:cNvPr id="276" name="Shape 276"/>
          <p:cNvPicPr preferRelativeResize="0">
            <a:picLocks noGrp="1"/>
          </p:cNvPicPr>
          <p:nvPr>
            <p:ph type="body" idx="1"/>
          </p:nvPr>
        </p:nvPicPr>
        <p:blipFill rotWithShape="1">
          <a:blip r:embed="rId3">
            <a:alphaModFix/>
          </a:blip>
          <a:srcRect/>
          <a:stretch/>
        </p:blipFill>
        <p:spPr>
          <a:xfrm>
            <a:off x="1264308" y="1171883"/>
            <a:ext cx="3269715" cy="2876079"/>
          </a:xfrm>
          <a:prstGeom prst="rect">
            <a:avLst/>
          </a:prstGeom>
          <a:noFill/>
          <a:ln>
            <a:noFill/>
          </a:ln>
        </p:spPr>
      </p:pic>
      <p:pic>
        <p:nvPicPr>
          <p:cNvPr id="277" name="Shape 277"/>
          <p:cNvPicPr preferRelativeResize="0"/>
          <p:nvPr/>
        </p:nvPicPr>
        <p:blipFill rotWithShape="1">
          <a:blip r:embed="rId4">
            <a:alphaModFix/>
          </a:blip>
          <a:srcRect/>
          <a:stretch/>
        </p:blipFill>
        <p:spPr>
          <a:xfrm>
            <a:off x="4872541" y="2222473"/>
            <a:ext cx="5376597" cy="4032448"/>
          </a:xfrm>
          <a:prstGeom prst="rect">
            <a:avLst/>
          </a:prstGeom>
          <a:noFill/>
          <a:ln>
            <a:noFill/>
          </a:ln>
        </p:spPr>
      </p:pic>
      <p:sp>
        <p:nvSpPr>
          <p:cNvPr id="278" name="Shape 278"/>
          <p:cNvSpPr/>
          <p:nvPr/>
        </p:nvSpPr>
        <p:spPr>
          <a:xfrm rot="736788">
            <a:off x="3889055" y="892370"/>
            <a:ext cx="2731027" cy="1051707"/>
          </a:xfrm>
          <a:prstGeom prst="curvedDownArrow">
            <a:avLst>
              <a:gd name="adj1" fmla="val 25000"/>
              <a:gd name="adj2" fmla="val 46817"/>
              <a:gd name="adj3" fmla="val 33260"/>
            </a:avLst>
          </a:prstGeom>
          <a:solidFill>
            <a:schemeClr val="accent2"/>
          </a:solidFill>
          <a:ln w="19050" cap="rnd"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279" name="Shape 279"/>
          <p:cNvSpPr txBox="1"/>
          <p:nvPr/>
        </p:nvSpPr>
        <p:spPr>
          <a:xfrm>
            <a:off x="1770265" y="4365103"/>
            <a:ext cx="3312367"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2800" b="0" i="0" u="none" strike="noStrike" cap="none" baseline="0">
                <a:solidFill>
                  <a:schemeClr val="dk1"/>
                </a:solidFill>
                <a:latin typeface="Trebuchet MS"/>
                <a:ea typeface="Trebuchet MS"/>
                <a:cs typeface="Trebuchet MS"/>
                <a:sym typeface="Trebuchet MS"/>
              </a:rPr>
              <a:t>人口：5295人</a:t>
            </a:r>
          </a:p>
          <a:p>
            <a:pPr marL="0" marR="0" lvl="0" indent="0" algn="l" rtl="0">
              <a:spcBef>
                <a:spcPts val="0"/>
              </a:spcBef>
              <a:buSzPct val="25000"/>
              <a:buNone/>
            </a:pPr>
            <a:r>
              <a:rPr lang="ja-JP" sz="2000" b="0" i="0" u="none" strike="noStrike" cap="none" baseline="0">
                <a:solidFill>
                  <a:schemeClr val="dk1"/>
                </a:solidFill>
                <a:latin typeface="Trebuchet MS"/>
                <a:ea typeface="Trebuchet MS"/>
                <a:cs typeface="Trebuchet MS"/>
                <a:sym typeface="Trebuchet MS"/>
              </a:rPr>
              <a:t>（H27年10月1日現在）</a:t>
            </a:r>
          </a:p>
          <a:p>
            <a:pPr marL="0" marR="0" lvl="0" indent="0" algn="l" rtl="0">
              <a:spcBef>
                <a:spcPts val="0"/>
              </a:spcBef>
              <a:buNone/>
            </a:pPr>
            <a:endParaRPr sz="20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ja-JP" sz="2800" b="0" i="0" u="none" strike="noStrike" cap="none" baseline="0">
                <a:solidFill>
                  <a:schemeClr val="dk1"/>
                </a:solidFill>
                <a:latin typeface="Trebuchet MS"/>
                <a:ea typeface="Trebuchet MS"/>
                <a:cs typeface="Trebuchet MS"/>
                <a:sym typeface="Trebuchet MS"/>
              </a:rPr>
              <a:t>過疎地域指定町村</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552127" y="290481"/>
            <a:ext cx="8229600" cy="70036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～設楽町は農業の町～</a:t>
            </a:r>
          </a:p>
        </p:txBody>
      </p:sp>
      <p:pic>
        <p:nvPicPr>
          <p:cNvPr id="285" name="Shape 285"/>
          <p:cNvPicPr preferRelativeResize="0">
            <a:picLocks noGrp="1"/>
          </p:cNvPicPr>
          <p:nvPr>
            <p:ph type="body" idx="1"/>
          </p:nvPr>
        </p:nvPicPr>
        <p:blipFill rotWithShape="1">
          <a:blip r:embed="rId3">
            <a:alphaModFix/>
          </a:blip>
          <a:srcRect/>
          <a:stretch/>
        </p:blipFill>
        <p:spPr>
          <a:xfrm>
            <a:off x="1157412" y="1114870"/>
            <a:ext cx="5155152" cy="4719143"/>
          </a:xfrm>
          <a:prstGeom prst="rect">
            <a:avLst/>
          </a:prstGeom>
          <a:noFill/>
          <a:ln>
            <a:noFill/>
          </a:ln>
        </p:spPr>
      </p:pic>
      <p:sp>
        <p:nvSpPr>
          <p:cNvPr id="286" name="Shape 286"/>
          <p:cNvSpPr txBox="1"/>
          <p:nvPr/>
        </p:nvSpPr>
        <p:spPr>
          <a:xfrm>
            <a:off x="6479217" y="2542155"/>
            <a:ext cx="4080000" cy="3908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3200" b="0" i="0" u="none" strike="noStrike" cap="none" baseline="0">
                <a:solidFill>
                  <a:srgbClr val="FF0000"/>
                </a:solidFill>
                <a:latin typeface="Trebuchet MS"/>
                <a:ea typeface="Trebuchet MS"/>
                <a:cs typeface="Trebuchet MS"/>
                <a:sym typeface="Trebuchet MS"/>
              </a:rPr>
              <a:t>A:　農業、林業</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E:　製造業</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D:　建設業　</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P:　医療、福祉</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I:　卸売業、小売業</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S:　公務</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O:　教育、学習支援業　</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M:　宿泊業、飲食サービス業</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R:　サービス業（その他）</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N:　生活関連サービス、娯楽業</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H:　運輸業、郵便業</a:t>
            </a:r>
          </a:p>
          <a:p>
            <a:pPr marL="0" marR="0" lvl="0" indent="0" algn="l" rtl="0">
              <a:spcBef>
                <a:spcPts val="0"/>
              </a:spcBef>
              <a:buSzPct val="25000"/>
              <a:buNone/>
            </a:pPr>
            <a:r>
              <a:rPr lang="ja-JP" sz="1800" b="0" i="0" u="none" strike="noStrike" cap="none" baseline="0">
                <a:solidFill>
                  <a:schemeClr val="dk1"/>
                </a:solidFill>
                <a:latin typeface="Trebuchet MS"/>
                <a:ea typeface="Trebuchet MS"/>
                <a:cs typeface="Trebuchet MS"/>
                <a:sym typeface="Trebuchet MS"/>
              </a:rPr>
              <a:t>L:　学術研究、専門・技術サービス業</a:t>
            </a:r>
          </a:p>
        </p:txBody>
      </p:sp>
      <p:sp>
        <p:nvSpPr>
          <p:cNvPr id="287" name="Shape 287"/>
          <p:cNvSpPr/>
          <p:nvPr/>
        </p:nvSpPr>
        <p:spPr>
          <a:xfrm>
            <a:off x="4770512" y="1462030"/>
            <a:ext cx="2664295" cy="1080120"/>
          </a:xfrm>
          <a:prstGeom prst="curvedDownArrow">
            <a:avLst>
              <a:gd name="adj1" fmla="val 25000"/>
              <a:gd name="adj2" fmla="val 50000"/>
              <a:gd name="adj3" fmla="val 25000"/>
            </a:avLst>
          </a:prstGeom>
          <a:solidFill>
            <a:schemeClr val="accent2"/>
          </a:solidFill>
          <a:ln w="19050" cap="rnd"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sp>
        <p:nvSpPr>
          <p:cNvPr id="288" name="Shape 288"/>
          <p:cNvSpPr txBox="1"/>
          <p:nvPr/>
        </p:nvSpPr>
        <p:spPr>
          <a:xfrm>
            <a:off x="552125" y="5834023"/>
            <a:ext cx="59271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1600" b="0" i="0" u="none" strike="noStrike" cap="none" baseline="0">
                <a:solidFill>
                  <a:schemeClr val="dk1"/>
                </a:solidFill>
                <a:latin typeface="Trebuchet MS"/>
                <a:ea typeface="Trebuchet MS"/>
                <a:cs typeface="Trebuchet MS"/>
                <a:sym typeface="Trebuchet MS"/>
              </a:rPr>
              <a:t>出典）H22国勢調査 従業地・通学地による人口・産業等集計 第1表</a:t>
            </a:r>
          </a:p>
        </p:txBody>
      </p:sp>
      <p:sp>
        <p:nvSpPr>
          <p:cNvPr id="289" name="Shape 289"/>
          <p:cNvSpPr/>
          <p:nvPr/>
        </p:nvSpPr>
        <p:spPr>
          <a:xfrm>
            <a:off x="4483100" y="3009900"/>
            <a:ext cx="820812" cy="45718"/>
          </a:xfrm>
          <a:prstGeom prst="rect">
            <a:avLst/>
          </a:prstGeom>
          <a:solidFill>
            <a:srgbClr val="FF0000"/>
          </a:solidFill>
          <a:ln w="19050" cap="rnd"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0" y="203200"/>
            <a:ext cx="8598907" cy="1320800"/>
          </a:xfrm>
        </p:spPr>
        <p:txBody>
          <a:bodyPr>
            <a:normAutofit/>
          </a:bodyPr>
          <a:lstStyle/>
          <a:p>
            <a:r>
              <a:rPr kumimoji="1" lang="ja-JP" altLang="en-US" sz="3200" dirty="0" smtClean="0">
                <a:solidFill>
                  <a:schemeClr val="tx1"/>
                </a:solidFill>
                <a:effectLst>
                  <a:outerShdw blurRad="38100" dist="38100" dir="2700000" algn="tl">
                    <a:srgbClr val="000000">
                      <a:alpha val="43137"/>
                    </a:srgbClr>
                  </a:outerShdw>
                </a:effectLst>
              </a:rPr>
              <a:t>アウトライン</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77510" y="1066800"/>
            <a:ext cx="8598907" cy="5130800"/>
          </a:xfrm>
        </p:spPr>
        <p:txBody>
          <a:bodyPr>
            <a:normAutofit fontScale="92500"/>
          </a:bodyPr>
          <a:lstStyle/>
          <a:p>
            <a:pPr marL="0" indent="0">
              <a:buNone/>
            </a:pPr>
            <a:r>
              <a:rPr kumimoji="1" lang="ja-JP" altLang="en-US" sz="3600" dirty="0" smtClean="0">
                <a:solidFill>
                  <a:schemeClr val="tx1"/>
                </a:solidFill>
              </a:rPr>
              <a:t>①</a:t>
            </a:r>
            <a:r>
              <a:rPr kumimoji="1" lang="ja-JP" altLang="en-US" sz="3600" b="1" dirty="0" smtClean="0">
                <a:solidFill>
                  <a:schemeClr val="tx1"/>
                </a:solidFill>
              </a:rPr>
              <a:t>日本農業の現状</a:t>
            </a:r>
            <a:endParaRPr lang="en-US" altLang="ja-JP" sz="3600" b="1" dirty="0">
              <a:solidFill>
                <a:schemeClr val="tx1"/>
              </a:solidFill>
            </a:endParaRPr>
          </a:p>
          <a:p>
            <a:pPr marL="0" indent="0">
              <a:buNone/>
            </a:pPr>
            <a:r>
              <a:rPr lang="ja-JP" altLang="en-US" sz="3600" dirty="0" smtClean="0">
                <a:solidFill>
                  <a:schemeClr val="tx1"/>
                </a:solidFill>
              </a:rPr>
              <a:t>　</a:t>
            </a:r>
            <a:r>
              <a:rPr lang="en-US" altLang="ja-JP" sz="3600" dirty="0" smtClean="0">
                <a:solidFill>
                  <a:schemeClr val="tx1"/>
                </a:solidFill>
              </a:rPr>
              <a:t>1.</a:t>
            </a:r>
            <a:r>
              <a:rPr lang="ja-JP" altLang="en-US" sz="3600" u="sng" dirty="0" smtClean="0">
                <a:solidFill>
                  <a:schemeClr val="tx1"/>
                </a:solidFill>
              </a:rPr>
              <a:t>規模の問題</a:t>
            </a:r>
            <a:r>
              <a:rPr lang="ja-JP" altLang="en-US" sz="3600" dirty="0" smtClean="0">
                <a:solidFill>
                  <a:schemeClr val="tx1"/>
                </a:solidFill>
              </a:rPr>
              <a:t>　</a:t>
            </a:r>
            <a:r>
              <a:rPr lang="en-US" altLang="ja-JP" sz="3600" dirty="0" smtClean="0">
                <a:solidFill>
                  <a:schemeClr val="tx1"/>
                </a:solidFill>
              </a:rPr>
              <a:t>2.</a:t>
            </a:r>
            <a:r>
              <a:rPr lang="ja-JP" altLang="en-US" sz="3600" u="sng" dirty="0" smtClean="0">
                <a:solidFill>
                  <a:schemeClr val="tx1"/>
                </a:solidFill>
              </a:rPr>
              <a:t>年齢の問題</a:t>
            </a:r>
            <a:endParaRPr lang="en-US" altLang="ja-JP" sz="3600" u="sng" dirty="0" smtClean="0">
              <a:solidFill>
                <a:schemeClr val="tx1"/>
              </a:solidFill>
            </a:endParaRPr>
          </a:p>
          <a:p>
            <a:pPr marL="0" indent="0" algn="ctr">
              <a:buNone/>
            </a:pPr>
            <a:r>
              <a:rPr lang="ja-JP" altLang="en-US" sz="3600" dirty="0">
                <a:solidFill>
                  <a:schemeClr val="tx1"/>
                </a:solidFill>
              </a:rPr>
              <a:t>↓</a:t>
            </a:r>
            <a:endParaRPr lang="en-US" altLang="ja-JP" sz="3600" dirty="0" smtClean="0">
              <a:solidFill>
                <a:schemeClr val="tx1"/>
              </a:solidFill>
            </a:endParaRPr>
          </a:p>
          <a:p>
            <a:pPr marL="0" indent="0">
              <a:buNone/>
            </a:pPr>
            <a:r>
              <a:rPr lang="ja-JP" altLang="en-US" sz="3600" dirty="0">
                <a:solidFill>
                  <a:schemeClr val="tx1"/>
                </a:solidFill>
              </a:rPr>
              <a:t>②</a:t>
            </a:r>
            <a:r>
              <a:rPr lang="ja-JP" altLang="en-US" sz="3600" b="1" dirty="0">
                <a:solidFill>
                  <a:schemeClr val="tx1"/>
                </a:solidFill>
              </a:rPr>
              <a:t>愛知県の農業改革への</a:t>
            </a:r>
            <a:r>
              <a:rPr lang="ja-JP" altLang="en-US" sz="3600" b="1" dirty="0" smtClean="0">
                <a:solidFill>
                  <a:schemeClr val="tx1"/>
                </a:solidFill>
              </a:rPr>
              <a:t>取り組みとその動向</a:t>
            </a:r>
            <a:endParaRPr lang="en-US" altLang="ja-JP" sz="3600" b="1" dirty="0" smtClean="0">
              <a:solidFill>
                <a:schemeClr val="tx1"/>
              </a:solidFill>
            </a:endParaRPr>
          </a:p>
          <a:p>
            <a:pPr marL="0" indent="0" algn="ctr">
              <a:buNone/>
            </a:pPr>
            <a:r>
              <a:rPr lang="ja-JP" altLang="en-US" sz="3600" dirty="0" smtClean="0">
                <a:solidFill>
                  <a:schemeClr val="tx1"/>
                </a:solidFill>
              </a:rPr>
              <a:t>↓</a:t>
            </a:r>
            <a:endParaRPr lang="en-US" altLang="ja-JP" sz="3600" dirty="0" smtClean="0">
              <a:solidFill>
                <a:schemeClr val="tx1"/>
              </a:solidFill>
            </a:endParaRPr>
          </a:p>
          <a:p>
            <a:pPr marL="0" indent="0">
              <a:buNone/>
            </a:pPr>
            <a:r>
              <a:rPr lang="ja-JP" altLang="en-US" sz="3600" dirty="0">
                <a:solidFill>
                  <a:schemeClr val="tx1"/>
                </a:solidFill>
              </a:rPr>
              <a:t>③</a:t>
            </a:r>
            <a:r>
              <a:rPr lang="ja-JP" altLang="en-US" sz="3600" b="1" dirty="0">
                <a:solidFill>
                  <a:schemeClr val="tx1"/>
                </a:solidFill>
              </a:rPr>
              <a:t>今後の農業の</a:t>
            </a:r>
            <a:r>
              <a:rPr lang="ja-JP" altLang="en-US" sz="3600" b="1" dirty="0" smtClean="0">
                <a:solidFill>
                  <a:schemeClr val="tx1"/>
                </a:solidFill>
              </a:rPr>
              <a:t>在り方、それに伴う可能性</a:t>
            </a:r>
            <a:endParaRPr lang="en-US" altLang="ja-JP" sz="3600" b="1" dirty="0" smtClean="0">
              <a:solidFill>
                <a:schemeClr val="tx1"/>
              </a:solidFill>
            </a:endParaRPr>
          </a:p>
          <a:p>
            <a:pPr marL="0" indent="0" algn="ctr">
              <a:buNone/>
            </a:pPr>
            <a:r>
              <a:rPr lang="ja-JP" altLang="en-US" sz="3600" dirty="0" smtClean="0">
                <a:solidFill>
                  <a:schemeClr val="tx1"/>
                </a:solidFill>
              </a:rPr>
              <a:t>↓</a:t>
            </a:r>
            <a:endParaRPr lang="en-US" altLang="ja-JP" sz="3600" dirty="0" smtClean="0">
              <a:solidFill>
                <a:schemeClr val="tx1"/>
              </a:solidFill>
            </a:endParaRPr>
          </a:p>
          <a:p>
            <a:pPr marL="0" indent="0">
              <a:buNone/>
            </a:pPr>
            <a:r>
              <a:rPr kumimoji="1" lang="ja-JP" altLang="en-US" sz="3600" dirty="0" smtClean="0">
                <a:solidFill>
                  <a:schemeClr val="tx1"/>
                </a:solidFill>
              </a:rPr>
              <a:t>④</a:t>
            </a:r>
            <a:r>
              <a:rPr kumimoji="1" lang="ja-JP" altLang="en-US" sz="3600" b="1" dirty="0" smtClean="0">
                <a:solidFill>
                  <a:schemeClr val="tx1"/>
                </a:solidFill>
              </a:rPr>
              <a:t>まとめとしての政策提言</a:t>
            </a:r>
            <a:endParaRPr kumimoji="1" lang="en-US" altLang="ja-JP" sz="3600" b="1" dirty="0" smtClean="0">
              <a:solidFill>
                <a:schemeClr val="tx1"/>
              </a:solidFill>
            </a:endParaRPr>
          </a:p>
        </p:txBody>
      </p:sp>
    </p:spTree>
    <p:extLst>
      <p:ext uri="{BB962C8B-B14F-4D97-AF65-F5344CB8AC3E}">
        <p14:creationId xmlns:p14="http://schemas.microsoft.com/office/powerpoint/2010/main" val="2930427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738435" y="121511"/>
            <a:ext cx="8229600" cy="8309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設楽町の人口推移と高齢化</a:t>
            </a:r>
          </a:p>
        </p:txBody>
      </p:sp>
      <p:pic>
        <p:nvPicPr>
          <p:cNvPr id="295" name="Shape 295"/>
          <p:cNvPicPr preferRelativeResize="0">
            <a:picLocks noGrp="1"/>
          </p:cNvPicPr>
          <p:nvPr>
            <p:ph type="body" idx="1"/>
          </p:nvPr>
        </p:nvPicPr>
        <p:blipFill rotWithShape="1">
          <a:blip r:embed="rId3">
            <a:alphaModFix/>
          </a:blip>
          <a:srcRect/>
          <a:stretch/>
        </p:blipFill>
        <p:spPr>
          <a:xfrm>
            <a:off x="738435" y="812798"/>
            <a:ext cx="8862765" cy="5140256"/>
          </a:xfrm>
          <a:prstGeom prst="rect">
            <a:avLst/>
          </a:prstGeom>
          <a:ln>
            <a:noFill/>
          </a:ln>
          <a:effectLst>
            <a:softEdge rad="112500"/>
          </a:effectLst>
        </p:spPr>
      </p:pic>
      <p:sp>
        <p:nvSpPr>
          <p:cNvPr id="296" name="Shape 296"/>
          <p:cNvSpPr txBox="1"/>
          <p:nvPr/>
        </p:nvSpPr>
        <p:spPr>
          <a:xfrm>
            <a:off x="1004540" y="6092755"/>
            <a:ext cx="9091960" cy="369332"/>
          </a:xfrm>
          <a:prstGeom prst="rect">
            <a:avLst/>
          </a:prstGeom>
          <a:noFill/>
          <a:ln>
            <a:noFill/>
          </a:ln>
        </p:spPr>
        <p:txBody>
          <a:bodyPr lIns="91425" tIns="45700" rIns="91425" bIns="45700" anchor="t" anchorCtr="0">
            <a:noAutofit/>
          </a:bodyPr>
          <a:lstStyle/>
          <a:p>
            <a:pPr lvl="0">
              <a:buSzPct val="25000"/>
            </a:pPr>
            <a:r>
              <a:rPr lang="ja-JP" sz="1800" b="0" i="0" u="none" strike="noStrike" cap="none" baseline="0" dirty="0">
                <a:solidFill>
                  <a:schemeClr val="dk1"/>
                </a:solidFill>
                <a:latin typeface="Trebuchet MS"/>
                <a:ea typeface="Trebuchet MS"/>
                <a:cs typeface="Trebuchet MS"/>
                <a:sym typeface="Trebuchet MS"/>
              </a:rPr>
              <a:t>出典</a:t>
            </a:r>
            <a:r>
              <a:rPr lang="ja-JP" sz="1800" b="0" i="0" u="none" strike="noStrike" cap="none" baseline="0" dirty="0" smtClean="0">
                <a:solidFill>
                  <a:schemeClr val="dk1"/>
                </a:solidFill>
                <a:latin typeface="Trebuchet MS"/>
                <a:ea typeface="Trebuchet MS"/>
                <a:cs typeface="Trebuchet MS"/>
                <a:sym typeface="Trebuchet MS"/>
              </a:rPr>
              <a:t>）</a:t>
            </a:r>
            <a:r>
              <a:rPr lang="ja-JP" altLang="en-US" dirty="0"/>
              <a:t>国勢調査 </a:t>
            </a:r>
            <a:r>
              <a:rPr lang="en-US" altLang="ja-JP" dirty="0"/>
              <a:t>※</a:t>
            </a:r>
            <a:r>
              <a:rPr lang="ja-JP" altLang="en-US" dirty="0"/>
              <a:t>総人口は年齢「不詳」を含む。 </a:t>
            </a:r>
            <a:r>
              <a:rPr lang="en-US" altLang="ja-JP" dirty="0"/>
              <a:t>『</a:t>
            </a:r>
            <a:r>
              <a:rPr lang="ja-JP" altLang="en-US" dirty="0"/>
              <a:t>日本の市区町村別将来推計人口</a:t>
            </a:r>
            <a:r>
              <a:rPr lang="en-US" altLang="ja-JP" dirty="0"/>
              <a:t>』</a:t>
            </a:r>
            <a:r>
              <a:rPr lang="ja-JP" altLang="en-US" dirty="0"/>
              <a:t>（平成</a:t>
            </a:r>
            <a:r>
              <a:rPr lang="en-US" altLang="ja-JP" dirty="0"/>
              <a:t>25</a:t>
            </a:r>
            <a:r>
              <a:rPr lang="ja-JP" altLang="en-US" dirty="0"/>
              <a:t>年</a:t>
            </a:r>
            <a:r>
              <a:rPr lang="en-US" altLang="ja-JP" dirty="0"/>
              <a:t>3</a:t>
            </a:r>
            <a:r>
              <a:rPr lang="ja-JP" altLang="en-US" dirty="0"/>
              <a:t>月推計） 国立社会保障・人口問題研究所</a:t>
            </a:r>
            <a:endParaRPr lang="ja-JP" sz="1800" b="0"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402" y="3020290"/>
            <a:ext cx="8598907" cy="1320800"/>
          </a:xfrm>
        </p:spPr>
        <p:txBody>
          <a:bodyPr>
            <a:normAutofit/>
          </a:bodyPr>
          <a:lstStyle/>
          <a:p>
            <a:pPr algn="r"/>
            <a:r>
              <a:rPr lang="ja-JP" altLang="en-US" sz="4400" dirty="0">
                <a:solidFill>
                  <a:schemeClr val="tx1"/>
                </a:solidFill>
                <a:effectLst>
                  <a:outerShdw blurRad="38100" dist="38100" dir="2700000" algn="tl">
                    <a:srgbClr val="000000">
                      <a:alpha val="43137"/>
                    </a:srgbClr>
                  </a:outerShdw>
                </a:effectLst>
              </a:rPr>
              <a:t>愛知県の農業改革への取り組み</a:t>
            </a:r>
            <a:endParaRPr kumimoji="1" lang="ja-JP" alt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7876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p:cNvPicPr preferRelativeResize="0"/>
          <p:nvPr/>
        </p:nvPicPr>
        <p:blipFill rotWithShape="1">
          <a:blip r:embed="rId3">
            <a:alphaModFix/>
          </a:blip>
          <a:srcRect/>
          <a:stretch/>
        </p:blipFill>
        <p:spPr>
          <a:xfrm>
            <a:off x="8817329" y="3640025"/>
            <a:ext cx="3374669" cy="2977652"/>
          </a:xfrm>
          <a:prstGeom prst="rect">
            <a:avLst/>
          </a:prstGeom>
          <a:noFill/>
          <a:ln>
            <a:noFill/>
          </a:ln>
        </p:spPr>
      </p:pic>
      <p:sp>
        <p:nvSpPr>
          <p:cNvPr id="301" name="Shape 301"/>
          <p:cNvSpPr txBox="1">
            <a:spLocks noGrp="1"/>
          </p:cNvSpPr>
          <p:nvPr>
            <p:ph type="body" idx="1"/>
          </p:nvPr>
        </p:nvSpPr>
        <p:spPr>
          <a:xfrm>
            <a:off x="451789" y="251792"/>
            <a:ext cx="9646368" cy="6083694"/>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accent1"/>
              </a:buClr>
              <a:buSzPct val="25000"/>
              <a:buFont typeface="Noto Symbol"/>
              <a:buNone/>
            </a:pPr>
            <a:r>
              <a:rPr lang="ja-JP" sz="3500" b="0" i="0" u="none" strike="noStrike" cap="none" baseline="0" dirty="0">
                <a:solidFill>
                  <a:srgbClr val="FF0000"/>
                </a:solidFill>
                <a:latin typeface="Arial"/>
                <a:ea typeface="Arial"/>
                <a:cs typeface="Arial"/>
                <a:sym typeface="Arial"/>
              </a:rPr>
              <a:t>「農地を活かし、担い手を応援する全国運動」</a:t>
            </a:r>
            <a:r>
              <a:rPr lang="ja-JP" sz="3000" b="0" i="0" u="none" strike="noStrike" cap="none" baseline="0" dirty="0">
                <a:solidFill>
                  <a:schemeClr val="dk1"/>
                </a:solidFill>
                <a:latin typeface="Arial"/>
                <a:ea typeface="Arial"/>
                <a:cs typeface="Arial"/>
                <a:sym typeface="Arial"/>
              </a:rPr>
              <a:t>の促進</a:t>
            </a:r>
          </a:p>
          <a:p>
            <a:pPr marL="0" marR="0" lvl="0" indent="0" algn="l" rtl="0">
              <a:lnSpc>
                <a:spcPct val="150000"/>
              </a:lnSpc>
              <a:spcBef>
                <a:spcPts val="1000"/>
              </a:spcBef>
              <a:spcAft>
                <a:spcPts val="0"/>
              </a:spcAft>
              <a:buClr>
                <a:schemeClr val="accent1"/>
              </a:buClr>
              <a:buSzPct val="25000"/>
              <a:buFont typeface="Noto Symbol"/>
              <a:buNone/>
            </a:pPr>
            <a:r>
              <a:rPr lang="ja-JP" sz="3200" b="0" i="0" u="none" strike="noStrike" cap="none" baseline="0" dirty="0">
                <a:solidFill>
                  <a:schemeClr val="dk1"/>
                </a:solidFill>
                <a:latin typeface="Arial"/>
                <a:ea typeface="Arial"/>
                <a:cs typeface="Arial"/>
                <a:sym typeface="Arial"/>
              </a:rPr>
              <a:t>①遊休の農地の発生防止・解消と優良農地の確保</a:t>
            </a:r>
          </a:p>
          <a:p>
            <a:pPr marL="0" marR="0" lvl="0" indent="0" algn="l" rtl="0">
              <a:lnSpc>
                <a:spcPct val="150000"/>
              </a:lnSpc>
              <a:spcBef>
                <a:spcPts val="1000"/>
              </a:spcBef>
              <a:spcAft>
                <a:spcPts val="0"/>
              </a:spcAft>
              <a:buClr>
                <a:schemeClr val="accent1"/>
              </a:buClr>
              <a:buSzPct val="25000"/>
              <a:buFont typeface="Noto Symbol"/>
              <a:buNone/>
            </a:pPr>
            <a:r>
              <a:rPr lang="ja-JP" sz="3200" b="0" i="0" u="none" strike="noStrike" cap="none" baseline="0" dirty="0">
                <a:solidFill>
                  <a:schemeClr val="dk1"/>
                </a:solidFill>
                <a:latin typeface="Arial"/>
                <a:ea typeface="Arial"/>
                <a:cs typeface="Arial"/>
                <a:sym typeface="Arial"/>
              </a:rPr>
              <a:t>②担い手の確保と農地の利用集積による等による経営確立の支援</a:t>
            </a:r>
          </a:p>
          <a:p>
            <a:pPr marL="0" marR="0" lvl="0" indent="0" algn="l" rtl="0">
              <a:lnSpc>
                <a:spcPct val="150000"/>
              </a:lnSpc>
              <a:spcBef>
                <a:spcPts val="1000"/>
              </a:spcBef>
              <a:spcAft>
                <a:spcPts val="0"/>
              </a:spcAft>
              <a:buClr>
                <a:schemeClr val="accent1"/>
              </a:buClr>
              <a:buSzPct val="25000"/>
              <a:buFont typeface="Noto Symbol"/>
              <a:buNone/>
            </a:pPr>
            <a:r>
              <a:rPr lang="ja-JP" sz="3200" b="0" i="0" u="none" strike="noStrike" cap="none" baseline="0" dirty="0">
                <a:solidFill>
                  <a:schemeClr val="dk1"/>
                </a:solidFill>
                <a:latin typeface="Arial"/>
                <a:ea typeface="Arial"/>
                <a:cs typeface="Arial"/>
                <a:sym typeface="Arial"/>
              </a:rPr>
              <a:t>③地域の実態に応じた農業・農村の活性化対策の実践</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77510" y="367359"/>
            <a:ext cx="8598908" cy="132556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ja-JP" sz="3600" b="0" i="0" u="none" strike="noStrike" cap="none" baseline="0">
                <a:solidFill>
                  <a:schemeClr val="dk1"/>
                </a:solidFill>
                <a:latin typeface="Calibri"/>
                <a:ea typeface="Calibri"/>
                <a:cs typeface="Calibri"/>
                <a:sym typeface="Calibri"/>
              </a:rPr>
              <a:t>①遊休の農地の発生防止・解消と優良農地の確保</a:t>
            </a:r>
            <a:r>
              <a:rPr lang="ja-JP" sz="2520" b="0" i="0" u="none" strike="noStrike" cap="none" baseline="0">
                <a:solidFill>
                  <a:srgbClr val="000000"/>
                </a:solidFill>
                <a:latin typeface="Calibri"/>
                <a:ea typeface="Calibri"/>
                <a:cs typeface="Calibri"/>
                <a:sym typeface="Calibri"/>
              </a:rPr>
              <a:t/>
            </a:r>
            <a:br>
              <a:rPr lang="ja-JP" sz="2520" b="0" i="0" u="none" strike="noStrike" cap="none" baseline="0">
                <a:solidFill>
                  <a:srgbClr val="000000"/>
                </a:solidFill>
                <a:latin typeface="Calibri"/>
                <a:ea typeface="Calibri"/>
                <a:cs typeface="Calibri"/>
                <a:sym typeface="Calibri"/>
              </a:rPr>
            </a:br>
            <a:endParaRPr lang="ja-JP" sz="2520" b="0" i="0" u="none" strike="noStrike" cap="none" baseline="0">
              <a:solidFill>
                <a:srgbClr val="000000"/>
              </a:solidFill>
              <a:latin typeface="Calibri"/>
              <a:ea typeface="Calibri"/>
              <a:cs typeface="Calibri"/>
              <a:sym typeface="Calibri"/>
            </a:endParaRPr>
          </a:p>
        </p:txBody>
      </p:sp>
      <p:sp>
        <p:nvSpPr>
          <p:cNvPr id="307" name="Shape 307"/>
          <p:cNvSpPr txBox="1">
            <a:spLocks noGrp="1"/>
          </p:cNvSpPr>
          <p:nvPr>
            <p:ph type="body" idx="1"/>
          </p:nvPr>
        </p:nvSpPr>
        <p:spPr>
          <a:xfrm>
            <a:off x="677510" y="1692922"/>
            <a:ext cx="8598906" cy="388077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・農地パトロール（利用状況調査）</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・耕作放棄地所有者等への意向確認</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・農地中間管理機構等への貸付けを促す</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・耕作放棄地の発生防止・解消指導及び無断転用防止</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a:t>
            </a:r>
            <a:r>
              <a:rPr lang="ja-JP" sz="2400" b="1" i="0" u="none" strike="noStrike" cap="none" baseline="0" dirty="0">
                <a:solidFill>
                  <a:schemeClr val="accent4"/>
                </a:solidFill>
                <a:latin typeface="Arial"/>
                <a:ea typeface="Arial"/>
                <a:cs typeface="Arial"/>
                <a:sym typeface="Arial"/>
              </a:rPr>
              <a:t>農地流動化対策</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a:t>
            </a:r>
            <a:r>
              <a:rPr lang="ja-JP" sz="2400" b="1" i="0" u="none" strike="noStrike" cap="none" baseline="0" dirty="0">
                <a:solidFill>
                  <a:schemeClr val="accent4"/>
                </a:solidFill>
                <a:latin typeface="Arial"/>
                <a:ea typeface="Arial"/>
                <a:cs typeface="Arial"/>
                <a:sym typeface="Arial"/>
              </a:rPr>
              <a:t>耕作放棄地再生利用緊急対策</a:t>
            </a: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p:txBody>
      </p:sp>
      <p:pic>
        <p:nvPicPr>
          <p:cNvPr id="308" name="Shape 308"/>
          <p:cNvPicPr preferRelativeResize="0"/>
          <p:nvPr/>
        </p:nvPicPr>
        <p:blipFill rotWithShape="1">
          <a:blip r:embed="rId3">
            <a:alphaModFix/>
          </a:blip>
          <a:srcRect/>
          <a:stretch/>
        </p:blipFill>
        <p:spPr>
          <a:xfrm>
            <a:off x="1886185" y="4826000"/>
            <a:ext cx="3607381" cy="1755593"/>
          </a:xfrm>
          <a:prstGeom prst="rect">
            <a:avLst/>
          </a:prstGeom>
          <a:noFill/>
          <a:ln>
            <a:noFill/>
          </a:ln>
        </p:spPr>
      </p:pic>
      <p:pic>
        <p:nvPicPr>
          <p:cNvPr id="309" name="Shape 309"/>
          <p:cNvPicPr preferRelativeResize="0"/>
          <p:nvPr/>
        </p:nvPicPr>
        <p:blipFill rotWithShape="1">
          <a:blip r:embed="rId4">
            <a:alphaModFix/>
          </a:blip>
          <a:srcRect/>
          <a:stretch/>
        </p:blipFill>
        <p:spPr>
          <a:xfrm>
            <a:off x="7337497" y="4699000"/>
            <a:ext cx="2992545" cy="2009591"/>
          </a:xfrm>
          <a:prstGeom prst="rect">
            <a:avLst/>
          </a:prstGeom>
          <a:ln>
            <a:noFill/>
          </a:ln>
          <a:effectLst>
            <a:softEdge rad="112500"/>
          </a:effectLst>
        </p:spPr>
      </p:pic>
      <p:sp>
        <p:nvSpPr>
          <p:cNvPr id="310" name="Shape 310"/>
          <p:cNvSpPr/>
          <p:nvPr/>
        </p:nvSpPr>
        <p:spPr>
          <a:xfrm>
            <a:off x="5493569" y="5358062"/>
            <a:ext cx="1580605" cy="691467"/>
          </a:xfrm>
          <a:prstGeom prst="stripedRightArrow">
            <a:avLst>
              <a:gd name="adj1" fmla="val 50000"/>
              <a:gd name="adj2" fmla="val 50000"/>
            </a:avLst>
          </a:prstGeom>
          <a:solidFill>
            <a:srgbClr val="FF0000"/>
          </a:solidFill>
          <a:ln w="19050" cap="rnd" cmpd="sng">
            <a:solidFill>
              <a:srgbClr val="698D1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908050" y="161200"/>
            <a:ext cx="8149347" cy="1330323"/>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ja-JP" sz="3600" b="0" i="0" u="none" strike="noStrike" cap="none" baseline="0">
                <a:solidFill>
                  <a:schemeClr val="dk1"/>
                </a:solidFill>
                <a:latin typeface="Calibri"/>
                <a:ea typeface="Calibri"/>
                <a:cs typeface="Calibri"/>
                <a:sym typeface="Calibri"/>
              </a:rPr>
              <a:t>②担い手の確保と農地の利用集積等による経営確立の支援</a:t>
            </a:r>
          </a:p>
        </p:txBody>
      </p:sp>
      <p:sp>
        <p:nvSpPr>
          <p:cNvPr id="316" name="Shape 316"/>
          <p:cNvSpPr txBox="1">
            <a:spLocks noGrp="1"/>
          </p:cNvSpPr>
          <p:nvPr>
            <p:ph type="body" idx="1"/>
          </p:nvPr>
        </p:nvSpPr>
        <p:spPr>
          <a:xfrm>
            <a:off x="503583" y="1491524"/>
            <a:ext cx="8390650" cy="5087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400" b="1" i="0" u="none" strike="noStrike" cap="none" baseline="0" dirty="0">
                <a:solidFill>
                  <a:schemeClr val="accent4"/>
                </a:solidFill>
                <a:latin typeface="Arial"/>
                <a:ea typeface="Arial"/>
                <a:cs typeface="Arial"/>
                <a:sym typeface="Arial"/>
              </a:rPr>
              <a:t>担い手総合支援対策</a:t>
            </a:r>
          </a:p>
          <a:p>
            <a:pPr marL="0" marR="0" lvl="0" indent="0" algn="l" rtl="0">
              <a:spcBef>
                <a:spcPts val="1000"/>
              </a:spcBef>
              <a:spcAft>
                <a:spcPts val="0"/>
              </a:spcAft>
              <a:buClr>
                <a:schemeClr val="accent1"/>
              </a:buClr>
              <a:buSzPct val="25000"/>
              <a:buFont typeface="Noto Symbol"/>
              <a:buNone/>
            </a:pPr>
            <a:r>
              <a:rPr lang="ja-JP" sz="2000" b="0" i="0" u="none" strike="noStrike" cap="none" baseline="0" dirty="0">
                <a:solidFill>
                  <a:schemeClr val="dk1"/>
                </a:solidFill>
                <a:latin typeface="Arial"/>
                <a:ea typeface="Arial"/>
                <a:cs typeface="Arial"/>
                <a:sym typeface="Arial"/>
              </a:rPr>
              <a:t>・認定農業者を確保</a:t>
            </a:r>
          </a:p>
          <a:p>
            <a:pPr marL="0" marR="0" lvl="0" indent="0" algn="l" rtl="0">
              <a:spcBef>
                <a:spcPts val="1000"/>
              </a:spcBef>
              <a:spcAft>
                <a:spcPts val="0"/>
              </a:spcAft>
              <a:buClr>
                <a:schemeClr val="accent1"/>
              </a:buClr>
              <a:buSzPct val="25000"/>
              <a:buFont typeface="Noto Symbol"/>
              <a:buNone/>
            </a:pPr>
            <a:r>
              <a:rPr lang="ja-JP" sz="2000" b="0" i="0" u="none" strike="noStrike" cap="none" baseline="0" dirty="0">
                <a:solidFill>
                  <a:schemeClr val="dk1"/>
                </a:solidFill>
                <a:latin typeface="Arial"/>
                <a:ea typeface="Arial"/>
                <a:cs typeface="Arial"/>
                <a:sym typeface="Arial"/>
              </a:rPr>
              <a:t>・</a:t>
            </a:r>
            <a:r>
              <a:rPr lang="ja-JP" sz="2000" b="0" i="0" u="none" strike="noStrike" cap="none" baseline="0" dirty="0">
                <a:solidFill>
                  <a:srgbClr val="FF0000"/>
                </a:solidFill>
                <a:latin typeface="Arial"/>
                <a:ea typeface="Arial"/>
                <a:cs typeface="Arial"/>
                <a:sym typeface="Arial"/>
              </a:rPr>
              <a:t>農業経営改善計画</a:t>
            </a:r>
            <a:r>
              <a:rPr lang="ja-JP" sz="2000" b="0" i="0" u="none" strike="noStrike" cap="none" baseline="0" dirty="0">
                <a:solidFill>
                  <a:schemeClr val="dk1"/>
                </a:solidFill>
                <a:latin typeface="Arial"/>
                <a:ea typeface="Arial"/>
                <a:cs typeface="Arial"/>
                <a:sym typeface="Arial"/>
              </a:rPr>
              <a:t>の目標達成に向けて、制度の推進及び実態把握を市町村と連携して実施</a:t>
            </a:r>
          </a:p>
          <a:p>
            <a:pPr marL="0" marR="0" lvl="0" indent="0" algn="l" rtl="0">
              <a:spcBef>
                <a:spcPts val="100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0" marR="0" lvl="0" indent="0" algn="l" rtl="0">
              <a:spcBef>
                <a:spcPts val="1000"/>
              </a:spcBef>
              <a:spcAft>
                <a:spcPts val="0"/>
              </a:spcAft>
              <a:buClr>
                <a:schemeClr val="accent1"/>
              </a:buClr>
              <a:buSzPct val="25000"/>
              <a:buFont typeface="Noto Symbol"/>
              <a:buNone/>
            </a:pPr>
            <a:r>
              <a:rPr lang="ja-JP" sz="2400" b="1" i="0" u="none" strike="noStrike" cap="none" baseline="0" dirty="0">
                <a:solidFill>
                  <a:schemeClr val="accent4"/>
                </a:solidFill>
                <a:latin typeface="Arial"/>
                <a:ea typeface="Arial"/>
                <a:cs typeface="Arial"/>
                <a:sym typeface="Arial"/>
              </a:rPr>
              <a:t>担い手への農地の利用集積促進対策</a:t>
            </a:r>
          </a:p>
          <a:p>
            <a:pPr marL="0" marR="0" lvl="0" indent="0" algn="l" rtl="0">
              <a:spcBef>
                <a:spcPts val="1000"/>
              </a:spcBef>
              <a:spcAft>
                <a:spcPts val="0"/>
              </a:spcAft>
              <a:buClr>
                <a:schemeClr val="accent1"/>
              </a:buClr>
              <a:buSzPct val="25000"/>
              <a:buFont typeface="Noto Symbol"/>
              <a:buNone/>
            </a:pPr>
            <a:r>
              <a:rPr lang="ja-JP" sz="1800" b="0" i="0" u="none" strike="noStrike" cap="none" baseline="0" dirty="0">
                <a:solidFill>
                  <a:schemeClr val="dk1"/>
                </a:solidFill>
                <a:latin typeface="Arial"/>
                <a:ea typeface="Arial"/>
                <a:cs typeface="Arial"/>
                <a:sym typeface="Arial"/>
              </a:rPr>
              <a:t>・</a:t>
            </a:r>
            <a:r>
              <a:rPr lang="ja-JP" sz="2000" b="0" i="0" u="none" strike="noStrike" cap="none" baseline="0" dirty="0">
                <a:solidFill>
                  <a:schemeClr val="dk1"/>
                </a:solidFill>
                <a:latin typeface="Arial"/>
                <a:ea typeface="Arial"/>
                <a:cs typeface="Arial"/>
                <a:sym typeface="Arial"/>
              </a:rPr>
              <a:t>担い手への農地の利用集積を促進するため、農地中間管理機構を指定</a:t>
            </a:r>
          </a:p>
          <a:p>
            <a:pPr marL="0" marR="0" lvl="0" indent="0" algn="l" rtl="0">
              <a:spcBef>
                <a:spcPts val="1000"/>
              </a:spcBef>
              <a:spcAft>
                <a:spcPts val="0"/>
              </a:spcAft>
              <a:buClr>
                <a:schemeClr val="accent1"/>
              </a:buClr>
              <a:buSzPct val="25000"/>
              <a:buFont typeface="Noto Symbol"/>
              <a:buNone/>
            </a:pPr>
            <a:r>
              <a:rPr lang="ja-JP" sz="2000" b="0" i="0" u="none" strike="noStrike" cap="none" baseline="0" dirty="0">
                <a:solidFill>
                  <a:schemeClr val="dk1"/>
                </a:solidFill>
                <a:latin typeface="Arial"/>
                <a:ea typeface="Arial"/>
                <a:cs typeface="Arial"/>
                <a:sym typeface="Arial"/>
              </a:rPr>
              <a:t>・農業経営の効率化を進める担い手への貸借による農地の利用集積・集約化を図る</a:t>
            </a:r>
          </a:p>
          <a:p>
            <a:pPr marL="0" marR="0" lvl="0" indent="0" algn="l" rtl="0">
              <a:spcBef>
                <a:spcPts val="1000"/>
              </a:spcBef>
              <a:spcAft>
                <a:spcPts val="0"/>
              </a:spcAft>
              <a:buClr>
                <a:schemeClr val="accent1"/>
              </a:buClr>
              <a:buSzPct val="25000"/>
              <a:buFont typeface="Noto Symbol"/>
              <a:buNone/>
            </a:pPr>
            <a:r>
              <a:rPr lang="ja-JP" sz="2000" b="0" i="0" u="none" strike="noStrike" cap="none" baseline="0" dirty="0">
                <a:solidFill>
                  <a:schemeClr val="dk1"/>
                </a:solidFill>
                <a:latin typeface="Arial"/>
                <a:ea typeface="Arial"/>
                <a:cs typeface="Arial"/>
                <a:sym typeface="Arial"/>
              </a:rPr>
              <a:t>・市町村が実施する人・農地プランの作成・更新に対する指導等を実施</a:t>
            </a:r>
          </a:p>
          <a:p>
            <a:pPr marL="0" marR="0" lvl="0" indent="0" algn="l" rtl="0">
              <a:spcBef>
                <a:spcPts val="1000"/>
              </a:spcBef>
              <a:spcAft>
                <a:spcPts val="0"/>
              </a:spcAft>
              <a:buClr>
                <a:schemeClr val="accent1"/>
              </a:buClr>
              <a:buFont typeface="Noto Symbol"/>
              <a:buNone/>
            </a:pPr>
            <a:endParaRPr sz="2000" b="0" i="0" u="none" strike="noStrike" cap="none" baseline="0" dirty="0">
              <a:solidFill>
                <a:schemeClr val="dk1"/>
              </a:solidFill>
              <a:latin typeface="Arial"/>
              <a:ea typeface="Arial"/>
              <a:cs typeface="Arial"/>
              <a:sym typeface="Arial"/>
            </a:endParaRPr>
          </a:p>
          <a:p>
            <a:pPr marL="0" marR="0" lvl="0" indent="0" algn="l" rtl="0">
              <a:spcBef>
                <a:spcPts val="1000"/>
              </a:spcBef>
              <a:spcAft>
                <a:spcPts val="0"/>
              </a:spcAft>
              <a:buClr>
                <a:schemeClr val="accent1"/>
              </a:buClr>
              <a:buSzPct val="25000"/>
              <a:buFont typeface="Noto Symbol"/>
              <a:buNone/>
            </a:pPr>
            <a:r>
              <a:rPr lang="ja-JP" sz="2000" b="1" i="0" u="none" strike="noStrike" cap="none" baseline="0" dirty="0">
                <a:solidFill>
                  <a:schemeClr val="dk1"/>
                </a:solidFill>
                <a:latin typeface="Arial"/>
                <a:ea typeface="Arial"/>
                <a:cs typeface="Arial"/>
                <a:sym typeface="Arial"/>
              </a:rPr>
              <a:t>青年就農給付金の給付</a:t>
            </a:r>
          </a:p>
          <a:p>
            <a:pPr marL="342900" marR="0" lvl="0" indent="-251459" algn="l" rtl="0">
              <a:spcBef>
                <a:spcPts val="100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42900" marR="0" lvl="0" indent="-251459"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a:p>
            <a:pPr marL="342900" marR="0" lvl="0" indent="-251459"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p:txBody>
      </p:sp>
      <p:pic>
        <p:nvPicPr>
          <p:cNvPr id="317" name="Shape 317"/>
          <p:cNvPicPr preferRelativeResize="0"/>
          <p:nvPr/>
        </p:nvPicPr>
        <p:blipFill rotWithShape="1">
          <a:blip r:embed="rId3">
            <a:alphaModFix/>
          </a:blip>
          <a:srcRect/>
          <a:stretch/>
        </p:blipFill>
        <p:spPr>
          <a:xfrm>
            <a:off x="8894232" y="4035062"/>
            <a:ext cx="2488917" cy="256358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78296" y="468848"/>
            <a:ext cx="10025863" cy="7953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ja-JP" sz="3200" b="0" i="0" u="none" strike="noStrike" cap="none" baseline="0" dirty="0">
                <a:solidFill>
                  <a:schemeClr val="dk1"/>
                </a:solidFill>
                <a:latin typeface="Arial"/>
                <a:ea typeface="Arial"/>
                <a:cs typeface="Arial"/>
                <a:sym typeface="Arial"/>
              </a:rPr>
              <a:t>③地域の実態に応じた農業・農村の活性化対策の実践</a:t>
            </a:r>
          </a:p>
        </p:txBody>
      </p:sp>
      <p:sp>
        <p:nvSpPr>
          <p:cNvPr id="323" name="Shape 323"/>
          <p:cNvSpPr txBox="1">
            <a:spLocks noGrp="1"/>
          </p:cNvSpPr>
          <p:nvPr>
            <p:ph type="body" idx="1"/>
          </p:nvPr>
        </p:nvSpPr>
        <p:spPr>
          <a:xfrm>
            <a:off x="465464" y="1462947"/>
            <a:ext cx="8598906" cy="334759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800" b="1" i="0" u="none" strike="noStrike" cap="none" baseline="0" dirty="0">
                <a:solidFill>
                  <a:schemeClr val="accent4"/>
                </a:solidFill>
                <a:latin typeface="Arial"/>
                <a:ea typeface="Arial"/>
                <a:cs typeface="Arial"/>
                <a:sym typeface="Arial"/>
              </a:rPr>
              <a:t>山間地域等振興対策</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mn-lt"/>
                <a:ea typeface="Trebuchet MS"/>
                <a:cs typeface="Trebuchet MS"/>
                <a:sym typeface="Trebuchet MS"/>
              </a:rPr>
              <a:t>・平坦地に比べ、自然的・経済的・社会的条件の不利な山間地、離島を対象に農林漁業の経営近代化、農林水産資源の活用等を通じて山間地等における営農等の振興を図る</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mn-lt"/>
                <a:ea typeface="Trebuchet MS"/>
                <a:cs typeface="Trebuchet MS"/>
                <a:sym typeface="Trebuchet MS"/>
              </a:rPr>
              <a:t>・中山間地域等直接支払交付金など</a:t>
            </a: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Trebuchet MS"/>
              <a:ea typeface="Trebuchet MS"/>
              <a:cs typeface="Trebuchet MS"/>
              <a:sym typeface="Trebuchet MS"/>
            </a:endParaRPr>
          </a:p>
          <a:p>
            <a:pPr marL="342900" marR="0" lvl="0" indent="-251459" algn="l" rtl="0">
              <a:spcBef>
                <a:spcPts val="1000"/>
              </a:spcBef>
              <a:spcAft>
                <a:spcPts val="0"/>
              </a:spcAft>
              <a:buClr>
                <a:schemeClr val="accent1"/>
              </a:buClr>
              <a:buFont typeface="Noto Symbol"/>
              <a:buNone/>
            </a:pPr>
            <a:endParaRPr sz="1800" b="1" i="0" u="none" strike="noStrike" cap="none" baseline="0" dirty="0">
              <a:solidFill>
                <a:srgbClr val="3F3F3F"/>
              </a:solidFill>
              <a:latin typeface="Arial"/>
              <a:ea typeface="Arial"/>
              <a:cs typeface="Arial"/>
              <a:sym typeface="Arial"/>
            </a:endParaRPr>
          </a:p>
        </p:txBody>
      </p:sp>
      <p:pic>
        <p:nvPicPr>
          <p:cNvPr id="324" name="Shape 324"/>
          <p:cNvPicPr preferRelativeResize="0"/>
          <p:nvPr/>
        </p:nvPicPr>
        <p:blipFill rotWithShape="1">
          <a:blip r:embed="rId3">
            <a:alphaModFix/>
          </a:blip>
          <a:srcRect/>
          <a:stretch/>
        </p:blipFill>
        <p:spPr>
          <a:xfrm>
            <a:off x="5996426" y="3543576"/>
            <a:ext cx="4678169" cy="3123209"/>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954237" y="3196390"/>
            <a:ext cx="8598906" cy="13208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ja-JP" sz="4800" b="0" i="0" u="none" strike="noStrike" cap="none" baseline="0">
                <a:solidFill>
                  <a:schemeClr val="dk1"/>
                </a:solidFill>
                <a:latin typeface="Arial"/>
                <a:ea typeface="Arial"/>
                <a:cs typeface="Arial"/>
                <a:sym typeface="Arial"/>
              </a:rPr>
              <a:t>愛知県農業の近年の動向</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853080" y="419100"/>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200" b="0" i="0" u="none" strike="noStrike" cap="none" baseline="0">
                <a:solidFill>
                  <a:schemeClr val="dk1"/>
                </a:solidFill>
                <a:latin typeface="Arial"/>
                <a:ea typeface="Arial"/>
                <a:cs typeface="Arial"/>
                <a:sym typeface="Arial"/>
              </a:rPr>
              <a:t>耕作放棄地面積の推移（単位：ha）</a:t>
            </a:r>
          </a:p>
        </p:txBody>
      </p:sp>
      <p:sp>
        <p:nvSpPr>
          <p:cNvPr id="335" name="Shape 335"/>
          <p:cNvSpPr txBox="1">
            <a:spLocks noGrp="1"/>
          </p:cNvSpPr>
          <p:nvPr>
            <p:ph type="body" idx="1"/>
          </p:nvPr>
        </p:nvSpPr>
        <p:spPr>
          <a:xfrm>
            <a:off x="967411" y="6178550"/>
            <a:ext cx="4717772" cy="342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Noto Symbol"/>
              <a:buNone/>
            </a:pPr>
            <a:r>
              <a:rPr lang="ja-JP" sz="1665" b="0" i="0" u="none" strike="noStrike" cap="none" baseline="0" dirty="0">
                <a:solidFill>
                  <a:schemeClr val="dk1"/>
                </a:solidFill>
                <a:latin typeface="Arial"/>
                <a:ea typeface="Arial"/>
                <a:cs typeface="Arial"/>
                <a:sym typeface="Arial"/>
              </a:rPr>
              <a:t>出典）2010年世界農林業センサスより作成</a:t>
            </a:r>
          </a:p>
          <a:p>
            <a:pPr marL="0" marR="0" lvl="0" indent="0" algn="l" rtl="0">
              <a:lnSpc>
                <a:spcPct val="90000"/>
              </a:lnSpc>
              <a:spcBef>
                <a:spcPts val="1000"/>
              </a:spcBef>
              <a:spcAft>
                <a:spcPts val="0"/>
              </a:spcAft>
              <a:buClr>
                <a:schemeClr val="accent1"/>
              </a:buClr>
              <a:buFont typeface="Noto Symbol"/>
              <a:buNone/>
            </a:pPr>
            <a:endParaRPr sz="1665" b="0" i="0" u="none" strike="noStrike" cap="none" baseline="0" dirty="0">
              <a:solidFill>
                <a:srgbClr val="3F3F3F"/>
              </a:solidFill>
              <a:latin typeface="Arial"/>
              <a:ea typeface="Arial"/>
              <a:cs typeface="Arial"/>
              <a:sym typeface="Arial"/>
            </a:endParaRPr>
          </a:p>
        </p:txBody>
      </p:sp>
      <p:pic>
        <p:nvPicPr>
          <p:cNvPr id="336" name="Shape 336"/>
          <p:cNvPicPr preferRelativeResize="0">
            <a:picLocks noGrp="1"/>
          </p:cNvPicPr>
          <p:nvPr>
            <p:ph type="body" idx="2"/>
          </p:nvPr>
        </p:nvPicPr>
        <p:blipFill rotWithShape="1">
          <a:blip r:embed="rId3">
            <a:alphaModFix/>
          </a:blip>
          <a:srcRect/>
          <a:stretch/>
        </p:blipFill>
        <p:spPr>
          <a:xfrm>
            <a:off x="967411" y="762000"/>
            <a:ext cx="8735388" cy="558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64810" y="369888"/>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a:solidFill>
                  <a:schemeClr val="dk1"/>
                </a:solidFill>
                <a:latin typeface="Arial"/>
                <a:ea typeface="Arial"/>
                <a:cs typeface="Arial"/>
                <a:sym typeface="Arial"/>
              </a:rPr>
              <a:t>耕作目的の権利移動面積の推移</a:t>
            </a:r>
          </a:p>
        </p:txBody>
      </p:sp>
      <p:pic>
        <p:nvPicPr>
          <p:cNvPr id="342" name="Shape 342"/>
          <p:cNvPicPr preferRelativeResize="0"/>
          <p:nvPr/>
        </p:nvPicPr>
        <p:blipFill rotWithShape="1">
          <a:blip r:embed="rId3">
            <a:alphaModFix/>
          </a:blip>
          <a:srcRect/>
          <a:stretch/>
        </p:blipFill>
        <p:spPr>
          <a:xfrm>
            <a:off x="1020926" y="1371600"/>
            <a:ext cx="8728800" cy="5169000"/>
          </a:xfrm>
          <a:prstGeom prst="rect">
            <a:avLst/>
          </a:prstGeom>
          <a:noFill/>
          <a:ln>
            <a:noFill/>
          </a:ln>
        </p:spPr>
      </p:pic>
      <p:sp>
        <p:nvSpPr>
          <p:cNvPr id="343" name="Shape 343"/>
          <p:cNvSpPr txBox="1"/>
          <p:nvPr/>
        </p:nvSpPr>
        <p:spPr>
          <a:xfrm>
            <a:off x="1020913" y="6042026"/>
            <a:ext cx="3262431"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1600" b="0" i="0" u="none" strike="noStrike" cap="none" baseline="0">
                <a:solidFill>
                  <a:schemeClr val="dk1"/>
                </a:solidFill>
                <a:latin typeface="Trebuchet MS"/>
                <a:ea typeface="Trebuchet MS"/>
                <a:cs typeface="Trebuchet MS"/>
                <a:sym typeface="Trebuchet MS"/>
              </a:rPr>
              <a:t>出典）県農業振興課調べより作成</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664810" y="355600"/>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a:solidFill>
                  <a:schemeClr val="dk1"/>
                </a:solidFill>
                <a:latin typeface="Arial"/>
                <a:ea typeface="Arial"/>
                <a:cs typeface="Arial"/>
                <a:sym typeface="Arial"/>
              </a:rPr>
              <a:t>認定農業者数の推移（単位：経営体）</a:t>
            </a:r>
          </a:p>
        </p:txBody>
      </p:sp>
      <p:pic>
        <p:nvPicPr>
          <p:cNvPr id="349" name="Shape 349"/>
          <p:cNvPicPr preferRelativeResize="0"/>
          <p:nvPr/>
        </p:nvPicPr>
        <p:blipFill rotWithShape="1">
          <a:blip r:embed="rId3">
            <a:alphaModFix/>
          </a:blip>
          <a:srcRect/>
          <a:stretch/>
        </p:blipFill>
        <p:spPr>
          <a:xfrm>
            <a:off x="1107644" y="1270000"/>
            <a:ext cx="7713239" cy="5220425"/>
          </a:xfrm>
          <a:prstGeom prst="rect">
            <a:avLst/>
          </a:prstGeom>
          <a:noFill/>
          <a:ln>
            <a:noFill/>
          </a:ln>
        </p:spPr>
      </p:pic>
      <p:sp>
        <p:nvSpPr>
          <p:cNvPr id="350" name="Shape 350"/>
          <p:cNvSpPr txBox="1"/>
          <p:nvPr/>
        </p:nvSpPr>
        <p:spPr>
          <a:xfrm>
            <a:off x="1107644" y="6321148"/>
            <a:ext cx="3262431"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1600" b="0" i="0" u="none" strike="noStrike" cap="none" baseline="0" dirty="0">
                <a:solidFill>
                  <a:schemeClr val="dk1"/>
                </a:solidFill>
                <a:latin typeface="Trebuchet MS"/>
                <a:ea typeface="Trebuchet MS"/>
                <a:cs typeface="Trebuchet MS"/>
                <a:sym typeface="Trebuchet MS"/>
              </a:rPr>
              <a:t>出典）県農業振興課調べより作成</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tx1"/>
                </a:solidFill>
                <a:effectLst>
                  <a:outerShdw blurRad="38100" dist="38100" dir="2700000" algn="tl">
                    <a:srgbClr val="000000">
                      <a:alpha val="43137"/>
                    </a:srgbClr>
                  </a:outerShdw>
                </a:effectLst>
              </a:rPr>
              <a:t>①日本人にとっての</a:t>
            </a:r>
            <a:r>
              <a:rPr lang="ja-JP" altLang="en-US" dirty="0" smtClean="0">
                <a:solidFill>
                  <a:schemeClr val="tx1"/>
                </a:solidFill>
                <a:effectLst>
                  <a:outerShdw blurRad="38100" dist="38100" dir="2700000" algn="tl">
                    <a:srgbClr val="000000">
                      <a:alpha val="43137"/>
                    </a:srgbClr>
                  </a:outerShdw>
                </a:effectLst>
              </a:rPr>
              <a:t>米</a:t>
            </a:r>
            <a:endParaRPr kumimoji="1" lang="ja-JP" alt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624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10810" y="415925"/>
            <a:ext cx="1029528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200" b="0" i="0" u="none" strike="noStrike" cap="none" baseline="0">
                <a:solidFill>
                  <a:schemeClr val="dk1"/>
                </a:solidFill>
                <a:latin typeface="Arial"/>
                <a:ea typeface="Arial"/>
                <a:cs typeface="Arial"/>
                <a:sym typeface="Arial"/>
              </a:rPr>
              <a:t>一経営体あたりの経営耕地面積の平均の推移（単位：ha）</a:t>
            </a:r>
          </a:p>
        </p:txBody>
      </p:sp>
      <p:sp>
        <p:nvSpPr>
          <p:cNvPr id="356" name="Shape 356"/>
          <p:cNvSpPr txBox="1"/>
          <p:nvPr/>
        </p:nvSpPr>
        <p:spPr>
          <a:xfrm>
            <a:off x="958850" y="5981699"/>
            <a:ext cx="3262431"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sz="1600" b="0" i="0" u="none" strike="noStrike" cap="none" baseline="0" dirty="0">
                <a:solidFill>
                  <a:schemeClr val="dk1"/>
                </a:solidFill>
                <a:latin typeface="Trebuchet MS"/>
                <a:ea typeface="Trebuchet MS"/>
                <a:cs typeface="Trebuchet MS"/>
                <a:sym typeface="Trebuchet MS"/>
              </a:rPr>
              <a:t>出典）農業経営統計調査より作成</a:t>
            </a:r>
          </a:p>
        </p:txBody>
      </p:sp>
      <p:pic>
        <p:nvPicPr>
          <p:cNvPr id="357" name="Shape 357"/>
          <p:cNvPicPr preferRelativeResize="0"/>
          <p:nvPr/>
        </p:nvPicPr>
        <p:blipFill rotWithShape="1">
          <a:blip r:embed="rId3">
            <a:alphaModFix/>
          </a:blip>
          <a:srcRect/>
          <a:stretch/>
        </p:blipFill>
        <p:spPr>
          <a:xfrm>
            <a:off x="958850" y="1282700"/>
            <a:ext cx="8401049" cy="46989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746818" y="180133"/>
            <a:ext cx="8229600" cy="67076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a:solidFill>
                  <a:schemeClr val="dk1"/>
                </a:solidFill>
                <a:latin typeface="Arial"/>
                <a:ea typeface="Arial"/>
                <a:cs typeface="Arial"/>
                <a:sym typeface="Arial"/>
              </a:rPr>
              <a:t>青年農業者数の推移</a:t>
            </a:r>
          </a:p>
        </p:txBody>
      </p:sp>
      <p:sp>
        <p:nvSpPr>
          <p:cNvPr id="363" name="Shape 363"/>
          <p:cNvSpPr txBox="1"/>
          <p:nvPr/>
        </p:nvSpPr>
        <p:spPr>
          <a:xfrm>
            <a:off x="746818" y="6364665"/>
            <a:ext cx="4345882" cy="41313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1600" b="0" i="0" u="none" strike="noStrike" cap="none" baseline="0" dirty="0" smtClean="0">
                <a:solidFill>
                  <a:schemeClr val="dk1"/>
                </a:solidFill>
                <a:latin typeface="Trebuchet MS"/>
                <a:ea typeface="Trebuchet MS"/>
                <a:cs typeface="Trebuchet MS"/>
                <a:sym typeface="Trebuchet MS"/>
              </a:rPr>
              <a:t>出典</a:t>
            </a:r>
            <a:r>
              <a:rPr lang="ja-JP" altLang="en-US" sz="1600" b="0" i="0" u="none" strike="noStrike" cap="none" baseline="0" dirty="0" smtClean="0">
                <a:solidFill>
                  <a:schemeClr val="dk1"/>
                </a:solidFill>
                <a:latin typeface="Trebuchet MS"/>
                <a:ea typeface="Trebuchet MS"/>
                <a:cs typeface="Trebuchet MS"/>
                <a:sym typeface="Trebuchet MS"/>
              </a:rPr>
              <a:t>）愛知県　</a:t>
            </a:r>
            <a:r>
              <a:rPr lang="ja-JP" sz="1600" b="0" i="0" u="none" strike="noStrike" cap="none" baseline="0" dirty="0" smtClean="0">
                <a:solidFill>
                  <a:schemeClr val="dk1"/>
                </a:solidFill>
                <a:latin typeface="Trebuchet MS"/>
                <a:ea typeface="Trebuchet MS"/>
                <a:cs typeface="Trebuchet MS"/>
                <a:sym typeface="Trebuchet MS"/>
              </a:rPr>
              <a:t>農業</a:t>
            </a:r>
            <a:r>
              <a:rPr lang="ja-JP" sz="1600" b="0" i="0" u="none" strike="noStrike" cap="none" baseline="0" dirty="0">
                <a:solidFill>
                  <a:schemeClr val="dk1"/>
                </a:solidFill>
                <a:latin typeface="Trebuchet MS"/>
                <a:ea typeface="Trebuchet MS"/>
                <a:cs typeface="Trebuchet MS"/>
                <a:sym typeface="Trebuchet MS"/>
              </a:rPr>
              <a:t>の動き（2015）より作成</a:t>
            </a:r>
          </a:p>
        </p:txBody>
      </p:sp>
      <p:pic>
        <p:nvPicPr>
          <p:cNvPr id="364" name="Shape 364"/>
          <p:cNvPicPr preferRelativeResize="0"/>
          <p:nvPr/>
        </p:nvPicPr>
        <p:blipFill rotWithShape="1">
          <a:blip r:embed="rId3">
            <a:alphaModFix/>
          </a:blip>
          <a:srcRect/>
          <a:stretch/>
        </p:blipFill>
        <p:spPr>
          <a:xfrm>
            <a:off x="797618" y="898449"/>
            <a:ext cx="8128000" cy="5418666"/>
          </a:xfrm>
          <a:prstGeom prst="rect">
            <a:avLst/>
          </a:prstGeom>
          <a:noFill/>
          <a:ln>
            <a:noFill/>
          </a:ln>
        </p:spPr>
      </p:pic>
      <p:sp>
        <p:nvSpPr>
          <p:cNvPr id="365" name="Shape 365"/>
          <p:cNvSpPr/>
          <p:nvPr/>
        </p:nvSpPr>
        <p:spPr>
          <a:xfrm>
            <a:off x="63500" y="-136525"/>
            <a:ext cx="304799" cy="30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pic>
        <p:nvPicPr>
          <p:cNvPr id="366" name="Shape 366"/>
          <p:cNvPicPr preferRelativeResize="0"/>
          <p:nvPr/>
        </p:nvPicPr>
        <p:blipFill rotWithShape="1">
          <a:blip r:embed="rId4">
            <a:alphaModFix/>
          </a:blip>
          <a:srcRect/>
          <a:stretch/>
        </p:blipFill>
        <p:spPr>
          <a:xfrm>
            <a:off x="9415292" y="4210018"/>
            <a:ext cx="1570760" cy="226000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3660" y="2480734"/>
            <a:ext cx="7768959" cy="1646302"/>
          </a:xfrm>
        </p:spPr>
        <p:txBody>
          <a:bodyPr/>
          <a:lstStyle/>
          <a:p>
            <a:pPr algn="ctr"/>
            <a:r>
              <a:rPr kumimoji="1" lang="ja-JP" altLang="en-US" dirty="0" smtClean="0">
                <a:solidFill>
                  <a:schemeClr val="tx1"/>
                </a:solidFill>
                <a:effectLst>
                  <a:outerShdw blurRad="38100" dist="38100" dir="2700000" algn="tl">
                    <a:srgbClr val="000000">
                      <a:alpha val="43137"/>
                    </a:srgbClr>
                  </a:outerShdw>
                </a:effectLst>
              </a:rPr>
              <a:t>今後の農業の在り方を考える</a:t>
            </a:r>
            <a:r>
              <a:rPr kumimoji="1" lang="en-US" altLang="ja-JP" dirty="0" smtClean="0">
                <a:solidFill>
                  <a:schemeClr val="tx1"/>
                </a:solidFill>
                <a:effectLst>
                  <a:outerShdw blurRad="38100" dist="38100" dir="2700000" algn="tl">
                    <a:srgbClr val="000000">
                      <a:alpha val="43137"/>
                    </a:srgbClr>
                  </a:outerShdw>
                </a:effectLst>
              </a:rPr>
              <a:t/>
            </a:r>
            <a:br>
              <a:rPr kumimoji="1" lang="en-US" altLang="ja-JP" dirty="0" smtClean="0">
                <a:solidFill>
                  <a:schemeClr val="tx1"/>
                </a:solidFill>
                <a:effectLst>
                  <a:outerShdw blurRad="38100" dist="38100" dir="2700000" algn="tl">
                    <a:srgbClr val="000000">
                      <a:alpha val="43137"/>
                    </a:srgbClr>
                  </a:outerShdw>
                </a:effectLst>
              </a:rPr>
            </a:br>
            <a:r>
              <a:rPr kumimoji="1" lang="ja-JP" altLang="en-US" dirty="0" smtClean="0">
                <a:solidFill>
                  <a:schemeClr val="tx1"/>
                </a:solidFill>
                <a:effectLst>
                  <a:outerShdw blurRad="38100" dist="38100" dir="2700000" algn="tl">
                    <a:srgbClr val="000000">
                      <a:alpha val="43137"/>
                    </a:srgbClr>
                  </a:outerShdw>
                </a:effectLst>
              </a:rPr>
              <a:t>～農業規模の拡大～</a:t>
            </a:r>
            <a:endParaRPr kumimoji="1" lang="ja-JP" alt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34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1"/>
                </a:solidFill>
              </a:rPr>
              <a:t>よく見かけるのは・・・</a:t>
            </a:r>
            <a:endParaRPr kumimoji="1" lang="ja-JP" altLang="en-US" dirty="0">
              <a:solidFill>
                <a:schemeClr val="tx1"/>
              </a:solidFill>
            </a:endParaRPr>
          </a:p>
        </p:txBody>
      </p:sp>
      <p:sp>
        <p:nvSpPr>
          <p:cNvPr id="3" name="コンテンツ プレースホルダー 2"/>
          <p:cNvSpPr>
            <a:spLocks noGrp="1"/>
          </p:cNvSpPr>
          <p:nvPr>
            <p:ph idx="1"/>
          </p:nvPr>
        </p:nvSpPr>
        <p:spPr>
          <a:xfrm>
            <a:off x="677511" y="1447800"/>
            <a:ext cx="8598907" cy="4593563"/>
          </a:xfrm>
        </p:spPr>
        <p:txBody>
          <a:bodyPr/>
          <a:lstStyle/>
          <a:p>
            <a:pPr marL="0" indent="0">
              <a:buNone/>
            </a:pPr>
            <a:r>
              <a:rPr kumimoji="1" lang="ja-JP" altLang="en-US" sz="3200" dirty="0" smtClean="0">
                <a:solidFill>
                  <a:schemeClr val="tx1"/>
                </a:solidFill>
              </a:rPr>
              <a:t>・</a:t>
            </a:r>
            <a:r>
              <a:rPr kumimoji="1" lang="ja-JP" altLang="en-US" sz="3200" b="1" dirty="0" smtClean="0">
                <a:solidFill>
                  <a:schemeClr val="tx1"/>
                </a:solidFill>
                <a:effectLst>
                  <a:outerShdw blurRad="38100" dist="38100" dir="2700000" algn="tl">
                    <a:srgbClr val="000000">
                      <a:alpha val="43137"/>
                    </a:srgbClr>
                  </a:outerShdw>
                </a:effectLst>
              </a:rPr>
              <a:t>農業の大規模化</a:t>
            </a:r>
            <a:endParaRPr kumimoji="1" lang="en-US" altLang="ja-JP" sz="3200" b="1" dirty="0" smtClean="0">
              <a:solidFill>
                <a:schemeClr val="tx1"/>
              </a:solidFill>
              <a:effectLst>
                <a:outerShdw blurRad="38100" dist="38100" dir="2700000" algn="tl">
                  <a:srgbClr val="000000">
                    <a:alpha val="43137"/>
                  </a:srgbClr>
                </a:outerShdw>
              </a:effectLst>
            </a:endParaRPr>
          </a:p>
          <a:p>
            <a:pPr marL="0" indent="0">
              <a:buNone/>
            </a:pPr>
            <a:endParaRPr lang="en-US" altLang="ja-JP" dirty="0"/>
          </a:p>
        </p:txBody>
      </p:sp>
      <p:pic>
        <p:nvPicPr>
          <p:cNvPr id="4" name="図 3"/>
          <p:cNvPicPr>
            <a:picLocks noChangeAspect="1"/>
          </p:cNvPicPr>
          <p:nvPr/>
        </p:nvPicPr>
        <p:blipFill>
          <a:blip r:embed="rId2"/>
          <a:stretch>
            <a:fillRect/>
          </a:stretch>
        </p:blipFill>
        <p:spPr>
          <a:xfrm>
            <a:off x="2244258" y="2146300"/>
            <a:ext cx="5991694" cy="4013199"/>
          </a:xfrm>
          <a:prstGeom prst="rect">
            <a:avLst/>
          </a:prstGeom>
        </p:spPr>
      </p:pic>
      <p:pic>
        <p:nvPicPr>
          <p:cNvPr id="5" name="図 4"/>
          <p:cNvPicPr>
            <a:picLocks noChangeAspect="1"/>
          </p:cNvPicPr>
          <p:nvPr/>
        </p:nvPicPr>
        <p:blipFill>
          <a:blip r:embed="rId3"/>
          <a:stretch>
            <a:fillRect/>
          </a:stretch>
        </p:blipFill>
        <p:spPr>
          <a:xfrm>
            <a:off x="4381788" y="3348227"/>
            <a:ext cx="1716634" cy="1609344"/>
          </a:xfrm>
          <a:prstGeom prst="rect">
            <a:avLst/>
          </a:prstGeom>
        </p:spPr>
      </p:pic>
    </p:spTree>
    <p:extLst>
      <p:ext uri="{BB962C8B-B14F-4D97-AF65-F5344CB8AC3E}">
        <p14:creationId xmlns:p14="http://schemas.microsoft.com/office/powerpoint/2010/main" val="492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77862" y="251751"/>
            <a:ext cx="8598907" cy="660400"/>
          </a:xfrm>
        </p:spPr>
        <p:txBody>
          <a:bodyPr>
            <a:noAutofit/>
          </a:bodyPr>
          <a:lstStyle/>
          <a:p>
            <a:r>
              <a:rPr kumimoji="1" lang="ja-JP" altLang="en-US" sz="3600" b="1" u="sng" dirty="0" smtClean="0">
                <a:solidFill>
                  <a:srgbClr val="FF0000"/>
                </a:solidFill>
                <a:effectLst>
                  <a:outerShdw blurRad="38100" dist="38100" dir="2700000" algn="tl">
                    <a:srgbClr val="000000">
                      <a:alpha val="43137"/>
                    </a:srgbClr>
                  </a:outerShdw>
                </a:effectLst>
              </a:rPr>
              <a:t>数多く存在する兼業農家を生かす</a:t>
            </a:r>
            <a:endParaRPr kumimoji="1" lang="ja-JP" altLang="en-US" sz="3600" b="1" u="sng" dirty="0">
              <a:solidFill>
                <a:srgbClr val="FF0000"/>
              </a:solidFill>
              <a:effectLst>
                <a:outerShdw blurRad="38100" dist="38100" dir="2700000" algn="tl">
                  <a:srgbClr val="000000">
                    <a:alpha val="43137"/>
                  </a:srgbClr>
                </a:outerShdw>
              </a:effectLst>
            </a:endParaRPr>
          </a:p>
        </p:txBody>
      </p:sp>
      <p:sp>
        <p:nvSpPr>
          <p:cNvPr id="8" name="コンテンツ プレースホルダー 7"/>
          <p:cNvSpPr>
            <a:spLocks noGrp="1"/>
          </p:cNvSpPr>
          <p:nvPr>
            <p:ph sz="half" idx="2"/>
          </p:nvPr>
        </p:nvSpPr>
        <p:spPr>
          <a:xfrm>
            <a:off x="961627" y="6321426"/>
            <a:ext cx="4185124" cy="313663"/>
          </a:xfrm>
        </p:spPr>
        <p:txBody>
          <a:bodyPr>
            <a:normAutofit fontScale="92500" lnSpcReduction="20000"/>
          </a:bodyPr>
          <a:lstStyle/>
          <a:p>
            <a:pPr marL="0" indent="0">
              <a:buNone/>
            </a:pPr>
            <a:r>
              <a:rPr kumimoji="1" lang="ja-JP" altLang="en-US" dirty="0" smtClean="0">
                <a:solidFill>
                  <a:schemeClr val="tx1"/>
                </a:solidFill>
              </a:rPr>
              <a:t>出典</a:t>
            </a:r>
            <a:r>
              <a:rPr kumimoji="1" lang="ja-JP" altLang="en-US" dirty="0" smtClean="0">
                <a:solidFill>
                  <a:schemeClr val="tx1"/>
                </a:solidFill>
              </a:rPr>
              <a:t>）</a:t>
            </a:r>
            <a:r>
              <a:rPr kumimoji="1" lang="en-US" altLang="ja-JP" dirty="0" smtClean="0">
                <a:solidFill>
                  <a:schemeClr val="tx1"/>
                </a:solidFill>
              </a:rPr>
              <a:t>2010</a:t>
            </a:r>
            <a:r>
              <a:rPr kumimoji="1" lang="ja-JP" altLang="en-US" dirty="0" smtClean="0">
                <a:solidFill>
                  <a:schemeClr val="tx1"/>
                </a:solidFill>
              </a:rPr>
              <a:t>年世界</a:t>
            </a:r>
            <a:r>
              <a:rPr kumimoji="1" lang="ja-JP" altLang="en-US" dirty="0" smtClean="0">
                <a:solidFill>
                  <a:schemeClr val="tx1"/>
                </a:solidFill>
              </a:rPr>
              <a:t>農林業センサスより作成</a:t>
            </a:r>
            <a:endParaRPr kumimoji="1" lang="ja-JP" altLang="en-US" dirty="0">
              <a:solidFill>
                <a:schemeClr val="tx1"/>
              </a:solidFill>
            </a:endParaRPr>
          </a:p>
        </p:txBody>
      </p:sp>
      <p:pic>
        <p:nvPicPr>
          <p:cNvPr id="7" name="コンテンツ プレースホルダー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8696" y="1041519"/>
            <a:ext cx="8377238" cy="5150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056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長方形 2"/>
          <p:cNvSpPr>
            <a:spLocks noGrp="1" noChangeArrowheads="1"/>
          </p:cNvSpPr>
          <p:nvPr>
            <p:ph type="title"/>
          </p:nvPr>
        </p:nvSpPr>
        <p:spPr>
          <a:xfrm>
            <a:off x="465767" y="110332"/>
            <a:ext cx="10892189" cy="1303337"/>
          </a:xfrm>
        </p:spPr>
        <p:txBody>
          <a:bodyPr>
            <a:normAutofit/>
          </a:bodyPr>
          <a:lstStyle/>
          <a:p>
            <a:r>
              <a:rPr kumimoji="1" lang="ja-JP" altLang="en-US" dirty="0" smtClean="0">
                <a:solidFill>
                  <a:schemeClr val="tx1"/>
                </a:solidFill>
                <a:effectLst>
                  <a:outerShdw blurRad="38100" dist="38100" dir="2700000" algn="tl">
                    <a:srgbClr val="000000">
                      <a:alpha val="43137"/>
                    </a:srgbClr>
                  </a:outerShdw>
                </a:effectLst>
              </a:rPr>
              <a:t>一つひとつを見ると、小さい</a:t>
            </a:r>
            <a:r>
              <a:rPr kumimoji="1" lang="en-US" altLang="ja-JP" dirty="0" smtClean="0">
                <a:solidFill>
                  <a:schemeClr val="tx1"/>
                </a:solidFill>
                <a:effectLst>
                  <a:outerShdw blurRad="38100" dist="38100" dir="2700000" algn="tl">
                    <a:srgbClr val="000000">
                      <a:alpha val="43137"/>
                    </a:srgbClr>
                  </a:outerShdw>
                </a:effectLst>
              </a:rPr>
              <a:t>…</a:t>
            </a:r>
            <a:br>
              <a:rPr kumimoji="1" lang="en-US" altLang="ja-JP" dirty="0" smtClean="0">
                <a:solidFill>
                  <a:schemeClr val="tx1"/>
                </a:solidFill>
                <a:effectLst>
                  <a:outerShdw blurRad="38100" dist="38100" dir="2700000" algn="tl">
                    <a:srgbClr val="000000">
                      <a:alpha val="43137"/>
                    </a:srgbClr>
                  </a:outerShdw>
                </a:effectLst>
              </a:rPr>
            </a:br>
            <a:r>
              <a:rPr lang="ja-JP" altLang="en-US" dirty="0" smtClean="0">
                <a:solidFill>
                  <a:schemeClr val="tx1"/>
                </a:solidFill>
                <a:effectLst>
                  <a:outerShdw blurRad="38100" dist="38100" dir="2700000" algn="tl">
                    <a:srgbClr val="000000">
                      <a:alpha val="43137"/>
                    </a:srgbClr>
                  </a:outerShdw>
                </a:effectLst>
              </a:rPr>
              <a:t>さらに</a:t>
            </a:r>
            <a:r>
              <a:rPr lang="ja-JP" altLang="en-US" dirty="0">
                <a:solidFill>
                  <a:schemeClr val="tx1"/>
                </a:solidFill>
                <a:effectLst>
                  <a:outerShdw blurRad="38100" dist="38100" dir="2700000" algn="tl">
                    <a:srgbClr val="000000">
                      <a:alpha val="43137"/>
                    </a:srgbClr>
                  </a:outerShdw>
                </a:effectLst>
              </a:rPr>
              <a:t>、米農家の耕地面積は</a:t>
            </a:r>
            <a:r>
              <a:rPr lang="en-US" altLang="ja-JP" dirty="0">
                <a:solidFill>
                  <a:schemeClr val="tx1"/>
                </a:solidFill>
                <a:effectLst>
                  <a:outerShdw blurRad="38100" dist="38100" dir="2700000" algn="tl">
                    <a:srgbClr val="000000">
                      <a:alpha val="43137"/>
                    </a:srgbClr>
                  </a:outerShdw>
                </a:effectLst>
              </a:rPr>
              <a:t>70%</a:t>
            </a:r>
            <a:r>
              <a:rPr lang="ja-JP" altLang="en-US" dirty="0">
                <a:solidFill>
                  <a:schemeClr val="tx1"/>
                </a:solidFill>
                <a:effectLst>
                  <a:outerShdw blurRad="38100" dist="38100" dir="2700000" algn="tl">
                    <a:srgbClr val="000000">
                      <a:alpha val="43137"/>
                    </a:srgbClr>
                  </a:outerShdw>
                </a:effectLst>
              </a:rPr>
              <a:t>が</a:t>
            </a:r>
            <a:r>
              <a:rPr lang="en-US" altLang="ja-JP" dirty="0">
                <a:solidFill>
                  <a:schemeClr val="tx1"/>
                </a:solidFill>
                <a:effectLst>
                  <a:outerShdw blurRad="38100" dist="38100" dir="2700000" algn="tl">
                    <a:srgbClr val="000000">
                      <a:alpha val="43137"/>
                    </a:srgbClr>
                  </a:outerShdw>
                </a:effectLst>
              </a:rPr>
              <a:t>1ha</a:t>
            </a:r>
            <a:r>
              <a:rPr lang="ja-JP" altLang="en-US" dirty="0">
                <a:solidFill>
                  <a:schemeClr val="tx1"/>
                </a:solidFill>
                <a:effectLst>
                  <a:outerShdw blurRad="38100" dist="38100" dir="2700000" algn="tl">
                    <a:srgbClr val="000000">
                      <a:alpha val="43137"/>
                    </a:srgbClr>
                  </a:outerShdw>
                </a:effectLst>
              </a:rPr>
              <a:t>未満　　　　　　　　　　　　　　　　　　　　　　　　　　　</a:t>
            </a:r>
            <a:endParaRPr kumimoji="1" lang="ja-JP" dirty="0">
              <a:solidFill>
                <a:schemeClr val="tx1"/>
              </a:solidFill>
              <a:effectLst>
                <a:outerShdw blurRad="38100" dist="38100" dir="2700000" algn="tl">
                  <a:srgbClr val="000000">
                    <a:alpha val="43137"/>
                  </a:srgbClr>
                </a:outerShdw>
              </a:effectLst>
            </a:endParaRPr>
          </a:p>
        </p:txBody>
      </p:sp>
      <p:graphicFrame>
        <p:nvGraphicFramePr>
          <p:cNvPr id="15" name="コンテンツ プレースホルダー 14"/>
          <p:cNvGraphicFramePr>
            <a:graphicFrameLocks noGrp="1"/>
          </p:cNvGraphicFramePr>
          <p:nvPr>
            <p:ph sz="half" idx="1"/>
            <p:extLst>
              <p:ext uri="{D42A27DB-BD31-4B8C-83A1-F6EECF244321}">
                <p14:modId xmlns:p14="http://schemas.microsoft.com/office/powerpoint/2010/main" val="684482386"/>
              </p:ext>
            </p:extLst>
          </p:nvPr>
        </p:nvGraphicFramePr>
        <p:xfrm>
          <a:off x="465767" y="1066800"/>
          <a:ext cx="8793491" cy="49022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コンテンツ プレースホルダー 1"/>
          <p:cNvSpPr>
            <a:spLocks noGrp="1"/>
          </p:cNvSpPr>
          <p:nvPr>
            <p:ph sz="half" idx="2"/>
          </p:nvPr>
        </p:nvSpPr>
        <p:spPr>
          <a:xfrm>
            <a:off x="1077912" y="6146800"/>
            <a:ext cx="5614988" cy="317500"/>
          </a:xfrm>
        </p:spPr>
        <p:txBody>
          <a:bodyPr>
            <a:normAutofit fontScale="92500" lnSpcReduction="20000"/>
          </a:bodyPr>
          <a:lstStyle/>
          <a:p>
            <a:pPr marL="0" indent="0">
              <a:buNone/>
            </a:pPr>
            <a:r>
              <a:rPr kumimoji="1" lang="ja-JP" altLang="en-US" dirty="0" smtClean="0">
                <a:solidFill>
                  <a:schemeClr val="tx1"/>
                </a:solidFill>
              </a:rPr>
              <a:t>出典）</a:t>
            </a:r>
            <a:r>
              <a:rPr lang="en-US" altLang="ja-JP" dirty="0">
                <a:solidFill>
                  <a:schemeClr val="tx1"/>
                </a:solidFill>
              </a:rPr>
              <a:t>2010</a:t>
            </a:r>
            <a:r>
              <a:rPr lang="ja-JP" altLang="en-US" dirty="0">
                <a:solidFill>
                  <a:schemeClr val="tx1"/>
                </a:solidFill>
              </a:rPr>
              <a:t>年世界農林業</a:t>
            </a:r>
            <a:r>
              <a:rPr lang="ja-JP" altLang="en-US" dirty="0" smtClean="0">
                <a:solidFill>
                  <a:schemeClr val="tx1"/>
                </a:solidFill>
              </a:rPr>
              <a:t>センサスより作成</a:t>
            </a:r>
            <a:endParaRPr lang="ja-JP" altLang="en-US" dirty="0">
              <a:solidFill>
                <a:schemeClr val="tx1"/>
              </a:solidFill>
            </a:endParaRPr>
          </a:p>
          <a:p>
            <a:pPr marL="0" indent="0">
              <a:buNone/>
            </a:pPr>
            <a:endParaRPr kumimoji="1" lang="ja-JP" altLang="en-US" dirty="0"/>
          </a:p>
        </p:txBody>
      </p:sp>
    </p:spTree>
    <p:extLst>
      <p:ext uri="{BB962C8B-B14F-4D97-AF65-F5344CB8AC3E}">
        <p14:creationId xmlns:p14="http://schemas.microsoft.com/office/powerpoint/2010/main" val="380769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609600"/>
            <a:ext cx="8598907" cy="850900"/>
          </a:xfrm>
        </p:spPr>
        <p:txBody>
          <a:bodyPr>
            <a:normAutofit/>
          </a:bodyPr>
          <a:lstStyle/>
          <a:p>
            <a:r>
              <a:rPr kumimoji="1" lang="ja-JP" altLang="en-US" sz="4800" b="1" dirty="0" smtClean="0">
                <a:solidFill>
                  <a:schemeClr val="tx1"/>
                </a:solidFill>
                <a:effectLst>
                  <a:outerShdw blurRad="38100" dist="38100" dir="2700000" algn="tl">
                    <a:srgbClr val="000000">
                      <a:alpha val="43137"/>
                    </a:srgbClr>
                  </a:outerShdw>
                </a:effectLst>
              </a:rPr>
              <a:t>集落営農</a:t>
            </a:r>
            <a:endParaRPr kumimoji="1" lang="ja-JP" altLang="en-US" sz="4800" b="1" dirty="0">
              <a:solidFill>
                <a:schemeClr val="tx1"/>
              </a:solidFill>
              <a:effectLst>
                <a:outerShdw blurRad="38100" dist="38100" dir="2700000" algn="tl">
                  <a:srgbClr val="000000">
                    <a:alpha val="43137"/>
                  </a:srgbClr>
                </a:outerShdw>
              </a:effectLst>
            </a:endParaRPr>
          </a:p>
        </p:txBody>
      </p:sp>
      <p:pic>
        <p:nvPicPr>
          <p:cNvPr id="8" name="コンテンツ プレースホルダー 7"/>
          <p:cNvPicPr>
            <a:picLocks noGrp="1" noChangeAspect="1"/>
          </p:cNvPicPr>
          <p:nvPr>
            <p:ph idx="1"/>
          </p:nvPr>
        </p:nvPicPr>
        <p:blipFill>
          <a:blip r:embed="rId2"/>
          <a:stretch>
            <a:fillRect/>
          </a:stretch>
        </p:blipFill>
        <p:spPr>
          <a:xfrm>
            <a:off x="1563688" y="1676531"/>
            <a:ext cx="6826551" cy="4583775"/>
          </a:xfrm>
          <a:prstGeom prst="rect">
            <a:avLst/>
          </a:prstGeom>
        </p:spPr>
      </p:pic>
    </p:spTree>
    <p:extLst>
      <p:ext uri="{BB962C8B-B14F-4D97-AF65-F5344CB8AC3E}">
        <p14:creationId xmlns:p14="http://schemas.microsoft.com/office/powerpoint/2010/main" val="221710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254000"/>
            <a:ext cx="8598907" cy="571500"/>
          </a:xfrm>
        </p:spPr>
        <p:txBody>
          <a:bodyPr>
            <a:noAutofit/>
          </a:bodyPr>
          <a:lstStyle/>
          <a:p>
            <a:r>
              <a:rPr kumimoji="1" lang="ja-JP" altLang="en-US" sz="3600" dirty="0" smtClean="0">
                <a:solidFill>
                  <a:schemeClr val="tx1"/>
                </a:solidFill>
                <a:effectLst>
                  <a:outerShdw blurRad="38100" dist="38100" dir="2700000" algn="tl">
                    <a:srgbClr val="000000">
                      <a:alpha val="43137"/>
                    </a:srgbClr>
                  </a:outerShdw>
                </a:effectLst>
              </a:rPr>
              <a:t>集落営農とは？？</a:t>
            </a:r>
            <a:endParaRPr kumimoji="1" lang="ja-JP" sz="3600" dirty="0">
              <a:solidFill>
                <a:schemeClr val="tx1"/>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77511" y="1092200"/>
            <a:ext cx="8936389" cy="5410200"/>
          </a:xfrm>
        </p:spPr>
        <p:txBody>
          <a:bodyPr>
            <a:noAutofit/>
          </a:bodyPr>
          <a:lstStyle/>
          <a:p>
            <a:pPr marL="0" indent="0">
              <a:buNone/>
            </a:pPr>
            <a:r>
              <a:rPr lang="en-US" altLang="ja-JP" sz="2400" dirty="0">
                <a:solidFill>
                  <a:schemeClr val="tx1"/>
                </a:solidFill>
              </a:rPr>
              <a:t>(1)  </a:t>
            </a:r>
            <a:r>
              <a:rPr lang="ja-JP" altLang="en-US" sz="2400" dirty="0">
                <a:solidFill>
                  <a:schemeClr val="tx1"/>
                </a:solidFill>
              </a:rPr>
              <a:t>集落で農業用機械を共同所有し、集落ぐるみのまとまった営農計画等に基づいて集落営農に参加する農家が共同で利用する</a:t>
            </a:r>
          </a:p>
          <a:p>
            <a:pPr marL="0" indent="0">
              <a:buNone/>
            </a:pPr>
            <a:r>
              <a:rPr lang="en-US" altLang="ja-JP" sz="2400" dirty="0">
                <a:solidFill>
                  <a:schemeClr val="tx1"/>
                </a:solidFill>
              </a:rPr>
              <a:t>(2)  </a:t>
            </a:r>
            <a:r>
              <a:rPr lang="ja-JP" altLang="en-US" sz="2400" dirty="0">
                <a:solidFill>
                  <a:schemeClr val="tx1"/>
                </a:solidFill>
              </a:rPr>
              <a:t>集落で農業用機械を共同所有し、集落営農に参加する農家から基幹作業受託を受けたオペレーター組織等が利用する</a:t>
            </a:r>
          </a:p>
          <a:p>
            <a:pPr marL="0" indent="0">
              <a:buNone/>
            </a:pPr>
            <a:r>
              <a:rPr lang="en-US" altLang="ja-JP" sz="2400" dirty="0">
                <a:solidFill>
                  <a:schemeClr val="tx1"/>
                </a:solidFill>
              </a:rPr>
              <a:t>(3)  </a:t>
            </a:r>
            <a:r>
              <a:rPr lang="ja-JP" altLang="en-US" sz="2400" dirty="0">
                <a:solidFill>
                  <a:schemeClr val="tx1"/>
                </a:solidFill>
              </a:rPr>
              <a:t>集落の農地全体を一つの農場とみなし、集落内の営農を一括して管理・運営する</a:t>
            </a:r>
          </a:p>
          <a:p>
            <a:pPr marL="0" indent="0">
              <a:buNone/>
            </a:pPr>
            <a:r>
              <a:rPr lang="en-US" altLang="ja-JP" sz="2400" dirty="0">
                <a:solidFill>
                  <a:schemeClr val="tx1"/>
                </a:solidFill>
              </a:rPr>
              <a:t>(4)  </a:t>
            </a:r>
            <a:r>
              <a:rPr lang="ja-JP" altLang="en-US" sz="2400" dirty="0">
                <a:solidFill>
                  <a:schemeClr val="tx1"/>
                </a:solidFill>
              </a:rPr>
              <a:t>地域の意欲ある担い手に農用地の集積、農作業の委託等を進めながら、</a:t>
            </a:r>
            <a:r>
              <a:rPr lang="ja-JP" altLang="en-US" sz="2400" dirty="0" smtClean="0">
                <a:solidFill>
                  <a:schemeClr val="tx1"/>
                </a:solidFill>
              </a:rPr>
              <a:t>集落ぐるみ</a:t>
            </a:r>
            <a:r>
              <a:rPr lang="ja-JP" altLang="en-US" sz="2400" dirty="0">
                <a:solidFill>
                  <a:schemeClr val="tx1"/>
                </a:solidFill>
              </a:rPr>
              <a:t>で</a:t>
            </a:r>
            <a:r>
              <a:rPr lang="ja-JP" altLang="en-US" sz="2400" dirty="0" err="1">
                <a:solidFill>
                  <a:schemeClr val="tx1"/>
                </a:solidFill>
              </a:rPr>
              <a:t>の</a:t>
            </a:r>
            <a:r>
              <a:rPr lang="ja-JP" altLang="en-US" sz="2400" dirty="0">
                <a:solidFill>
                  <a:schemeClr val="tx1"/>
                </a:solidFill>
              </a:rPr>
              <a:t>まとまった営農計画等により土地利用、営農を行う</a:t>
            </a:r>
          </a:p>
          <a:p>
            <a:pPr marL="0" indent="0">
              <a:buNone/>
            </a:pPr>
            <a:r>
              <a:rPr lang="en-US" altLang="ja-JP" sz="2400" dirty="0">
                <a:solidFill>
                  <a:schemeClr val="tx1"/>
                </a:solidFill>
              </a:rPr>
              <a:t>(5)  </a:t>
            </a:r>
            <a:r>
              <a:rPr lang="ja-JP" altLang="en-US" sz="2400" dirty="0">
                <a:solidFill>
                  <a:schemeClr val="tx1"/>
                </a:solidFill>
              </a:rPr>
              <a:t>集落営農に参加する各農家の出役により、共同で農作業を行う</a:t>
            </a:r>
          </a:p>
          <a:p>
            <a:pPr marL="0" indent="0">
              <a:buNone/>
            </a:pPr>
            <a:r>
              <a:rPr lang="en-US" altLang="ja-JP" sz="2400" dirty="0">
                <a:solidFill>
                  <a:schemeClr val="tx1"/>
                </a:solidFill>
              </a:rPr>
              <a:t>(6)  </a:t>
            </a:r>
            <a:r>
              <a:rPr lang="ja-JP" altLang="en-US" sz="2400" dirty="0">
                <a:solidFill>
                  <a:schemeClr val="tx1"/>
                </a:solidFill>
              </a:rPr>
              <a:t>作付地の団地化等、集落内の土地利用調整を</a:t>
            </a:r>
            <a:r>
              <a:rPr lang="ja-JP" altLang="en-US" sz="2400" dirty="0" smtClean="0">
                <a:solidFill>
                  <a:schemeClr val="tx1"/>
                </a:solidFill>
              </a:rPr>
              <a:t>行う</a:t>
            </a:r>
            <a:endParaRPr lang="en-US" altLang="ja-JP" sz="2400" dirty="0" smtClean="0">
              <a:solidFill>
                <a:schemeClr val="tx1"/>
              </a:solidFill>
            </a:endParaRPr>
          </a:p>
          <a:p>
            <a:pPr marL="0" indent="0">
              <a:buNone/>
            </a:pPr>
            <a:r>
              <a:rPr lang="ja-JP" altLang="en-US" sz="4000" dirty="0" smtClean="0">
                <a:solidFill>
                  <a:schemeClr val="tx1"/>
                </a:solidFill>
                <a:effectLst>
                  <a:outerShdw blurRad="38100" dist="38100" dir="2700000" algn="tl">
                    <a:srgbClr val="000000">
                      <a:alpha val="43137"/>
                    </a:srgbClr>
                  </a:outerShdw>
                </a:effectLst>
              </a:rPr>
              <a:t>→</a:t>
            </a:r>
            <a:r>
              <a:rPr lang="ja-JP" altLang="en-US" sz="4000" dirty="0" smtClean="0">
                <a:solidFill>
                  <a:srgbClr val="FF0000"/>
                </a:solidFill>
                <a:effectLst>
                  <a:outerShdw blurRad="38100" dist="38100" dir="2700000" algn="tl">
                    <a:srgbClr val="000000">
                      <a:alpha val="43137"/>
                    </a:srgbClr>
                  </a:outerShdw>
                </a:effectLst>
              </a:rPr>
              <a:t>みんなで力を合わせて農業やろう！</a:t>
            </a:r>
            <a:endParaRPr kumimoji="1" lang="ja-JP" altLang="en-US" sz="2400" dirty="0">
              <a:solidFill>
                <a:schemeClr val="tx1"/>
              </a:solidFill>
            </a:endParaRPr>
          </a:p>
        </p:txBody>
      </p:sp>
    </p:spTree>
    <p:extLst>
      <p:ext uri="{BB962C8B-B14F-4D97-AF65-F5344CB8AC3E}">
        <p14:creationId xmlns:p14="http://schemas.microsoft.com/office/powerpoint/2010/main" val="377936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09" y="292100"/>
            <a:ext cx="8598907" cy="660400"/>
          </a:xfrm>
        </p:spPr>
        <p:txBody>
          <a:bodyPr>
            <a:normAutofit/>
          </a:bodyPr>
          <a:lstStyle/>
          <a:p>
            <a:r>
              <a:rPr kumimoji="1" lang="ja-JP" altLang="en-US" sz="3200" dirty="0" smtClean="0">
                <a:solidFill>
                  <a:schemeClr val="tx1"/>
                </a:solidFill>
                <a:effectLst>
                  <a:outerShdw blurRad="38100" dist="38100" dir="2700000" algn="tl">
                    <a:srgbClr val="000000">
                      <a:alpha val="43137"/>
                    </a:srgbClr>
                  </a:outerShdw>
                </a:effectLst>
              </a:rPr>
              <a:t>東海３県を通して見る愛知県の現状</a:t>
            </a:r>
            <a:endParaRPr kumimoji="1" lang="ja-JP" sz="3200" dirty="0">
              <a:solidFill>
                <a:schemeClr val="tx1"/>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sz="half" idx="1"/>
          </p:nvPr>
        </p:nvSpPr>
        <p:spPr>
          <a:xfrm>
            <a:off x="677511" y="1270000"/>
            <a:ext cx="8695062" cy="1336110"/>
          </a:xfrm>
        </p:spPr>
        <p:txBody>
          <a:bodyPr>
            <a:normAutofit fontScale="92500" lnSpcReduction="20000"/>
          </a:bodyPr>
          <a:lstStyle/>
          <a:p>
            <a:pPr marL="0" indent="0">
              <a:buNone/>
            </a:pPr>
            <a:r>
              <a:rPr lang="ja-JP" altLang="en-US" sz="2000" dirty="0">
                <a:solidFill>
                  <a:schemeClr val="tx1"/>
                </a:solidFill>
              </a:rPr>
              <a:t>○ 集落営農を構成する農家数は４万</a:t>
            </a:r>
            <a:r>
              <a:rPr lang="en-US" altLang="ja-JP" sz="2000" dirty="0">
                <a:solidFill>
                  <a:schemeClr val="tx1"/>
                </a:solidFill>
              </a:rPr>
              <a:t>3,154</a:t>
            </a:r>
            <a:r>
              <a:rPr lang="ja-JP" altLang="en-US" sz="2000" dirty="0" smtClean="0">
                <a:solidFill>
                  <a:schemeClr val="tx1"/>
                </a:solidFill>
              </a:rPr>
              <a:t>戸（</a:t>
            </a:r>
            <a:r>
              <a:rPr lang="ja-JP" altLang="en-US" sz="2000" dirty="0">
                <a:solidFill>
                  <a:schemeClr val="tx1"/>
                </a:solidFill>
              </a:rPr>
              <a:t>参考：</a:t>
            </a:r>
            <a:r>
              <a:rPr lang="en-US" altLang="ja-JP" sz="2000" dirty="0">
                <a:solidFill>
                  <a:schemeClr val="tx1"/>
                </a:solidFill>
              </a:rPr>
              <a:t>2010</a:t>
            </a:r>
            <a:r>
              <a:rPr lang="ja-JP" altLang="en-US" sz="2000" dirty="0">
                <a:solidFill>
                  <a:schemeClr val="tx1"/>
                </a:solidFill>
              </a:rPr>
              <a:t>年センサスの総農家数は</a:t>
            </a:r>
            <a:r>
              <a:rPr lang="en-US" altLang="ja-JP" sz="2000" dirty="0">
                <a:solidFill>
                  <a:schemeClr val="tx1"/>
                </a:solidFill>
              </a:rPr>
              <a:t>20</a:t>
            </a:r>
            <a:r>
              <a:rPr lang="ja-JP" altLang="en-US" sz="2000" dirty="0">
                <a:solidFill>
                  <a:schemeClr val="tx1"/>
                </a:solidFill>
              </a:rPr>
              <a:t>万</a:t>
            </a:r>
            <a:r>
              <a:rPr lang="en-US" altLang="ja-JP" sz="2000" dirty="0">
                <a:solidFill>
                  <a:schemeClr val="tx1"/>
                </a:solidFill>
              </a:rPr>
              <a:t>7,153</a:t>
            </a:r>
            <a:r>
              <a:rPr lang="ja-JP" altLang="en-US" sz="2000" dirty="0">
                <a:solidFill>
                  <a:schemeClr val="tx1"/>
                </a:solidFill>
              </a:rPr>
              <a:t>戸</a:t>
            </a:r>
            <a:r>
              <a:rPr lang="ja-JP" altLang="en-US" sz="2000" dirty="0" smtClean="0">
                <a:solidFill>
                  <a:schemeClr val="tx1"/>
                </a:solidFill>
              </a:rPr>
              <a:t>）</a:t>
            </a:r>
            <a:endParaRPr lang="en-US" altLang="ja-JP" sz="2000" dirty="0" smtClean="0">
              <a:solidFill>
                <a:schemeClr val="tx1"/>
              </a:solidFill>
            </a:endParaRPr>
          </a:p>
          <a:p>
            <a:pPr marL="0" indent="0">
              <a:buNone/>
            </a:pPr>
            <a:r>
              <a:rPr lang="ja-JP" altLang="en-US" sz="2000" dirty="0" smtClean="0">
                <a:solidFill>
                  <a:schemeClr val="tx1"/>
                </a:solidFill>
              </a:rPr>
              <a:t>○ </a:t>
            </a:r>
            <a:r>
              <a:rPr lang="ja-JP" altLang="en-US" sz="2000" dirty="0">
                <a:solidFill>
                  <a:schemeClr val="tx1"/>
                </a:solidFill>
              </a:rPr>
              <a:t>集落営農がある農業集落数は</a:t>
            </a:r>
            <a:r>
              <a:rPr lang="en-US" altLang="ja-JP" sz="2000" dirty="0" smtClean="0">
                <a:solidFill>
                  <a:schemeClr val="tx1"/>
                </a:solidFill>
              </a:rPr>
              <a:t>1,481</a:t>
            </a:r>
            <a:r>
              <a:rPr lang="ja-JP" altLang="en-US" sz="2000" dirty="0" smtClean="0">
                <a:solidFill>
                  <a:schemeClr val="tx1"/>
                </a:solidFill>
              </a:rPr>
              <a:t> </a:t>
            </a:r>
            <a:r>
              <a:rPr lang="ja-JP" altLang="en-US" sz="2000" dirty="0">
                <a:solidFill>
                  <a:schemeClr val="tx1"/>
                </a:solidFill>
              </a:rPr>
              <a:t>（参考：</a:t>
            </a:r>
            <a:r>
              <a:rPr lang="en-US" altLang="ja-JP" sz="2000" dirty="0">
                <a:solidFill>
                  <a:schemeClr val="tx1"/>
                </a:solidFill>
              </a:rPr>
              <a:t>2010</a:t>
            </a:r>
            <a:r>
              <a:rPr lang="ja-JP" altLang="en-US" sz="2000" dirty="0">
                <a:solidFill>
                  <a:schemeClr val="tx1"/>
                </a:solidFill>
              </a:rPr>
              <a:t>年センサスの農業集落数は</a:t>
            </a:r>
            <a:r>
              <a:rPr lang="en-US" altLang="ja-JP" sz="2000" dirty="0">
                <a:solidFill>
                  <a:schemeClr val="tx1"/>
                </a:solidFill>
              </a:rPr>
              <a:t>8,321</a:t>
            </a:r>
            <a:r>
              <a:rPr lang="ja-JP" altLang="en-US" sz="2000" dirty="0" smtClean="0">
                <a:solidFill>
                  <a:schemeClr val="tx1"/>
                </a:solidFill>
              </a:rPr>
              <a:t>）</a:t>
            </a:r>
            <a:endParaRPr lang="en-US" altLang="ja-JP" sz="2000" dirty="0" smtClean="0">
              <a:solidFill>
                <a:schemeClr val="tx1"/>
              </a:solidFill>
            </a:endParaRPr>
          </a:p>
          <a:p>
            <a:pPr marL="0" indent="0">
              <a:buNone/>
            </a:pPr>
            <a:endParaRPr kumimoji="1" lang="ja-JP" altLang="en-US" sz="2000" dirty="0">
              <a:solidFill>
                <a:schemeClr val="tx1"/>
              </a:solidFill>
            </a:endParaRPr>
          </a:p>
        </p:txBody>
      </p:sp>
      <p:sp>
        <p:nvSpPr>
          <p:cNvPr id="7" name="コンテンツ プレースホルダー 6"/>
          <p:cNvSpPr>
            <a:spLocks noGrp="1"/>
          </p:cNvSpPr>
          <p:nvPr>
            <p:ph sz="half" idx="2"/>
          </p:nvPr>
        </p:nvSpPr>
        <p:spPr>
          <a:xfrm>
            <a:off x="1328028" y="6306416"/>
            <a:ext cx="7394027" cy="317500"/>
          </a:xfrm>
        </p:spPr>
        <p:txBody>
          <a:bodyPr>
            <a:normAutofit fontScale="92500" lnSpcReduction="20000"/>
          </a:bodyPr>
          <a:lstStyle/>
          <a:p>
            <a:pPr marL="0" indent="0">
              <a:buNone/>
            </a:pPr>
            <a:r>
              <a:rPr kumimoji="1" lang="ja-JP" altLang="en-US" dirty="0" smtClean="0">
                <a:solidFill>
                  <a:schemeClr val="tx1"/>
                </a:solidFill>
              </a:rPr>
              <a:t>出典</a:t>
            </a:r>
            <a:r>
              <a:rPr kumimoji="1" lang="ja-JP" altLang="en-US" dirty="0" smtClean="0">
                <a:solidFill>
                  <a:schemeClr val="tx1"/>
                </a:solidFill>
              </a:rPr>
              <a:t>）平成</a:t>
            </a:r>
            <a:r>
              <a:rPr kumimoji="1" lang="en-US" altLang="ja-JP" dirty="0" smtClean="0">
                <a:solidFill>
                  <a:schemeClr val="tx1"/>
                </a:solidFill>
              </a:rPr>
              <a:t>27</a:t>
            </a:r>
            <a:r>
              <a:rPr kumimoji="1" lang="ja-JP" altLang="en-US" dirty="0" smtClean="0">
                <a:solidFill>
                  <a:schemeClr val="tx1"/>
                </a:solidFill>
              </a:rPr>
              <a:t>年　</a:t>
            </a:r>
            <a:r>
              <a:rPr lang="zh-TW" altLang="en-US" dirty="0" smtClean="0">
                <a:solidFill>
                  <a:schemeClr val="tx1"/>
                </a:solidFill>
              </a:rPr>
              <a:t>東海</a:t>
            </a:r>
            <a:r>
              <a:rPr lang="zh-TW" altLang="en-US" dirty="0">
                <a:solidFill>
                  <a:schemeClr val="tx1"/>
                </a:solidFill>
              </a:rPr>
              <a:t>農政局</a:t>
            </a:r>
            <a:r>
              <a:rPr lang="zh-TW" altLang="en-US" dirty="0" smtClean="0">
                <a:solidFill>
                  <a:schemeClr val="tx1"/>
                </a:solidFill>
              </a:rPr>
              <a:t>統計部</a:t>
            </a:r>
            <a:r>
              <a:rPr lang="ja-JP" altLang="en-US" dirty="0">
                <a:solidFill>
                  <a:schemeClr val="tx1"/>
                </a:solidFill>
              </a:rPr>
              <a:t>　東海３県の集落営農</a:t>
            </a:r>
            <a:endParaRPr kumimoji="1" lang="ja-JP" altLang="en-US" dirty="0">
              <a:solidFill>
                <a:schemeClr val="tx1"/>
              </a:solidFill>
            </a:endParaRPr>
          </a:p>
        </p:txBody>
      </p:sp>
      <p:pic>
        <p:nvPicPr>
          <p:cNvPr id="6" name="図 5"/>
          <p:cNvPicPr>
            <a:picLocks noChangeAspect="1"/>
          </p:cNvPicPr>
          <p:nvPr/>
        </p:nvPicPr>
        <p:blipFill>
          <a:blip r:embed="rId2"/>
          <a:stretch>
            <a:fillRect/>
          </a:stretch>
        </p:blipFill>
        <p:spPr>
          <a:xfrm>
            <a:off x="1279950" y="2606109"/>
            <a:ext cx="7996466" cy="3589751"/>
          </a:xfrm>
          <a:prstGeom prst="rect">
            <a:avLst/>
          </a:prstGeom>
        </p:spPr>
      </p:pic>
    </p:spTree>
    <p:extLst>
      <p:ext uri="{BB962C8B-B14F-4D97-AF65-F5344CB8AC3E}">
        <p14:creationId xmlns:p14="http://schemas.microsoft.com/office/powerpoint/2010/main" val="92786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長方形 2"/>
          <p:cNvSpPr>
            <a:spLocks noGrp="1" noChangeArrowheads="1"/>
          </p:cNvSpPr>
          <p:nvPr>
            <p:ph type="title"/>
          </p:nvPr>
        </p:nvSpPr>
        <p:spPr>
          <a:xfrm>
            <a:off x="752657" y="406400"/>
            <a:ext cx="8598907" cy="1003300"/>
          </a:xfrm>
        </p:spPr>
        <p:txBody>
          <a:bodyPr/>
          <a:lstStyle/>
          <a:p>
            <a:r>
              <a:rPr lang="ja-JP" altLang="en-US" dirty="0">
                <a:solidFill>
                  <a:schemeClr val="tx1"/>
                </a:solidFill>
                <a:effectLst>
                  <a:outerShdw blurRad="38100" dist="38100" dir="2700000" algn="tl">
                    <a:srgbClr val="000000">
                      <a:alpha val="43137"/>
                    </a:srgbClr>
                  </a:outerShdw>
                </a:effectLst>
              </a:rPr>
              <a:t>米を生産・販売した集落営農の面積</a:t>
            </a:r>
            <a:r>
              <a:rPr lang="ja-JP" altLang="en-US" dirty="0" smtClean="0">
                <a:solidFill>
                  <a:schemeClr val="tx1"/>
                </a:solidFill>
                <a:effectLst>
                  <a:outerShdw blurRad="38100" dist="38100" dir="2700000" algn="tl">
                    <a:srgbClr val="000000">
                      <a:alpha val="43137"/>
                    </a:srgbClr>
                  </a:outerShdw>
                </a:effectLst>
              </a:rPr>
              <a:t>割合</a:t>
            </a:r>
            <a:r>
              <a:rPr lang="en-US" altLang="ja-JP" dirty="0" smtClean="0">
                <a:solidFill>
                  <a:schemeClr val="tx1"/>
                </a:solidFill>
                <a:effectLst>
                  <a:outerShdw blurRad="38100" dist="38100" dir="2700000" algn="tl">
                    <a:srgbClr val="000000">
                      <a:alpha val="43137"/>
                    </a:srgbClr>
                  </a:outerShdw>
                </a:effectLst>
              </a:rPr>
              <a:t/>
            </a:r>
            <a:br>
              <a:rPr lang="en-US" altLang="ja-JP" dirty="0" smtClean="0">
                <a:solidFill>
                  <a:schemeClr val="tx1"/>
                </a:solidFill>
                <a:effectLst>
                  <a:outerShdw blurRad="38100" dist="38100" dir="2700000" algn="tl">
                    <a:srgbClr val="000000">
                      <a:alpha val="43137"/>
                    </a:srgbClr>
                  </a:outerShdw>
                </a:effectLst>
              </a:rPr>
            </a:br>
            <a:r>
              <a:rPr lang="ja-JP" altLang="en-US" dirty="0" smtClean="0">
                <a:solidFill>
                  <a:schemeClr val="tx1"/>
                </a:solidFill>
                <a:effectLst>
                  <a:outerShdw blurRad="38100" dist="38100" dir="2700000" algn="tl">
                    <a:srgbClr val="000000">
                      <a:alpha val="43137"/>
                    </a:srgbClr>
                  </a:outerShdw>
                </a:effectLst>
              </a:rPr>
              <a:t>（</a:t>
            </a:r>
            <a:r>
              <a:rPr lang="ja-JP" altLang="en-US" dirty="0">
                <a:solidFill>
                  <a:schemeClr val="tx1"/>
                </a:solidFill>
                <a:effectLst>
                  <a:outerShdw blurRad="38100" dist="38100" dir="2700000" algn="tl">
                    <a:srgbClr val="000000">
                      <a:alpha val="43137"/>
                    </a:srgbClr>
                  </a:outerShdw>
                </a:effectLst>
              </a:rPr>
              <a:t>平成</a:t>
            </a:r>
            <a:r>
              <a:rPr lang="en-US" altLang="ja-JP" dirty="0">
                <a:solidFill>
                  <a:schemeClr val="tx1"/>
                </a:solidFill>
                <a:effectLst>
                  <a:outerShdw blurRad="38100" dist="38100" dir="2700000" algn="tl">
                    <a:srgbClr val="000000">
                      <a:alpha val="43137"/>
                    </a:srgbClr>
                  </a:outerShdw>
                </a:effectLst>
              </a:rPr>
              <a:t>22</a:t>
            </a:r>
            <a:r>
              <a:rPr lang="ja-JP" altLang="en-US" dirty="0">
                <a:solidFill>
                  <a:schemeClr val="tx1"/>
                </a:solidFill>
                <a:effectLst>
                  <a:outerShdw blurRad="38100" dist="38100" dir="2700000" algn="tl">
                    <a:srgbClr val="000000">
                      <a:alpha val="43137"/>
                    </a:srgbClr>
                  </a:outerShdw>
                </a:effectLst>
              </a:rPr>
              <a:t>年、経営耕地面積規模別）</a:t>
            </a:r>
            <a:endParaRPr kumimoji="1" lang="ja-JP" dirty="0">
              <a:solidFill>
                <a:schemeClr val="tx1"/>
              </a:solidFill>
              <a:effectLst>
                <a:outerShdw blurRad="38100" dist="38100" dir="2700000" algn="tl">
                  <a:srgbClr val="000000">
                    <a:alpha val="43137"/>
                  </a:srgbClr>
                </a:outerShdw>
              </a:effectLst>
            </a:endParaRPr>
          </a:p>
        </p:txBody>
      </p:sp>
      <p:pic>
        <p:nvPicPr>
          <p:cNvPr id="2" name="コンテンツ プレースホルダー 1"/>
          <p:cNvPicPr>
            <a:picLocks noGrp="1" noChangeAspect="1"/>
          </p:cNvPicPr>
          <p:nvPr>
            <p:ph idx="1"/>
          </p:nvPr>
        </p:nvPicPr>
        <p:blipFill>
          <a:blip r:embed="rId2"/>
          <a:stretch>
            <a:fillRect/>
          </a:stretch>
        </p:blipFill>
        <p:spPr>
          <a:xfrm>
            <a:off x="752657" y="1587500"/>
            <a:ext cx="9544793" cy="4775200"/>
          </a:xfrm>
          <a:prstGeom prst="rect">
            <a:avLst/>
          </a:prstGeom>
        </p:spPr>
      </p:pic>
    </p:spTree>
    <p:extLst>
      <p:ext uri="{BB962C8B-B14F-4D97-AF65-F5344CB8AC3E}">
        <p14:creationId xmlns:p14="http://schemas.microsoft.com/office/powerpoint/2010/main" val="200410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77510" y="402302"/>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日本人と米の歴史</a:t>
            </a:r>
          </a:p>
        </p:txBody>
      </p:sp>
      <p:sp>
        <p:nvSpPr>
          <p:cNvPr id="162" name="Shape 162"/>
          <p:cNvSpPr txBox="1">
            <a:spLocks noGrp="1"/>
          </p:cNvSpPr>
          <p:nvPr>
            <p:ph type="body" idx="1"/>
          </p:nvPr>
        </p:nvSpPr>
        <p:spPr>
          <a:xfrm>
            <a:off x="677510" y="1723101"/>
            <a:ext cx="8598906" cy="43182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ymbol"/>
              <a:buNone/>
            </a:pPr>
            <a:r>
              <a:rPr lang="ja-JP" sz="2400" b="0" i="0" u="none" strike="noStrike" cap="none" baseline="0">
                <a:solidFill>
                  <a:schemeClr val="dk1"/>
                </a:solidFill>
                <a:latin typeface="Arial"/>
                <a:ea typeface="Arial"/>
                <a:cs typeface="Arial"/>
                <a:sym typeface="Arial"/>
              </a:rPr>
              <a:t>２５００年以上前　縄文時代から</a:t>
            </a:r>
          </a:p>
          <a:p>
            <a:pPr marL="0" marR="0" lvl="0" indent="0" algn="ctr" rtl="0">
              <a:spcBef>
                <a:spcPts val="1000"/>
              </a:spcBef>
              <a:spcAft>
                <a:spcPts val="0"/>
              </a:spcAft>
              <a:buClr>
                <a:schemeClr val="accent1"/>
              </a:buClr>
              <a:buSzPct val="25000"/>
              <a:buFont typeface="Noto Symbol"/>
              <a:buNone/>
            </a:pPr>
            <a:r>
              <a:rPr lang="ja-JP" sz="2400" b="0" i="0" u="none" strike="noStrike" cap="none" baseline="0">
                <a:solidFill>
                  <a:schemeClr val="dk1"/>
                </a:solidFill>
                <a:latin typeface="Arial"/>
                <a:ea typeface="Arial"/>
                <a:cs typeface="Arial"/>
                <a:sym typeface="Arial"/>
              </a:rPr>
              <a:t>　日本で稲作が始まる。</a:t>
            </a:r>
          </a:p>
        </p:txBody>
      </p:sp>
      <p:pic>
        <p:nvPicPr>
          <p:cNvPr id="163" name="Shape 163"/>
          <p:cNvPicPr preferRelativeResize="0"/>
          <p:nvPr/>
        </p:nvPicPr>
        <p:blipFill rotWithShape="1">
          <a:blip r:embed="rId3">
            <a:alphaModFix/>
          </a:blip>
          <a:srcRect/>
          <a:stretch/>
        </p:blipFill>
        <p:spPr>
          <a:xfrm>
            <a:off x="1484312" y="2751024"/>
            <a:ext cx="4847937" cy="3373869"/>
          </a:xfrm>
          <a:prstGeom prst="rect">
            <a:avLst/>
          </a:prstGeom>
          <a:noFill/>
          <a:ln>
            <a:noFill/>
          </a:ln>
        </p:spPr>
      </p:pic>
      <p:pic>
        <p:nvPicPr>
          <p:cNvPr id="164" name="Shape 164"/>
          <p:cNvPicPr preferRelativeResize="0"/>
          <p:nvPr/>
        </p:nvPicPr>
        <p:blipFill rotWithShape="1">
          <a:blip r:embed="rId4">
            <a:alphaModFix/>
          </a:blip>
          <a:srcRect/>
          <a:stretch/>
        </p:blipFill>
        <p:spPr>
          <a:xfrm>
            <a:off x="6857538" y="3272043"/>
            <a:ext cx="3664688" cy="2452895"/>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58" y="190500"/>
            <a:ext cx="8598907" cy="1320800"/>
          </a:xfrm>
        </p:spPr>
        <p:txBody>
          <a:bodyPr>
            <a:normAutofit/>
          </a:bodyPr>
          <a:lstStyle/>
          <a:p>
            <a:r>
              <a:rPr lang="ja-JP" altLang="en-US" sz="3200" dirty="0">
                <a:solidFill>
                  <a:schemeClr val="tx1"/>
                </a:solidFill>
                <a:effectLst>
                  <a:outerShdw blurRad="38100" dist="38100" dir="2700000" algn="tl">
                    <a:srgbClr val="000000">
                      <a:alpha val="43137"/>
                    </a:srgbClr>
                  </a:outerShdw>
                </a:effectLst>
              </a:rPr>
              <a:t>愛知県集積面積規模別</a:t>
            </a:r>
            <a:r>
              <a:rPr lang="en-US" altLang="ja-JP" sz="3200" dirty="0">
                <a:solidFill>
                  <a:schemeClr val="tx1"/>
                </a:solidFill>
                <a:effectLst>
                  <a:outerShdw blurRad="38100" dist="38100" dir="2700000" algn="tl">
                    <a:srgbClr val="000000">
                      <a:alpha val="43137"/>
                    </a:srgbClr>
                  </a:outerShdw>
                </a:effectLst>
              </a:rPr>
              <a:t/>
            </a:r>
            <a:br>
              <a:rPr lang="en-US" altLang="ja-JP" sz="3200" dirty="0">
                <a:solidFill>
                  <a:schemeClr val="tx1"/>
                </a:solidFill>
                <a:effectLst>
                  <a:outerShdw blurRad="38100" dist="38100" dir="2700000" algn="tl">
                    <a:srgbClr val="000000">
                      <a:alpha val="43137"/>
                    </a:srgbClr>
                  </a:outerShdw>
                </a:effectLst>
              </a:rPr>
            </a:br>
            <a:r>
              <a:rPr lang="ja-JP" altLang="en-US" sz="3200" dirty="0">
                <a:solidFill>
                  <a:schemeClr val="tx1"/>
                </a:solidFill>
                <a:effectLst>
                  <a:outerShdw blurRad="38100" dist="38100" dir="2700000" algn="tl">
                    <a:srgbClr val="000000">
                      <a:alpha val="43137"/>
                    </a:srgbClr>
                  </a:outerShdw>
                </a:effectLst>
              </a:rPr>
              <a:t>集落営農数の推移</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4" name="コンテンツ プレースホルダー 3"/>
          <p:cNvSpPr>
            <a:spLocks noGrp="1"/>
          </p:cNvSpPr>
          <p:nvPr>
            <p:ph sz="half" idx="2"/>
          </p:nvPr>
        </p:nvSpPr>
        <p:spPr>
          <a:xfrm>
            <a:off x="1192396" y="6085025"/>
            <a:ext cx="6910204" cy="389863"/>
          </a:xfrm>
        </p:spPr>
        <p:txBody>
          <a:bodyPr>
            <a:normAutofit/>
          </a:bodyPr>
          <a:lstStyle/>
          <a:p>
            <a:pPr marL="0" indent="0">
              <a:buNone/>
            </a:pPr>
            <a:r>
              <a:rPr kumimoji="1" lang="ja-JP" altLang="en-US" dirty="0" smtClean="0">
                <a:solidFill>
                  <a:schemeClr val="tx1"/>
                </a:solidFill>
              </a:rPr>
              <a:t>出典）平成</a:t>
            </a:r>
            <a:r>
              <a:rPr kumimoji="1" lang="en-US" altLang="ja-JP" dirty="0" smtClean="0">
                <a:solidFill>
                  <a:schemeClr val="tx1"/>
                </a:solidFill>
              </a:rPr>
              <a:t>27</a:t>
            </a:r>
            <a:r>
              <a:rPr kumimoji="1" lang="ja-JP" altLang="en-US" dirty="0" smtClean="0">
                <a:solidFill>
                  <a:schemeClr val="tx1"/>
                </a:solidFill>
              </a:rPr>
              <a:t>年　</a:t>
            </a:r>
            <a:r>
              <a:rPr lang="zh-TW" altLang="en-US" dirty="0">
                <a:solidFill>
                  <a:schemeClr val="tx1"/>
                </a:solidFill>
              </a:rPr>
              <a:t>東海農政局統計部</a:t>
            </a:r>
            <a:r>
              <a:rPr lang="ja-JP" altLang="en-US" dirty="0">
                <a:solidFill>
                  <a:schemeClr val="tx1"/>
                </a:solidFill>
              </a:rPr>
              <a:t>　東海３県の集落営農</a:t>
            </a:r>
            <a:endParaRPr lang="ja-JP" altLang="en-US" dirty="0">
              <a:solidFill>
                <a:schemeClr val="tx1"/>
              </a:solidFill>
            </a:endParaRPr>
          </a:p>
        </p:txBody>
      </p:sp>
      <p:pic>
        <p:nvPicPr>
          <p:cNvPr id="7" name="図 6"/>
          <p:cNvPicPr>
            <a:picLocks noChangeAspect="1"/>
          </p:cNvPicPr>
          <p:nvPr/>
        </p:nvPicPr>
        <p:blipFill>
          <a:blip r:embed="rId2"/>
          <a:stretch>
            <a:fillRect/>
          </a:stretch>
        </p:blipFill>
        <p:spPr>
          <a:xfrm>
            <a:off x="590614" y="1206500"/>
            <a:ext cx="8772394" cy="487852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311" y="5145001"/>
            <a:ext cx="2977989" cy="736037"/>
          </a:xfrm>
          <a:prstGeom prst="rect">
            <a:avLst/>
          </a:prstGeom>
        </p:spPr>
      </p:pic>
    </p:spTree>
    <p:extLst>
      <p:ext uri="{BB962C8B-B14F-4D97-AF65-F5344CB8AC3E}">
        <p14:creationId xmlns:p14="http://schemas.microsoft.com/office/powerpoint/2010/main" val="3243920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長方形 2"/>
          <p:cNvSpPr>
            <a:spLocks noGrp="1" noChangeArrowheads="1"/>
          </p:cNvSpPr>
          <p:nvPr>
            <p:ph type="title"/>
          </p:nvPr>
        </p:nvSpPr>
        <p:spPr/>
        <p:txBody>
          <a:bodyPr>
            <a:normAutofit/>
          </a:bodyPr>
          <a:lstStyle/>
          <a:p>
            <a:r>
              <a:rPr kumimoji="1" lang="ja-JP" altLang="en-US" sz="3200" b="1" u="sng" dirty="0" smtClean="0">
                <a:solidFill>
                  <a:schemeClr val="tx1"/>
                </a:solidFill>
                <a:effectLst>
                  <a:outerShdw blurRad="38100" dist="38100" dir="2700000" algn="tl">
                    <a:srgbClr val="000000">
                      <a:alpha val="43137"/>
                    </a:srgbClr>
                  </a:outerShdw>
                </a:effectLst>
              </a:rPr>
              <a:t>→集落営農は現実的な解決策ではないだろうか</a:t>
            </a:r>
            <a:endParaRPr kumimoji="1" lang="ja-JP" sz="3200" b="1" u="sng" dirty="0">
              <a:solidFill>
                <a:schemeClr val="tx1"/>
              </a:solidFill>
              <a:effectLst>
                <a:outerShdw blurRad="38100" dist="38100" dir="2700000" algn="tl">
                  <a:srgbClr val="000000">
                    <a:alpha val="43137"/>
                  </a:srgbClr>
                </a:outerShdw>
              </a:effectLst>
            </a:endParaRPr>
          </a:p>
        </p:txBody>
      </p:sp>
      <p:pic>
        <p:nvPicPr>
          <p:cNvPr id="4" name="コンテンツ プレースホルダー 3"/>
          <p:cNvPicPr>
            <a:picLocks noGrp="1" noChangeAspect="1"/>
          </p:cNvPicPr>
          <p:nvPr>
            <p:ph sz="half" idx="1"/>
          </p:nvPr>
        </p:nvPicPr>
        <p:blipFill>
          <a:blip r:embed="rId2"/>
          <a:stretch>
            <a:fillRect/>
          </a:stretch>
        </p:blipFill>
        <p:spPr>
          <a:xfrm>
            <a:off x="2273300" y="1487855"/>
            <a:ext cx="5410200" cy="3768298"/>
          </a:xfrm>
          <a:prstGeom prst="rect">
            <a:avLst/>
          </a:prstGeom>
          <a:ln>
            <a:noFill/>
          </a:ln>
          <a:effectLst>
            <a:softEdge rad="112500"/>
          </a:effectLst>
        </p:spPr>
      </p:pic>
      <p:sp>
        <p:nvSpPr>
          <p:cNvPr id="3" name="コンテンツ プレースホルダー 2"/>
          <p:cNvSpPr>
            <a:spLocks noGrp="1"/>
          </p:cNvSpPr>
          <p:nvPr>
            <p:ph sz="half" idx="2"/>
          </p:nvPr>
        </p:nvSpPr>
        <p:spPr>
          <a:xfrm>
            <a:off x="900296" y="5598448"/>
            <a:ext cx="8993004" cy="713452"/>
          </a:xfrm>
        </p:spPr>
        <p:txBody>
          <a:bodyPr>
            <a:noAutofit/>
          </a:bodyPr>
          <a:lstStyle/>
          <a:p>
            <a:pPr marL="0" indent="0">
              <a:buNone/>
            </a:pPr>
            <a:r>
              <a:rPr kumimoji="1" lang="en-US" altLang="ja-JP" sz="4000" b="1" dirty="0" smtClean="0">
                <a:solidFill>
                  <a:srgbClr val="FF0000"/>
                </a:solidFill>
                <a:effectLst>
                  <a:outerShdw blurRad="38100" dist="38100" dir="2700000" algn="tl">
                    <a:srgbClr val="000000">
                      <a:alpha val="43137"/>
                    </a:srgbClr>
                  </a:outerShdw>
                </a:effectLst>
              </a:rPr>
              <a:t>Next </a:t>
            </a:r>
            <a:r>
              <a:rPr kumimoji="1" lang="ja-JP" altLang="en-US" sz="4000" b="1" dirty="0" smtClean="0">
                <a:solidFill>
                  <a:srgbClr val="FF0000"/>
                </a:solidFill>
                <a:effectLst>
                  <a:outerShdw blurRad="38100" dist="38100" dir="2700000" algn="tl">
                    <a:srgbClr val="000000">
                      <a:alpha val="43137"/>
                    </a:srgbClr>
                  </a:outerShdw>
                </a:effectLst>
              </a:rPr>
              <a:t>集落営農による可能性とは</a:t>
            </a:r>
            <a:endParaRPr kumimoji="1" lang="en-US" altLang="ja-JP" sz="40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62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510" y="165100"/>
            <a:ext cx="8598907" cy="647700"/>
          </a:xfrm>
        </p:spPr>
        <p:txBody>
          <a:bodyPr>
            <a:normAutofit/>
          </a:bodyPr>
          <a:lstStyle/>
          <a:p>
            <a:r>
              <a:rPr kumimoji="1" lang="en-US" altLang="ja-JP" sz="3200" dirty="0" smtClean="0">
                <a:solidFill>
                  <a:schemeClr val="tx1"/>
                </a:solidFill>
                <a:effectLst>
                  <a:outerShdw blurRad="38100" dist="38100" dir="2700000" algn="tl">
                    <a:srgbClr val="000000">
                      <a:alpha val="43137"/>
                    </a:srgbClr>
                  </a:outerShdw>
                </a:effectLst>
              </a:rPr>
              <a:t>~</a:t>
            </a:r>
            <a:r>
              <a:rPr kumimoji="1" lang="ja-JP" altLang="en-US" sz="3200" dirty="0" smtClean="0">
                <a:solidFill>
                  <a:schemeClr val="tx1"/>
                </a:solidFill>
                <a:effectLst>
                  <a:outerShdw blurRad="38100" dist="38100" dir="2700000" algn="tl">
                    <a:srgbClr val="000000">
                      <a:alpha val="43137"/>
                    </a:srgbClr>
                  </a:outerShdw>
                </a:effectLst>
              </a:rPr>
              <a:t>集落営農のメリット</a:t>
            </a:r>
            <a:r>
              <a:rPr kumimoji="1" lang="en-US" altLang="ja-JP" sz="3200" dirty="0" smtClean="0">
                <a:solidFill>
                  <a:schemeClr val="tx1"/>
                </a:solidFill>
                <a:effectLst>
                  <a:outerShdw blurRad="38100" dist="38100" dir="2700000" algn="tl">
                    <a:srgbClr val="000000">
                      <a:alpha val="43137"/>
                    </a:srgbClr>
                  </a:outerShdw>
                </a:effectLst>
              </a:rPr>
              <a:t>~</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2405305879"/>
              </p:ext>
            </p:extLst>
          </p:nvPr>
        </p:nvGraphicFramePr>
        <p:xfrm>
          <a:off x="862164" y="914400"/>
          <a:ext cx="8229600" cy="538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472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0" y="368301"/>
            <a:ext cx="8598907" cy="609600"/>
          </a:xfrm>
        </p:spPr>
        <p:txBody>
          <a:bodyPr>
            <a:normAutofit/>
          </a:bodyPr>
          <a:lstStyle/>
          <a:p>
            <a:r>
              <a:rPr kumimoji="1" lang="ja-JP" altLang="en-US" sz="3200" dirty="0" smtClean="0">
                <a:solidFill>
                  <a:schemeClr val="tx1"/>
                </a:solidFill>
                <a:effectLst>
                  <a:outerShdw blurRad="38100" dist="38100" dir="2700000" algn="tl">
                    <a:srgbClr val="000000">
                      <a:alpha val="43137"/>
                    </a:srgbClr>
                  </a:outerShdw>
                </a:effectLst>
              </a:rPr>
              <a:t>経営の効率化</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563211" y="1079501"/>
            <a:ext cx="8598907" cy="1219200"/>
          </a:xfrm>
        </p:spPr>
        <p:txBody>
          <a:bodyPr>
            <a:normAutofit/>
          </a:bodyPr>
          <a:lstStyle/>
          <a:p>
            <a:pPr marL="0" indent="0">
              <a:buNone/>
            </a:pPr>
            <a:r>
              <a:rPr lang="ja-JP" altLang="en-US" sz="2800" dirty="0" smtClean="0">
                <a:solidFill>
                  <a:schemeClr val="tx1"/>
                </a:solidFill>
              </a:rPr>
              <a:t>・機械</a:t>
            </a:r>
            <a:r>
              <a:rPr lang="ja-JP" altLang="en-US" sz="2800" dirty="0">
                <a:solidFill>
                  <a:schemeClr val="tx1"/>
                </a:solidFill>
              </a:rPr>
              <a:t>の共同利用や作業の共同化によるコスト削減</a:t>
            </a:r>
            <a:endParaRPr lang="en-US" altLang="ja-JP" sz="2800" dirty="0">
              <a:solidFill>
                <a:schemeClr val="tx1"/>
              </a:solidFill>
            </a:endParaRPr>
          </a:p>
          <a:p>
            <a:pPr marL="0" indent="0">
              <a:buNone/>
            </a:pPr>
            <a:r>
              <a:rPr lang="ja-JP" altLang="en-US" sz="2800" dirty="0" smtClean="0">
                <a:solidFill>
                  <a:schemeClr val="tx1"/>
                </a:solidFill>
              </a:rPr>
              <a:t>・能力</a:t>
            </a:r>
            <a:r>
              <a:rPr lang="ja-JP" altLang="en-US" sz="2800" dirty="0">
                <a:solidFill>
                  <a:schemeClr val="tx1"/>
                </a:solidFill>
              </a:rPr>
              <a:t>・体力に応じた役割分担</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466" y="2298701"/>
            <a:ext cx="6972996" cy="40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294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447079"/>
            <a:ext cx="8598907" cy="578049"/>
          </a:xfrm>
        </p:spPr>
        <p:txBody>
          <a:bodyPr>
            <a:noAutofit/>
          </a:bodyPr>
          <a:lstStyle/>
          <a:p>
            <a:r>
              <a:rPr kumimoji="1" lang="ja-JP" altLang="en-US" sz="3200" dirty="0" smtClean="0">
                <a:solidFill>
                  <a:schemeClr val="tx1"/>
                </a:solidFill>
                <a:effectLst>
                  <a:outerShdw blurRad="38100" dist="38100" dir="2700000" algn="tl">
                    <a:srgbClr val="000000">
                      <a:alpha val="43137"/>
                    </a:srgbClr>
                  </a:outerShdw>
                </a:effectLst>
              </a:rPr>
              <a:t>地域活性化</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62164" y="1289249"/>
            <a:ext cx="8414254" cy="5069159"/>
          </a:xfrm>
        </p:spPr>
        <p:txBody>
          <a:bodyPr>
            <a:normAutofit/>
          </a:bodyPr>
          <a:lstStyle/>
          <a:p>
            <a:pPr marL="0" indent="0">
              <a:buNone/>
            </a:pPr>
            <a:r>
              <a:rPr lang="ja-JP" altLang="en-US" sz="2000" dirty="0" smtClean="0">
                <a:solidFill>
                  <a:schemeClr val="tx1"/>
                </a:solidFill>
              </a:rPr>
              <a:t>・集落内</a:t>
            </a:r>
            <a:r>
              <a:rPr lang="ja-JP" altLang="en-US" sz="2000" dirty="0">
                <a:solidFill>
                  <a:schemeClr val="tx1"/>
                </a:solidFill>
              </a:rPr>
              <a:t>での話し合い活動が活発化し、集落内、家庭内での親睦が深まる </a:t>
            </a:r>
            <a:endParaRPr lang="en-US" altLang="ja-JP" sz="2000" dirty="0" smtClean="0">
              <a:solidFill>
                <a:schemeClr val="tx1"/>
              </a:solidFill>
            </a:endParaRPr>
          </a:p>
          <a:p>
            <a:pPr marL="0" indent="0">
              <a:buNone/>
            </a:pPr>
            <a:r>
              <a:rPr lang="ja-JP" altLang="en-US" sz="2000" dirty="0">
                <a:solidFill>
                  <a:schemeClr val="tx1"/>
                </a:solidFill>
              </a:rPr>
              <a:t>・</a:t>
            </a:r>
            <a:r>
              <a:rPr lang="ja-JP" altLang="en-US" sz="2000" dirty="0" smtClean="0">
                <a:solidFill>
                  <a:schemeClr val="tx1"/>
                </a:solidFill>
              </a:rPr>
              <a:t>農業</a:t>
            </a:r>
            <a:r>
              <a:rPr lang="ja-JP" altLang="en-US" sz="2000" dirty="0">
                <a:solidFill>
                  <a:schemeClr val="tx1"/>
                </a:solidFill>
              </a:rPr>
              <a:t>生産活動以外に集落の伝統行事や個人の趣味活動が</a:t>
            </a:r>
            <a:r>
              <a:rPr lang="ja-JP" altLang="en-US" sz="2000" dirty="0" smtClean="0">
                <a:solidFill>
                  <a:schemeClr val="tx1"/>
                </a:solidFill>
              </a:rPr>
              <a:t>促進</a:t>
            </a:r>
            <a:endParaRPr lang="en-US" altLang="ja-JP" sz="2000" dirty="0" smtClean="0">
              <a:solidFill>
                <a:schemeClr val="tx1"/>
              </a:solidFill>
            </a:endParaRPr>
          </a:p>
          <a:p>
            <a:endParaRPr lang="en-US" altLang="ja-JP" dirty="0"/>
          </a:p>
          <a:p>
            <a:pPr marL="0" indent="0">
              <a:buNone/>
            </a:pPr>
            <a:r>
              <a:rPr lang="ja-JP" altLang="en-US" sz="3000" dirty="0" smtClean="0">
                <a:solidFill>
                  <a:schemeClr val="tx1"/>
                </a:solidFill>
              </a:rPr>
              <a:t>＜</a:t>
            </a:r>
            <a:r>
              <a:rPr lang="ja-JP" altLang="en-US" sz="3000" u="sng" dirty="0" smtClean="0">
                <a:solidFill>
                  <a:schemeClr val="tx1"/>
                </a:solidFill>
              </a:rPr>
              <a:t>成功例</a:t>
            </a:r>
            <a:r>
              <a:rPr lang="ja-JP" altLang="en-US" sz="3000" dirty="0" smtClean="0">
                <a:solidFill>
                  <a:schemeClr val="tx1"/>
                </a:solidFill>
              </a:rPr>
              <a:t>＞</a:t>
            </a:r>
            <a:endParaRPr lang="en-US" altLang="ja-JP" sz="3000" dirty="0">
              <a:solidFill>
                <a:schemeClr val="tx1"/>
              </a:solidFill>
            </a:endParaRPr>
          </a:p>
          <a:p>
            <a:pPr marL="0" indent="0">
              <a:buNone/>
            </a:pPr>
            <a:r>
              <a:rPr lang="en-US" altLang="ja-JP" sz="3600" dirty="0">
                <a:solidFill>
                  <a:schemeClr val="tx1"/>
                </a:solidFill>
              </a:rPr>
              <a:t>JA</a:t>
            </a:r>
            <a:r>
              <a:rPr lang="ja-JP" altLang="en-US" sz="3600" dirty="0">
                <a:solidFill>
                  <a:schemeClr val="tx1"/>
                </a:solidFill>
              </a:rPr>
              <a:t>あいち中央の直売所</a:t>
            </a:r>
            <a:r>
              <a:rPr lang="en-US" altLang="ja-JP" sz="3600" dirty="0">
                <a:solidFill>
                  <a:schemeClr val="tx1"/>
                </a:solidFill>
              </a:rPr>
              <a:t/>
            </a:r>
            <a:br>
              <a:rPr lang="en-US" altLang="ja-JP" sz="3600" dirty="0">
                <a:solidFill>
                  <a:schemeClr val="tx1"/>
                </a:solidFill>
              </a:rPr>
            </a:br>
            <a:r>
              <a:rPr lang="ja-JP" altLang="en-US" sz="3600" dirty="0">
                <a:solidFill>
                  <a:schemeClr val="tx1"/>
                </a:solidFill>
              </a:rPr>
              <a:t>「グリーンセンター安城北部」</a:t>
            </a:r>
            <a:endParaRPr lang="en-US" altLang="ja-JP" sz="3600" dirty="0">
              <a:solidFill>
                <a:schemeClr val="tx1"/>
              </a:solidFill>
            </a:endParaRPr>
          </a:p>
          <a:p>
            <a:pPr marL="0" indent="0">
              <a:buNone/>
            </a:pPr>
            <a:r>
              <a:rPr lang="ja-JP" altLang="en-US" sz="2800" dirty="0">
                <a:solidFill>
                  <a:schemeClr val="tx1"/>
                </a:solidFill>
              </a:rPr>
              <a:t>新鮮な農産物を求める買い物客</a:t>
            </a:r>
            <a:r>
              <a:rPr lang="en-US" altLang="ja-JP" sz="2800" dirty="0">
                <a:solidFill>
                  <a:schemeClr val="tx1"/>
                </a:solidFill>
              </a:rPr>
              <a:t/>
            </a:r>
            <a:br>
              <a:rPr lang="en-US" altLang="ja-JP" sz="2800" dirty="0">
                <a:solidFill>
                  <a:schemeClr val="tx1"/>
                </a:solidFill>
              </a:rPr>
            </a:br>
            <a:r>
              <a:rPr lang="ja-JP" altLang="en-US" sz="2800" dirty="0">
                <a:solidFill>
                  <a:schemeClr val="tx1"/>
                </a:solidFill>
              </a:rPr>
              <a:t>でにぎわっており、年間の売り上</a:t>
            </a:r>
            <a:r>
              <a:rPr lang="en-US" altLang="ja-JP" sz="2800" dirty="0"/>
              <a:t/>
            </a:r>
            <a:br>
              <a:rPr lang="en-US" altLang="ja-JP" sz="2800" dirty="0"/>
            </a:br>
            <a:r>
              <a:rPr lang="ja-JP" altLang="en-US" sz="2800" dirty="0" err="1">
                <a:solidFill>
                  <a:schemeClr val="tx1"/>
                </a:solidFill>
              </a:rPr>
              <a:t>げは</a:t>
            </a:r>
            <a:r>
              <a:rPr lang="ja-JP" altLang="en-US" sz="2800" dirty="0">
                <a:solidFill>
                  <a:srgbClr val="FF0000"/>
                </a:solidFill>
                <a:effectLst>
                  <a:outerShdw blurRad="38100" dist="38100" dir="2700000" algn="tl">
                    <a:srgbClr val="000000">
                      <a:alpha val="43137"/>
                    </a:srgbClr>
                  </a:outerShdw>
                </a:effectLst>
              </a:rPr>
              <a:t>約</a:t>
            </a:r>
            <a:r>
              <a:rPr lang="en-US" altLang="ja-JP" sz="2800" dirty="0">
                <a:solidFill>
                  <a:srgbClr val="FF0000"/>
                </a:solidFill>
                <a:effectLst>
                  <a:outerShdw blurRad="38100" dist="38100" dir="2700000" algn="tl">
                    <a:srgbClr val="000000">
                      <a:alpha val="43137"/>
                    </a:srgbClr>
                  </a:outerShdw>
                </a:effectLst>
              </a:rPr>
              <a:t>8</a:t>
            </a:r>
            <a:r>
              <a:rPr lang="ja-JP" altLang="en-US" sz="2800" dirty="0">
                <a:solidFill>
                  <a:srgbClr val="FF0000"/>
                </a:solidFill>
                <a:effectLst>
                  <a:outerShdw blurRad="38100" dist="38100" dir="2700000" algn="tl">
                    <a:srgbClr val="000000">
                      <a:alpha val="43137"/>
                    </a:srgbClr>
                  </a:outerShdw>
                </a:effectLst>
              </a:rPr>
              <a:t>億円</a:t>
            </a:r>
            <a:r>
              <a:rPr lang="ja-JP" altLang="en-US" sz="28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763" y="4034657"/>
            <a:ext cx="3817163" cy="23237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形吹き出し 4"/>
          <p:cNvSpPr/>
          <p:nvPr/>
        </p:nvSpPr>
        <p:spPr>
          <a:xfrm>
            <a:off x="6034089" y="2670821"/>
            <a:ext cx="4608512" cy="1224136"/>
          </a:xfrm>
          <a:prstGeom prst="wedgeEllipseCallout">
            <a:avLst>
              <a:gd name="adj1" fmla="val 11422"/>
              <a:gd name="adj2" fmla="val 60090"/>
            </a:avLst>
          </a:prstGeom>
          <a:solidFill>
            <a:schemeClr val="accent1">
              <a:lumMod val="40000"/>
              <a:lumOff val="60000"/>
            </a:schemeClr>
          </a:soli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a:t>地域の消費者でにぎわう直売所は農業の魅力を発信する</a:t>
            </a:r>
            <a:r>
              <a:rPr lang="en-US" altLang="ja-JP" b="1" dirty="0"/>
              <a:t/>
            </a:r>
            <a:br>
              <a:rPr lang="en-US" altLang="ja-JP" b="1" dirty="0"/>
            </a:br>
            <a:r>
              <a:rPr lang="ja-JP" altLang="en-US" b="1" dirty="0"/>
              <a:t>大切な拠点</a:t>
            </a:r>
            <a:endParaRPr kumimoji="1" lang="ja-JP" altLang="en-US" b="1" dirty="0"/>
          </a:p>
        </p:txBody>
      </p:sp>
    </p:spTree>
    <p:extLst>
      <p:ext uri="{BB962C8B-B14F-4D97-AF65-F5344CB8AC3E}">
        <p14:creationId xmlns:p14="http://schemas.microsoft.com/office/powerpoint/2010/main" val="374047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900" y="326740"/>
            <a:ext cx="8598907" cy="596900"/>
          </a:xfrm>
        </p:spPr>
        <p:txBody>
          <a:bodyPr>
            <a:noAutofit/>
          </a:bodyPr>
          <a:lstStyle/>
          <a:p>
            <a:r>
              <a:rPr kumimoji="1" lang="ja-JP" altLang="en-US" sz="3600" dirty="0" smtClean="0">
                <a:solidFill>
                  <a:schemeClr val="tx1"/>
                </a:solidFill>
                <a:effectLst>
                  <a:outerShdw blurRad="38100" dist="38100" dir="2700000" algn="tl">
                    <a:srgbClr val="000000">
                      <a:alpha val="43137"/>
                    </a:srgbClr>
                  </a:outerShdw>
                </a:effectLst>
              </a:rPr>
              <a:t>さらなる発展としての法人化</a:t>
            </a:r>
            <a:endParaRPr kumimoji="1" lang="ja-JP" altLang="en-US" sz="3600" dirty="0">
              <a:solidFill>
                <a:schemeClr val="tx1"/>
              </a:solidFill>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59752456"/>
              </p:ext>
            </p:extLst>
          </p:nvPr>
        </p:nvGraphicFramePr>
        <p:xfrm>
          <a:off x="677511" y="1528192"/>
          <a:ext cx="3106688" cy="17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900" y="1324124"/>
            <a:ext cx="4424908" cy="5023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四角形吹き出し 4"/>
          <p:cNvSpPr/>
          <p:nvPr/>
        </p:nvSpPr>
        <p:spPr>
          <a:xfrm>
            <a:off x="7434808" y="3043684"/>
            <a:ext cx="2376264" cy="1584176"/>
          </a:xfrm>
          <a:prstGeom prst="wedgeRectCallout">
            <a:avLst>
              <a:gd name="adj1" fmla="val -71154"/>
              <a:gd name="adj2" fmla="val 122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a:t>愛知県</a:t>
            </a:r>
            <a:endParaRPr kumimoji="1" lang="en-US" altLang="ja-JP" dirty="0"/>
          </a:p>
          <a:p>
            <a:pPr algn="ctr"/>
            <a:r>
              <a:rPr lang="en-US" altLang="ja-JP" dirty="0"/>
              <a:t>2005</a:t>
            </a:r>
            <a:r>
              <a:rPr lang="ja-JP" altLang="en-US" dirty="0"/>
              <a:t>年　</a:t>
            </a:r>
            <a:r>
              <a:rPr lang="en-US" altLang="ja-JP" dirty="0"/>
              <a:t>96</a:t>
            </a:r>
            <a:r>
              <a:rPr lang="ja-JP" altLang="en-US" dirty="0"/>
              <a:t>経営体</a:t>
            </a:r>
            <a:endParaRPr lang="en-US" altLang="ja-JP" dirty="0"/>
          </a:p>
          <a:p>
            <a:pPr algn="ctr"/>
            <a:r>
              <a:rPr lang="en-US" altLang="ja-JP" dirty="0"/>
              <a:t>2010</a:t>
            </a:r>
            <a:r>
              <a:rPr lang="ja-JP" altLang="en-US" dirty="0"/>
              <a:t>年　</a:t>
            </a:r>
            <a:r>
              <a:rPr lang="en-US" altLang="ja-JP" dirty="0"/>
              <a:t>155</a:t>
            </a:r>
            <a:r>
              <a:rPr lang="ja-JP" altLang="en-US" dirty="0"/>
              <a:t>経営体</a:t>
            </a:r>
            <a:r>
              <a:rPr kumimoji="1" lang="ja-JP" altLang="en-US" dirty="0"/>
              <a:t> </a:t>
            </a:r>
          </a:p>
        </p:txBody>
      </p:sp>
    </p:spTree>
    <p:extLst>
      <p:ext uri="{BB962C8B-B14F-4D97-AF65-F5344CB8AC3E}">
        <p14:creationId xmlns:p14="http://schemas.microsoft.com/office/powerpoint/2010/main" val="1079536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Shape 489"/>
          <p:cNvPicPr preferRelativeResize="0"/>
          <p:nvPr/>
        </p:nvPicPr>
        <p:blipFill rotWithShape="1">
          <a:blip r:embed="rId3">
            <a:alphaModFix/>
          </a:blip>
          <a:srcRect/>
          <a:stretch/>
        </p:blipFill>
        <p:spPr>
          <a:xfrm>
            <a:off x="844104" y="2822101"/>
            <a:ext cx="8867699" cy="3594299"/>
          </a:xfrm>
          <a:prstGeom prst="rect">
            <a:avLst/>
          </a:prstGeom>
          <a:noFill/>
          <a:ln>
            <a:noFill/>
          </a:ln>
        </p:spPr>
      </p:pic>
      <p:grpSp>
        <p:nvGrpSpPr>
          <p:cNvPr id="490" name="Shape 490"/>
          <p:cNvGrpSpPr/>
          <p:nvPr/>
        </p:nvGrpSpPr>
        <p:grpSpPr>
          <a:xfrm>
            <a:off x="714660" y="726975"/>
            <a:ext cx="6186934" cy="1647849"/>
            <a:chOff x="581881" y="0"/>
            <a:chExt cx="6186934" cy="1647849"/>
          </a:xfrm>
        </p:grpSpPr>
        <p:sp>
          <p:nvSpPr>
            <p:cNvPr id="491" name="Shape 491"/>
            <p:cNvSpPr/>
            <p:nvPr/>
          </p:nvSpPr>
          <p:spPr>
            <a:xfrm>
              <a:off x="581881" y="432043"/>
              <a:ext cx="1567507" cy="783753"/>
            </a:xfrm>
            <a:prstGeom prst="roundRect">
              <a:avLst>
                <a:gd name="adj" fmla="val 10000"/>
              </a:avLst>
            </a:prstGeom>
            <a:gradFill>
              <a:gsLst>
                <a:gs pos="0">
                  <a:srgbClr val="96C443"/>
                </a:gs>
                <a:gs pos="78000">
                  <a:srgbClr val="83B01F"/>
                </a:gs>
                <a:gs pos="100000">
                  <a:srgbClr val="83B01F"/>
                </a:gs>
              </a:gsLst>
              <a:lin ang="5400000" scaled="0"/>
            </a:gradFill>
            <a:ln>
              <a:noFill/>
            </a:ln>
          </p:spPr>
          <p:txBody>
            <a:bodyPr lIns="91425" tIns="91425" rIns="91425" bIns="91425" anchor="ctr" anchorCtr="0">
              <a:noAutofit/>
            </a:bodyPr>
            <a:lstStyle/>
            <a:p>
              <a:pPr>
                <a:spcBef>
                  <a:spcPts val="0"/>
                </a:spcBef>
                <a:buNone/>
              </a:pPr>
              <a:endParaRPr/>
            </a:p>
          </p:txBody>
        </p:sp>
        <p:sp>
          <p:nvSpPr>
            <p:cNvPr id="492" name="Shape 492"/>
            <p:cNvSpPr txBox="1"/>
            <p:nvPr/>
          </p:nvSpPr>
          <p:spPr>
            <a:xfrm>
              <a:off x="604837" y="454999"/>
              <a:ext cx="1521596" cy="73784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910"/>
                </a:spcAft>
                <a:buSzPct val="25000"/>
                <a:buNone/>
              </a:pPr>
              <a:r>
                <a:rPr lang="ja-JP" sz="2600" b="0" i="0" u="none" strike="noStrike" cap="none" baseline="0">
                  <a:solidFill>
                    <a:schemeClr val="lt1"/>
                  </a:solidFill>
                  <a:latin typeface="Trebuchet MS"/>
                  <a:ea typeface="Trebuchet MS"/>
                  <a:cs typeface="Trebuchet MS"/>
                  <a:sym typeface="Trebuchet MS"/>
                </a:rPr>
                <a:t>農業法人</a:t>
              </a:r>
            </a:p>
          </p:txBody>
        </p:sp>
        <p:sp>
          <p:nvSpPr>
            <p:cNvPr id="493" name="Shape 493"/>
            <p:cNvSpPr/>
            <p:nvPr/>
          </p:nvSpPr>
          <p:spPr>
            <a:xfrm rot="-596495">
              <a:off x="2130599" y="566063"/>
              <a:ext cx="2502512" cy="83671"/>
            </a:xfrm>
            <a:custGeom>
              <a:avLst/>
              <a:gdLst/>
              <a:ahLst/>
              <a:cxnLst/>
              <a:rect l="0" t="0" r="0" b="0"/>
              <a:pathLst>
                <a:path w="120000" h="120000" extrusionOk="0">
                  <a:moveTo>
                    <a:pt x="0" y="59999"/>
                  </a:moveTo>
                  <a:lnTo>
                    <a:pt x="120000" y="59999"/>
                  </a:lnTo>
                </a:path>
              </a:pathLst>
            </a:custGeom>
            <a:noFill/>
            <a:ln w="19050" cap="rnd" cmpd="sng">
              <a:solidFill>
                <a:srgbClr val="71991B"/>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4" name="Shape 494"/>
            <p:cNvSpPr txBox="1"/>
            <p:nvPr/>
          </p:nvSpPr>
          <p:spPr>
            <a:xfrm rot="-596495">
              <a:off x="3319294" y="545336"/>
              <a:ext cx="125125" cy="125125"/>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315"/>
                </a:spcAft>
                <a:buNone/>
              </a:pPr>
              <a:endParaRPr sz="900" b="0" i="0" u="none" strike="noStrike" cap="none" baseline="0">
                <a:solidFill>
                  <a:schemeClr val="dk1"/>
                </a:solidFill>
                <a:latin typeface="Trebuchet MS"/>
                <a:ea typeface="Trebuchet MS"/>
                <a:cs typeface="Trebuchet MS"/>
                <a:sym typeface="Trebuchet MS"/>
              </a:endParaRPr>
            </a:p>
          </p:txBody>
        </p:sp>
        <p:sp>
          <p:nvSpPr>
            <p:cNvPr id="495" name="Shape 495"/>
            <p:cNvSpPr/>
            <p:nvPr/>
          </p:nvSpPr>
          <p:spPr>
            <a:xfrm>
              <a:off x="4614325" y="0"/>
              <a:ext cx="2154491" cy="783753"/>
            </a:xfrm>
            <a:prstGeom prst="roundRect">
              <a:avLst>
                <a:gd name="adj" fmla="val 10000"/>
              </a:avLst>
            </a:prstGeom>
            <a:gradFill>
              <a:gsLst>
                <a:gs pos="0">
                  <a:srgbClr val="96C443"/>
                </a:gs>
                <a:gs pos="78000">
                  <a:srgbClr val="83B01F"/>
                </a:gs>
                <a:gs pos="100000">
                  <a:srgbClr val="83B01F"/>
                </a:gs>
              </a:gsLst>
              <a:lin ang="5400000" scaled="0"/>
            </a:gradFill>
            <a:ln>
              <a:noFill/>
            </a:ln>
          </p:spPr>
          <p:txBody>
            <a:bodyPr lIns="91425" tIns="91425" rIns="91425" bIns="91425" anchor="ctr" anchorCtr="0">
              <a:noAutofit/>
            </a:bodyPr>
            <a:lstStyle/>
            <a:p>
              <a:pPr>
                <a:spcBef>
                  <a:spcPts val="0"/>
                </a:spcBef>
                <a:buNone/>
              </a:pPr>
              <a:endParaRPr/>
            </a:p>
          </p:txBody>
        </p:sp>
        <p:sp>
          <p:nvSpPr>
            <p:cNvPr id="496" name="Shape 496"/>
            <p:cNvSpPr txBox="1"/>
            <p:nvPr/>
          </p:nvSpPr>
          <p:spPr>
            <a:xfrm>
              <a:off x="4637280" y="22955"/>
              <a:ext cx="2108581" cy="73784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910"/>
                </a:spcAft>
                <a:buSzPct val="25000"/>
                <a:buNone/>
              </a:pPr>
              <a:r>
                <a:rPr lang="ja-JP" sz="2600" b="0" i="0" u="none" strike="noStrike" cap="none" baseline="0">
                  <a:solidFill>
                    <a:schemeClr val="lt1"/>
                  </a:solidFill>
                  <a:latin typeface="Trebuchet MS"/>
                  <a:ea typeface="Trebuchet MS"/>
                  <a:cs typeface="Trebuchet MS"/>
                  <a:sym typeface="Trebuchet MS"/>
                </a:rPr>
                <a:t>株式会社</a:t>
              </a:r>
            </a:p>
          </p:txBody>
        </p:sp>
        <p:sp>
          <p:nvSpPr>
            <p:cNvPr id="497" name="Shape 497"/>
            <p:cNvSpPr/>
            <p:nvPr/>
          </p:nvSpPr>
          <p:spPr>
            <a:xfrm rot="596506">
              <a:off x="2130598" y="998110"/>
              <a:ext cx="2502514" cy="83671"/>
            </a:xfrm>
            <a:custGeom>
              <a:avLst/>
              <a:gdLst/>
              <a:ahLst/>
              <a:cxnLst/>
              <a:rect l="0" t="0" r="0" b="0"/>
              <a:pathLst>
                <a:path w="120000" h="120000" extrusionOk="0">
                  <a:moveTo>
                    <a:pt x="0" y="59999"/>
                  </a:moveTo>
                  <a:lnTo>
                    <a:pt x="120000" y="59999"/>
                  </a:lnTo>
                </a:path>
              </a:pathLst>
            </a:custGeom>
            <a:noFill/>
            <a:ln w="19050" cap="rnd" cmpd="sng">
              <a:solidFill>
                <a:srgbClr val="71991B"/>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8" name="Shape 498"/>
            <p:cNvSpPr txBox="1"/>
            <p:nvPr/>
          </p:nvSpPr>
          <p:spPr>
            <a:xfrm rot="596506">
              <a:off x="3319294" y="977384"/>
              <a:ext cx="125124" cy="125124"/>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315"/>
                </a:spcAft>
                <a:buNone/>
              </a:pPr>
              <a:endParaRPr sz="900" b="0" i="0" u="none" strike="noStrike" cap="none" baseline="0">
                <a:solidFill>
                  <a:schemeClr val="dk1"/>
                </a:solidFill>
                <a:latin typeface="Trebuchet MS"/>
                <a:ea typeface="Trebuchet MS"/>
                <a:cs typeface="Trebuchet MS"/>
                <a:sym typeface="Trebuchet MS"/>
              </a:endParaRPr>
            </a:p>
          </p:txBody>
        </p:sp>
        <p:sp>
          <p:nvSpPr>
            <p:cNvPr id="499" name="Shape 499"/>
            <p:cNvSpPr/>
            <p:nvPr/>
          </p:nvSpPr>
          <p:spPr>
            <a:xfrm>
              <a:off x="4614325" y="864095"/>
              <a:ext cx="2154491" cy="783753"/>
            </a:xfrm>
            <a:prstGeom prst="roundRect">
              <a:avLst>
                <a:gd name="adj" fmla="val 10000"/>
              </a:avLst>
            </a:prstGeom>
            <a:gradFill>
              <a:gsLst>
                <a:gs pos="0">
                  <a:srgbClr val="96C443"/>
                </a:gs>
                <a:gs pos="78000">
                  <a:srgbClr val="83B01F"/>
                </a:gs>
                <a:gs pos="100000">
                  <a:srgbClr val="83B01F"/>
                </a:gs>
              </a:gsLst>
              <a:lin ang="5400000" scaled="0"/>
            </a:gradFill>
            <a:ln>
              <a:noFill/>
            </a:ln>
          </p:spPr>
          <p:txBody>
            <a:bodyPr lIns="91425" tIns="91425" rIns="91425" bIns="91425" anchor="ctr" anchorCtr="0">
              <a:noAutofit/>
            </a:bodyPr>
            <a:lstStyle/>
            <a:p>
              <a:pPr>
                <a:spcBef>
                  <a:spcPts val="0"/>
                </a:spcBef>
                <a:buNone/>
              </a:pPr>
              <a:endParaRPr/>
            </a:p>
          </p:txBody>
        </p:sp>
        <p:sp>
          <p:nvSpPr>
            <p:cNvPr id="500" name="Shape 500"/>
            <p:cNvSpPr txBox="1"/>
            <p:nvPr/>
          </p:nvSpPr>
          <p:spPr>
            <a:xfrm>
              <a:off x="4637280" y="887050"/>
              <a:ext cx="2108581" cy="73784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910"/>
                </a:spcAft>
                <a:buSzPct val="25000"/>
                <a:buNone/>
              </a:pPr>
              <a:r>
                <a:rPr lang="ja-JP" sz="2600" b="0" i="0" u="none" strike="noStrike" cap="none" baseline="0">
                  <a:solidFill>
                    <a:schemeClr val="lt1"/>
                  </a:solidFill>
                  <a:latin typeface="Trebuchet MS"/>
                  <a:ea typeface="Trebuchet MS"/>
                  <a:cs typeface="Trebuchet MS"/>
                  <a:sym typeface="Trebuchet MS"/>
                </a:rPr>
                <a:t>農事組合法人</a:t>
              </a:r>
            </a:p>
          </p:txBody>
        </p:sp>
      </p:grpSp>
      <p:pic>
        <p:nvPicPr>
          <p:cNvPr id="501" name="Shape 501"/>
          <p:cNvPicPr preferRelativeResize="0"/>
          <p:nvPr/>
        </p:nvPicPr>
        <p:blipFill>
          <a:blip r:embed="rId4">
            <a:alphaModFix/>
          </a:blip>
          <a:stretch>
            <a:fillRect/>
          </a:stretch>
        </p:blipFill>
        <p:spPr>
          <a:xfrm>
            <a:off x="7312050" y="362925"/>
            <a:ext cx="3087425" cy="2233800"/>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01340395"/>
              </p:ext>
            </p:extLst>
          </p:nvPr>
        </p:nvGraphicFramePr>
        <p:xfrm>
          <a:off x="789236" y="508000"/>
          <a:ext cx="8424936" cy="586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164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9711" y="228600"/>
            <a:ext cx="8598907" cy="659160"/>
          </a:xfrm>
        </p:spPr>
        <p:txBody>
          <a:bodyPr>
            <a:normAutofit/>
          </a:bodyPr>
          <a:lstStyle/>
          <a:p>
            <a:r>
              <a:rPr kumimoji="1" lang="ja-JP" altLang="en-US" sz="3200" dirty="0" smtClean="0">
                <a:solidFill>
                  <a:schemeClr val="tx1"/>
                </a:solidFill>
                <a:effectLst>
                  <a:outerShdw blurRad="38100" dist="38100" dir="2700000" algn="tl">
                    <a:srgbClr val="000000">
                      <a:alpha val="43137"/>
                    </a:srgbClr>
                  </a:outerShdw>
                </a:effectLst>
              </a:rPr>
              <a:t>法人化への支援</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206211314"/>
              </p:ext>
            </p:extLst>
          </p:nvPr>
        </p:nvGraphicFramePr>
        <p:xfrm>
          <a:off x="807354" y="887760"/>
          <a:ext cx="829126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704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664810" y="279400"/>
            <a:ext cx="8598906" cy="6730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2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集落営農法人化の事例</a:t>
            </a:r>
          </a:p>
        </p:txBody>
      </p:sp>
      <p:sp>
        <p:nvSpPr>
          <p:cNvPr id="554" name="Shape 554"/>
          <p:cNvSpPr txBox="1">
            <a:spLocks noGrp="1"/>
          </p:cNvSpPr>
          <p:nvPr>
            <p:ph type="body" idx="1"/>
          </p:nvPr>
        </p:nvSpPr>
        <p:spPr>
          <a:xfrm>
            <a:off x="664810" y="964094"/>
            <a:ext cx="8229600" cy="5308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【組織名】　千足集落営農生産組合（平成18年設立）</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【所在】　愛知県豊田市</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【構成農家戸数】　47戸</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【経営規模】　水稲13ha・麦10ha・大豆2ha　</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smtClean="0">
                <a:solidFill>
                  <a:schemeClr val="dk1"/>
                </a:solidFill>
                <a:latin typeface="Arial"/>
                <a:ea typeface="Arial"/>
                <a:cs typeface="Arial"/>
                <a:sym typeface="Arial"/>
              </a:rPr>
              <a:t>＜</a:t>
            </a:r>
            <a:r>
              <a:rPr lang="ja-JP" sz="2400" b="0" i="0" u="none" strike="noStrike" cap="none" baseline="0" dirty="0">
                <a:solidFill>
                  <a:schemeClr val="dk1"/>
                </a:solidFill>
                <a:latin typeface="Arial"/>
                <a:ea typeface="Arial"/>
                <a:cs typeface="Arial"/>
                <a:sym typeface="Arial"/>
              </a:rPr>
              <a:t>特徴・効果＞</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・「集落営農育成・確保緊急支援事業」を活用しながら行政OB</a:t>
            </a:r>
            <a:r>
              <a:rPr lang="ja-JP" sz="2400" b="0" i="0" u="none" strike="noStrike" cap="none" baseline="0" dirty="0" smtClean="0">
                <a:solidFill>
                  <a:schemeClr val="dk1"/>
                </a:solidFill>
                <a:latin typeface="Arial"/>
                <a:ea typeface="Arial"/>
                <a:cs typeface="Arial"/>
                <a:sym typeface="Arial"/>
              </a:rPr>
              <a:t>が集落</a:t>
            </a:r>
            <a:r>
              <a:rPr lang="ja-JP" sz="2400" b="0" i="0" u="none" strike="noStrike" cap="none" baseline="0" dirty="0">
                <a:solidFill>
                  <a:schemeClr val="dk1"/>
                </a:solidFill>
                <a:latin typeface="Arial"/>
                <a:ea typeface="Arial"/>
                <a:cs typeface="Arial"/>
                <a:sym typeface="Arial"/>
              </a:rPr>
              <a:t>のリーダーとなり関係機関、農家と意見を調整</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・組織で農業機械を購入、個人所有の機械は順次処分</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a:t>
            </a:r>
            <a:r>
              <a:rPr lang="ja-JP" sz="2400" b="0" i="0" u="sng" strike="noStrike" cap="none" baseline="0" dirty="0">
                <a:solidFill>
                  <a:srgbClr val="FF0000"/>
                </a:solidFill>
                <a:latin typeface="Arial"/>
                <a:ea typeface="Arial"/>
                <a:cs typeface="Arial"/>
                <a:sym typeface="Arial"/>
              </a:rPr>
              <a:t>遊休農地減少</a:t>
            </a:r>
            <a:r>
              <a:rPr lang="ja-JP" sz="2400" b="0" i="0" u="none" strike="noStrike" cap="none" baseline="0" dirty="0">
                <a:solidFill>
                  <a:srgbClr val="FF0000"/>
                </a:solidFill>
                <a:latin typeface="Arial"/>
                <a:ea typeface="Arial"/>
                <a:cs typeface="Arial"/>
                <a:sym typeface="Arial"/>
              </a:rPr>
              <a:t>、農機具費や農業労働時間</a:t>
            </a:r>
            <a:r>
              <a:rPr lang="ja-JP" sz="2400" b="0" i="0" u="none" strike="noStrike" cap="none" baseline="0" dirty="0" smtClean="0">
                <a:solidFill>
                  <a:srgbClr val="FF0000"/>
                </a:solidFill>
                <a:latin typeface="Arial"/>
                <a:ea typeface="Arial"/>
                <a:cs typeface="Arial"/>
                <a:sym typeface="Arial"/>
              </a:rPr>
              <a:t>減少</a:t>
            </a:r>
            <a:endParaRPr lang="en-US" altLang="ja-JP" sz="2400" b="0" i="0" u="none" strike="noStrike" cap="none" baseline="0" dirty="0" smtClean="0">
              <a:solidFill>
                <a:srgbClr val="FF0000"/>
              </a:solidFill>
              <a:latin typeface="Arial"/>
              <a:ea typeface="Arial"/>
              <a:cs typeface="Arial"/>
              <a:sym typeface="Arial"/>
            </a:endParaRPr>
          </a:p>
          <a:p>
            <a:pPr marL="0" indent="0">
              <a:buSzPct val="25000"/>
              <a:buNone/>
            </a:pPr>
            <a:r>
              <a:rPr lang="ja-JP" altLang="ja-JP" sz="2400" dirty="0">
                <a:solidFill>
                  <a:schemeClr val="dk1"/>
                </a:solidFill>
              </a:rPr>
              <a:t>→</a:t>
            </a:r>
            <a:r>
              <a:rPr lang="ja-JP" altLang="ja-JP" sz="2400" u="sng" dirty="0">
                <a:solidFill>
                  <a:schemeClr val="dk1"/>
                </a:solidFill>
              </a:rPr>
              <a:t>耕作放棄地の</a:t>
            </a:r>
            <a:r>
              <a:rPr lang="ja-JP" altLang="ja-JP" sz="2400" u="sng" dirty="0" smtClean="0">
                <a:solidFill>
                  <a:schemeClr val="dk1"/>
                </a:solidFill>
              </a:rPr>
              <a:t>解消</a:t>
            </a:r>
            <a:endParaRPr lang="en-US" altLang="ja-JP" sz="2400" u="sng" dirty="0" smtClean="0">
              <a:solidFill>
                <a:schemeClr val="dk1"/>
              </a:solidFill>
            </a:endParaRPr>
          </a:p>
          <a:p>
            <a:pPr marL="0" indent="0">
              <a:buSzPct val="25000"/>
              <a:buNone/>
            </a:pPr>
            <a:r>
              <a:rPr lang="ja-JP" sz="2400" b="0" i="0" u="none" strike="noStrike" cap="none" baseline="0" dirty="0" smtClean="0">
                <a:solidFill>
                  <a:schemeClr val="dk1"/>
                </a:solidFill>
                <a:latin typeface="Arial"/>
                <a:ea typeface="Arial"/>
                <a:cs typeface="Arial"/>
                <a:sym typeface="Arial"/>
              </a:rPr>
              <a:t>・</a:t>
            </a:r>
            <a:r>
              <a:rPr lang="ja-JP" sz="2400" b="0" i="0" u="none" strike="noStrike" cap="none" baseline="0" dirty="0">
                <a:solidFill>
                  <a:schemeClr val="dk1"/>
                </a:solidFill>
                <a:latin typeface="Arial"/>
                <a:ea typeface="Arial"/>
                <a:cs typeface="Arial"/>
                <a:sym typeface="Arial"/>
              </a:rPr>
              <a:t>農地・水・環境保全向上対策に取り組んでいる</a:t>
            </a:r>
          </a:p>
        </p:txBody>
      </p:sp>
      <p:pic>
        <p:nvPicPr>
          <p:cNvPr id="555" name="Shape 555"/>
          <p:cNvPicPr preferRelativeResize="0"/>
          <p:nvPr/>
        </p:nvPicPr>
        <p:blipFill>
          <a:blip r:embed="rId3">
            <a:alphaModFix/>
          </a:blip>
          <a:stretch>
            <a:fillRect/>
          </a:stretch>
        </p:blipFill>
        <p:spPr>
          <a:xfrm>
            <a:off x="8349524" y="615949"/>
            <a:ext cx="3459049" cy="2759800"/>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77510" y="357632"/>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ja-JP" sz="3600" b="1" dirty="0">
                <a:effectLst>
                  <a:outerShdw blurRad="38100" dist="38100" dir="2700000" algn="tl">
                    <a:srgbClr val="000000">
                      <a:alpha val="43137"/>
                    </a:srgbClr>
                  </a:outerShdw>
                </a:effectLst>
              </a:rPr>
              <a:t>日本人は、</a:t>
            </a:r>
          </a:p>
          <a:p>
            <a:pPr marL="0" marR="0" lvl="0" indent="0" algn="l" rtl="0">
              <a:spcBef>
                <a:spcPts val="0"/>
              </a:spcBef>
              <a:buClr>
                <a:schemeClr val="accent1"/>
              </a:buClr>
              <a:buSzPct val="25000"/>
              <a:buFont typeface="Arial"/>
              <a:buNone/>
            </a:pPr>
            <a:r>
              <a:rPr lang="ja-JP" sz="3600" b="1" dirty="0">
                <a:effectLst>
                  <a:outerShdw blurRad="38100" dist="38100" dir="2700000" algn="tl">
                    <a:srgbClr val="000000">
                      <a:alpha val="43137"/>
                    </a:srgbClr>
                  </a:outerShdw>
                </a:effectLst>
              </a:rPr>
              <a:t>　　　お米を</a:t>
            </a:r>
            <a:r>
              <a:rPr lang="ja-JP" sz="3600" b="1" i="0" u="none" strike="noStrike" cap="none" baseline="0" dirty="0">
                <a:solidFill>
                  <a:schemeClr val="accent1"/>
                </a:solidFill>
                <a:effectLst>
                  <a:outerShdw blurRad="38100" dist="38100" dir="2700000" algn="tl">
                    <a:srgbClr val="000000">
                      <a:alpha val="43137"/>
                    </a:srgbClr>
                  </a:outerShdw>
                </a:effectLst>
                <a:latin typeface="Arial"/>
                <a:ea typeface="Arial"/>
                <a:cs typeface="Arial"/>
                <a:sym typeface="Arial"/>
              </a:rPr>
              <a:t>１日に２杯以上食べる</a:t>
            </a:r>
            <a:r>
              <a:rPr lang="ja-JP" sz="3600" b="0" i="0" u="none" strike="noStrike" cap="none" baseline="0" dirty="0">
                <a:solidFill>
                  <a:schemeClr val="accent1"/>
                </a:solidFill>
                <a:latin typeface="Arial"/>
                <a:ea typeface="Arial"/>
                <a:cs typeface="Arial"/>
                <a:sym typeface="Arial"/>
              </a:rPr>
              <a:t>。</a:t>
            </a:r>
          </a:p>
        </p:txBody>
      </p:sp>
      <p:sp>
        <p:nvSpPr>
          <p:cNvPr id="171" name="Shape 171"/>
          <p:cNvSpPr txBox="1">
            <a:spLocks noGrp="1"/>
          </p:cNvSpPr>
          <p:nvPr>
            <p:ph type="body" idx="1"/>
          </p:nvPr>
        </p:nvSpPr>
        <p:spPr>
          <a:xfrm>
            <a:off x="677510" y="1803400"/>
            <a:ext cx="9963986" cy="46239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Font typeface="Noto Symbo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1000"/>
              </a:spcBef>
              <a:spcAft>
                <a:spcPts val="0"/>
              </a:spcAft>
              <a:buClr>
                <a:schemeClr val="accent1"/>
              </a:buClr>
              <a:buSzPct val="25000"/>
              <a:buFont typeface="Noto Symbol"/>
              <a:buNone/>
            </a:pPr>
            <a:r>
              <a:rPr lang="ja-JP" sz="2800" b="0" i="0" u="none" strike="noStrike" cap="none" baseline="0" dirty="0">
                <a:solidFill>
                  <a:schemeClr val="dk1"/>
                </a:solidFill>
                <a:latin typeface="Arial"/>
                <a:ea typeface="Arial"/>
                <a:cs typeface="Arial"/>
                <a:sym typeface="Arial"/>
              </a:rPr>
              <a:t>・日本人の年間米消費量</a:t>
            </a:r>
          </a:p>
          <a:p>
            <a:pPr marL="0" marR="0" lvl="0" indent="0" algn="l" rtl="0">
              <a:spcBef>
                <a:spcPts val="1000"/>
              </a:spcBef>
              <a:spcAft>
                <a:spcPts val="0"/>
              </a:spcAft>
              <a:buClr>
                <a:schemeClr val="accent1"/>
              </a:buClr>
              <a:buSzPct val="25000"/>
              <a:buFont typeface="Noto Symbol"/>
              <a:buNone/>
            </a:pPr>
            <a:r>
              <a:rPr lang="ja-JP" sz="2800" b="0" i="0" u="none" strike="noStrike" cap="none" baseline="0" dirty="0">
                <a:solidFill>
                  <a:srgbClr val="3F3F3F"/>
                </a:solidFill>
                <a:latin typeface="Arial"/>
                <a:ea typeface="Arial"/>
                <a:cs typeface="Arial"/>
                <a:sym typeface="Arial"/>
              </a:rPr>
              <a:t>          </a:t>
            </a:r>
            <a:r>
              <a:rPr lang="ja-JP" sz="2800" b="0" i="0" u="none" strike="noStrike" cap="none" baseline="0" dirty="0">
                <a:solidFill>
                  <a:schemeClr val="dk1"/>
                </a:solidFill>
                <a:latin typeface="Arial"/>
                <a:ea typeface="Arial"/>
                <a:cs typeface="Arial"/>
                <a:sym typeface="Arial"/>
              </a:rPr>
              <a:t>一人当たり </a:t>
            </a:r>
            <a:r>
              <a:rPr lang="ja-JP" sz="2800" b="0" i="0" u="none" strike="noStrike" cap="none" baseline="0" dirty="0">
                <a:solidFill>
                  <a:srgbClr val="FF0000"/>
                </a:solidFill>
                <a:latin typeface="Arial"/>
                <a:ea typeface="Arial"/>
                <a:cs typeface="Arial"/>
                <a:sym typeface="Arial"/>
              </a:rPr>
              <a:t>56.9kg</a:t>
            </a:r>
            <a:r>
              <a:rPr lang="ja-JP" sz="2000" b="0" i="0" u="none" strike="noStrike" cap="none" baseline="0" dirty="0">
                <a:solidFill>
                  <a:schemeClr val="dk1"/>
                </a:solidFill>
                <a:sym typeface="Arial"/>
              </a:rPr>
              <a:t>（平成25年</a:t>
            </a:r>
            <a:r>
              <a:rPr lang="ja-JP" sz="2000" dirty="0">
                <a:solidFill>
                  <a:schemeClr val="dk1"/>
                </a:solidFill>
              </a:rPr>
              <a:t>農林水産省　食料需給表より</a:t>
            </a:r>
            <a:r>
              <a:rPr lang="ja-JP" sz="2000" b="0" i="0" u="none" strike="noStrike" cap="none" baseline="0" dirty="0">
                <a:solidFill>
                  <a:schemeClr val="dk1"/>
                </a:solidFill>
                <a:sym typeface="Arial"/>
              </a:rPr>
              <a:t>）</a:t>
            </a:r>
          </a:p>
          <a:p>
            <a:pPr marL="0" marR="0" lvl="0" indent="0" algn="l" rtl="0">
              <a:spcBef>
                <a:spcPts val="1000"/>
              </a:spcBef>
              <a:spcAft>
                <a:spcPts val="0"/>
              </a:spcAft>
              <a:buClr>
                <a:schemeClr val="accent1"/>
              </a:buClr>
              <a:buFont typeface="Noto Symbol"/>
              <a:buNone/>
            </a:pPr>
            <a:endParaRPr sz="2000" dirty="0">
              <a:solidFill>
                <a:schemeClr val="dk1"/>
              </a:solidFill>
            </a:endParaRPr>
          </a:p>
          <a:p>
            <a:pPr marL="0" marR="0" lvl="0" indent="0" algn="l" rtl="0">
              <a:spcBef>
                <a:spcPts val="1000"/>
              </a:spcBef>
              <a:spcAft>
                <a:spcPts val="0"/>
              </a:spcAft>
              <a:buClr>
                <a:schemeClr val="accent1"/>
              </a:buClr>
              <a:buSzPct val="25000"/>
              <a:buFont typeface="Noto Symbol"/>
              <a:buNone/>
            </a:pPr>
            <a:r>
              <a:rPr lang="ja-JP" sz="2800" b="0" i="0" u="none" strike="noStrike" cap="none" baseline="0" dirty="0">
                <a:solidFill>
                  <a:schemeClr val="dk1"/>
                </a:solidFill>
                <a:latin typeface="Arial"/>
                <a:ea typeface="Arial"/>
                <a:cs typeface="Arial"/>
                <a:sym typeface="Arial"/>
              </a:rPr>
              <a:t>・一日にお茶碗</a:t>
            </a:r>
            <a:r>
              <a:rPr lang="ja-JP" sz="2800" b="0" i="0" u="none" strike="noStrike" cap="none" baseline="0" dirty="0">
                <a:solidFill>
                  <a:srgbClr val="FF0000"/>
                </a:solidFill>
                <a:latin typeface="Arial"/>
                <a:ea typeface="Arial"/>
                <a:cs typeface="Arial"/>
                <a:sym typeface="Arial"/>
              </a:rPr>
              <a:t>２杯強</a:t>
            </a:r>
            <a:r>
              <a:rPr lang="ja-JP" sz="2800" b="0" i="0" u="none" strike="noStrike" cap="none" baseline="0" dirty="0">
                <a:solidFill>
                  <a:schemeClr val="dk1"/>
                </a:solidFill>
                <a:latin typeface="Arial"/>
                <a:ea typeface="Arial"/>
                <a:cs typeface="Arial"/>
                <a:sym typeface="Arial"/>
              </a:rPr>
              <a:t>の消費量</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rgbClr val="3F3F3F"/>
                </a:solidFill>
                <a:latin typeface="Arial"/>
                <a:ea typeface="Arial"/>
                <a:cs typeface="Arial"/>
                <a:sym typeface="Arial"/>
              </a:rPr>
              <a:t> </a:t>
            </a:r>
          </a:p>
          <a:p>
            <a:pPr marL="0" marR="0" lvl="0" indent="0" algn="l" rtl="0">
              <a:spcBef>
                <a:spcPts val="1000"/>
              </a:spcBef>
              <a:spcAft>
                <a:spcPts val="0"/>
              </a:spcAft>
              <a:buClr>
                <a:schemeClr val="accent1"/>
              </a:buClr>
              <a:buFont typeface="Noto Symbol"/>
              <a:buNone/>
            </a:pPr>
            <a:endParaRPr sz="1800" b="0" i="0" u="none" strike="noStrike" cap="none" baseline="0" dirty="0">
              <a:solidFill>
                <a:srgbClr val="3F3F3F"/>
              </a:solidFill>
              <a:latin typeface="Arial"/>
              <a:ea typeface="Arial"/>
              <a:cs typeface="Arial"/>
              <a:sym typeface="Arial"/>
            </a:endParaRPr>
          </a:p>
        </p:txBody>
      </p:sp>
      <p:pic>
        <p:nvPicPr>
          <p:cNvPr id="172" name="Shape 172"/>
          <p:cNvPicPr preferRelativeResize="0"/>
          <p:nvPr/>
        </p:nvPicPr>
        <p:blipFill rotWithShape="1">
          <a:blip r:embed="rId3">
            <a:alphaModFix/>
          </a:blip>
          <a:srcRect/>
          <a:stretch/>
        </p:blipFill>
        <p:spPr>
          <a:xfrm>
            <a:off x="2583749" y="4632975"/>
            <a:ext cx="1855729" cy="1716929"/>
          </a:xfrm>
          <a:prstGeom prst="rect">
            <a:avLst/>
          </a:prstGeom>
          <a:noFill/>
          <a:ln>
            <a:noFill/>
          </a:ln>
        </p:spPr>
      </p:pic>
      <p:pic>
        <p:nvPicPr>
          <p:cNvPr id="173" name="Shape 173"/>
          <p:cNvPicPr preferRelativeResize="0"/>
          <p:nvPr/>
        </p:nvPicPr>
        <p:blipFill rotWithShape="1">
          <a:blip r:embed="rId3">
            <a:alphaModFix/>
          </a:blip>
          <a:srcRect/>
          <a:stretch/>
        </p:blipFill>
        <p:spPr>
          <a:xfrm>
            <a:off x="4788631" y="4586453"/>
            <a:ext cx="1741744" cy="1809972"/>
          </a:xfrm>
          <a:prstGeom prst="rect">
            <a:avLst/>
          </a:prstGeom>
          <a:noFill/>
          <a:ln>
            <a:noFill/>
          </a:ln>
        </p:spPr>
      </p:pic>
      <p:pic>
        <p:nvPicPr>
          <p:cNvPr id="174" name="Shape 174"/>
          <p:cNvPicPr preferRelativeResize="0"/>
          <p:nvPr/>
        </p:nvPicPr>
        <p:blipFill rotWithShape="1">
          <a:blip r:embed="rId4">
            <a:alphaModFix/>
          </a:blip>
          <a:srcRect r="74457"/>
          <a:stretch/>
        </p:blipFill>
        <p:spPr>
          <a:xfrm>
            <a:off x="6879528" y="4632975"/>
            <a:ext cx="598588" cy="16017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563210" y="235993"/>
            <a:ext cx="8598906" cy="65300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新たな雇用創出</a:t>
            </a:r>
          </a:p>
        </p:txBody>
      </p:sp>
      <p:sp>
        <p:nvSpPr>
          <p:cNvPr id="561" name="Shape 561"/>
          <p:cNvSpPr txBox="1">
            <a:spLocks noGrp="1"/>
          </p:cNvSpPr>
          <p:nvPr>
            <p:ph type="body" idx="1"/>
          </p:nvPr>
        </p:nvSpPr>
        <p:spPr>
          <a:xfrm>
            <a:off x="747875" y="1186900"/>
            <a:ext cx="6852300" cy="227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・若者の就農希望は多い。外部から就農するには法人に雇用してもらうのが一番スムーズ。 </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・集落営農の法人化は外部雇用も可能にして農業経営の持続性確保，経営管理の強化等をはかっていく。</a:t>
            </a:r>
          </a:p>
        </p:txBody>
      </p:sp>
      <p:sp>
        <p:nvSpPr>
          <p:cNvPr id="562" name="Shape 562"/>
          <p:cNvSpPr txBox="1"/>
          <p:nvPr/>
        </p:nvSpPr>
        <p:spPr>
          <a:xfrm>
            <a:off x="747864" y="3772475"/>
            <a:ext cx="7992899" cy="2585400"/>
          </a:xfrm>
          <a:prstGeom prst="rect">
            <a:avLst/>
          </a:prstGeom>
          <a:gradFill>
            <a:gsLst>
              <a:gs pos="0">
                <a:srgbClr val="D2E4BB"/>
              </a:gs>
              <a:gs pos="88000">
                <a:srgbClr val="9FC95F"/>
              </a:gs>
              <a:gs pos="100000">
                <a:srgbClr val="9FC95F"/>
              </a:gs>
            </a:gsLst>
            <a:lin ang="5400000" scaled="0"/>
          </a:gradFill>
          <a:ln w="1270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ja-JP" sz="2400" b="0" i="0" u="none" strike="noStrike" cap="none" baseline="0">
                <a:solidFill>
                  <a:schemeClr val="dk1"/>
                </a:solidFill>
                <a:latin typeface="Trebuchet MS"/>
                <a:ea typeface="Trebuchet MS"/>
                <a:cs typeface="Trebuchet MS"/>
                <a:sym typeface="Trebuchet MS"/>
              </a:rPr>
              <a:t>＜JAあいち中央＞</a:t>
            </a:r>
          </a:p>
          <a:p>
            <a:pPr marL="0" marR="0" lvl="0" indent="0" algn="l" rtl="0">
              <a:spcBef>
                <a:spcPts val="0"/>
              </a:spcBef>
              <a:buSzPct val="25000"/>
              <a:buNone/>
            </a:pPr>
            <a:r>
              <a:rPr lang="ja-JP" sz="2400" b="0" i="0" u="none" strike="noStrike" cap="none" baseline="0">
                <a:solidFill>
                  <a:schemeClr val="dk1"/>
                </a:solidFill>
                <a:latin typeface="Arial"/>
                <a:ea typeface="Arial"/>
                <a:cs typeface="Arial"/>
                <a:sym typeface="Arial"/>
              </a:rPr>
              <a:t>石川克則組合長が担う</a:t>
            </a:r>
            <a:r>
              <a:rPr lang="ja-JP" sz="2400" b="0" i="0" u="none" strike="noStrike" cap="none" baseline="0">
                <a:solidFill>
                  <a:schemeClr val="dk1"/>
                </a:solidFill>
                <a:latin typeface="Trebuchet MS"/>
                <a:ea typeface="Trebuchet MS"/>
                <a:cs typeface="Trebuchet MS"/>
                <a:sym typeface="Trebuchet MS"/>
              </a:rPr>
              <a:t>赤松営農組合の集落農業</a:t>
            </a:r>
          </a:p>
          <a:p>
            <a:pPr marL="0" marR="0" lvl="0" indent="0" algn="l" rtl="0">
              <a:spcBef>
                <a:spcPts val="0"/>
              </a:spcBef>
              <a:buSzPct val="25000"/>
              <a:buNone/>
            </a:pPr>
            <a:r>
              <a:rPr lang="ja-JP" sz="2400" b="0" i="0" u="none" strike="noStrike" cap="none" baseline="0">
                <a:solidFill>
                  <a:schemeClr val="dk1"/>
                </a:solidFill>
                <a:latin typeface="Trebuchet MS"/>
                <a:ea typeface="Trebuchet MS"/>
                <a:cs typeface="Trebuchet MS"/>
                <a:sym typeface="Trebuchet MS"/>
              </a:rPr>
              <a:t>⇒米のほかにチンゲンサイのハウス栽培開始</a:t>
            </a:r>
          </a:p>
          <a:p>
            <a:pPr marL="0" marR="0" lvl="0" indent="0" algn="l" rtl="0">
              <a:spcBef>
                <a:spcPts val="0"/>
              </a:spcBef>
              <a:buSzPct val="25000"/>
              <a:buNone/>
            </a:pPr>
            <a:r>
              <a:rPr lang="ja-JP" sz="2400" b="0" i="0" u="none" strike="noStrike" cap="none" baseline="0">
                <a:solidFill>
                  <a:schemeClr val="dk1"/>
                </a:solidFill>
                <a:latin typeface="Trebuchet MS"/>
                <a:ea typeface="Trebuchet MS"/>
                <a:cs typeface="Trebuchet MS"/>
                <a:sym typeface="Trebuchet MS"/>
              </a:rPr>
              <a:t>⇒10人をパートで雇うなど雇用生み出す</a:t>
            </a:r>
            <a:br>
              <a:rPr lang="ja-JP" sz="2400" b="0" i="0" u="none" strike="noStrike" cap="none" baseline="0">
                <a:solidFill>
                  <a:schemeClr val="dk1"/>
                </a:solidFill>
                <a:latin typeface="Trebuchet MS"/>
                <a:ea typeface="Trebuchet MS"/>
                <a:cs typeface="Trebuchet MS"/>
                <a:sym typeface="Trebuchet MS"/>
              </a:rPr>
            </a:br>
            <a:r>
              <a:rPr lang="ja-JP" sz="2400" b="0" i="0" u="none" strike="noStrike" cap="none" baseline="0">
                <a:solidFill>
                  <a:schemeClr val="dk1"/>
                </a:solidFill>
                <a:latin typeface="Trebuchet MS"/>
                <a:ea typeface="Trebuchet MS"/>
                <a:cs typeface="Trebuchet MS"/>
                <a:sym typeface="Trebuchet MS"/>
              </a:rPr>
              <a:t>⇒「若い農業者が育っている」＝こうした営農組合の構成員が次の世代へとバトンタッチされている</a:t>
            </a:r>
          </a:p>
          <a:p>
            <a:pPr marL="0" marR="0" lvl="0" indent="0" algn="l" rtl="0">
              <a:spcBef>
                <a:spcPts val="0"/>
              </a:spcBef>
              <a:buNone/>
            </a:pPr>
            <a:endParaRPr sz="1800" b="0" i="0" u="none" strike="noStrike" cap="none" baseline="0">
              <a:solidFill>
                <a:schemeClr val="dk1"/>
              </a:solidFill>
              <a:latin typeface="Trebuchet MS"/>
              <a:ea typeface="Trebuchet MS"/>
              <a:cs typeface="Trebuchet MS"/>
              <a:sym typeface="Trebuchet MS"/>
            </a:endParaRPr>
          </a:p>
        </p:txBody>
      </p:sp>
      <p:pic>
        <p:nvPicPr>
          <p:cNvPr id="563" name="Shape 563"/>
          <p:cNvPicPr preferRelativeResize="0"/>
          <p:nvPr/>
        </p:nvPicPr>
        <p:blipFill>
          <a:blip r:embed="rId3">
            <a:alphaModFix/>
          </a:blip>
          <a:stretch>
            <a:fillRect/>
          </a:stretch>
        </p:blipFill>
        <p:spPr>
          <a:xfrm>
            <a:off x="7770450" y="750925"/>
            <a:ext cx="3525149" cy="2333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6711" y="266700"/>
            <a:ext cx="8598907" cy="635000"/>
          </a:xfrm>
        </p:spPr>
        <p:txBody>
          <a:bodyPr>
            <a:normAutofit/>
          </a:bodyPr>
          <a:lstStyle/>
          <a:p>
            <a:r>
              <a:rPr kumimoji="1" lang="ja-JP" altLang="en-US" sz="3200" dirty="0" smtClean="0">
                <a:solidFill>
                  <a:schemeClr val="tx1"/>
                </a:solidFill>
                <a:effectLst>
                  <a:outerShdw blurRad="38100" dist="38100" dir="2700000" algn="tl">
                    <a:srgbClr val="000000">
                      <a:alpha val="43137"/>
                    </a:srgbClr>
                  </a:outerShdw>
                </a:effectLst>
              </a:rPr>
              <a:t>定年帰農者</a:t>
            </a:r>
            <a:endParaRPr kumimoji="1" lang="ja-JP" altLang="en-US" sz="3200" dirty="0">
              <a:solidFill>
                <a:schemeClr val="tx1"/>
              </a:solidFill>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87520003"/>
              </p:ext>
            </p:extLst>
          </p:nvPr>
        </p:nvGraphicFramePr>
        <p:xfrm>
          <a:off x="626711" y="1028700"/>
          <a:ext cx="9431689" cy="539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950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Shape 586"/>
          <p:cNvPicPr preferRelativeResize="0"/>
          <p:nvPr/>
        </p:nvPicPr>
        <p:blipFill rotWithShape="1">
          <a:blip r:embed="rId3">
            <a:alphaModFix/>
          </a:blip>
          <a:srcRect l="14521" r="12687"/>
          <a:stretch/>
        </p:blipFill>
        <p:spPr>
          <a:xfrm>
            <a:off x="823025" y="596900"/>
            <a:ext cx="7303000" cy="5537867"/>
          </a:xfrm>
          <a:prstGeom prst="rect">
            <a:avLst/>
          </a:prstGeom>
          <a:noFill/>
          <a:ln>
            <a:noFill/>
          </a:ln>
        </p:spPr>
      </p:pic>
      <p:pic>
        <p:nvPicPr>
          <p:cNvPr id="587" name="Shape 587"/>
          <p:cNvPicPr preferRelativeResize="0"/>
          <p:nvPr/>
        </p:nvPicPr>
        <p:blipFill>
          <a:blip r:embed="rId4">
            <a:alphaModFix/>
          </a:blip>
          <a:stretch>
            <a:fillRect/>
          </a:stretch>
        </p:blipFill>
        <p:spPr>
          <a:xfrm>
            <a:off x="8430825" y="3206850"/>
            <a:ext cx="3281600" cy="3312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429450" y="455950"/>
            <a:ext cx="8790899" cy="5627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＜アンケート（農協共済総合研究所）＞</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定年帰農者を中心的 な担い手とする集落営農組織（埼玉県加須市学頭営農組合・岡山県総社市三輪地区営農推進組合）を対象。 </a:t>
            </a:r>
          </a:p>
          <a:p>
            <a:pPr marL="0" marR="0" lvl="0" indent="0" algn="l" rtl="0">
              <a:spcBef>
                <a:spcPts val="1000"/>
              </a:spcBef>
              <a:spcAft>
                <a:spcPts val="0"/>
              </a:spcAft>
              <a:buClr>
                <a:schemeClr val="accent1"/>
              </a:buClr>
              <a:buFont typeface="Noto Symbol"/>
              <a:buNone/>
            </a:pPr>
            <a:endParaRPr sz="2400" b="0" i="0" u="none" strike="noStrike" cap="none" baseline="0" dirty="0">
              <a:solidFill>
                <a:srgbClr val="3F3F3F"/>
              </a:solidFill>
              <a:latin typeface="Arial"/>
              <a:ea typeface="Arial"/>
              <a:cs typeface="Arial"/>
              <a:sym typeface="Arial"/>
            </a:endParaRP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⇒兼業深化のもとでは</a:t>
            </a:r>
            <a:r>
              <a:rPr lang="ja-JP" sz="2400" b="0" i="0" u="none" strike="noStrike" cap="none" baseline="0" dirty="0">
                <a:solidFill>
                  <a:srgbClr val="FF0000"/>
                </a:solidFill>
                <a:latin typeface="Arial"/>
                <a:ea typeface="Arial"/>
                <a:cs typeface="Arial"/>
                <a:sym typeface="Arial"/>
              </a:rPr>
              <a:t>定年帰農者がオペレーターや組織の とりまとめ役</a:t>
            </a:r>
            <a:r>
              <a:rPr lang="ja-JP" sz="2400" b="0" i="0" u="none" strike="noStrike" cap="none" baseline="0" dirty="0">
                <a:solidFill>
                  <a:schemeClr val="dk1"/>
                </a:solidFill>
                <a:latin typeface="Arial"/>
                <a:ea typeface="Arial"/>
                <a:cs typeface="Arial"/>
                <a:sym typeface="Arial"/>
              </a:rPr>
              <a:t>をつとめることで，地域の農地が面的に維持される</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⇒「年金＋α」所得という比較的低い労働報酬による弾力的な出役が可能 となっている</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⇒担い手の再生産システムを自ら創出している</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chemeClr val="dk1"/>
                </a:solidFill>
                <a:latin typeface="Arial"/>
                <a:ea typeface="Arial"/>
                <a:cs typeface="Arial"/>
                <a:sym typeface="Arial"/>
              </a:rPr>
              <a:t>⇒農協等支援組織の役割の重要性とともに，</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rgbClr val="FF0000"/>
                </a:solidFill>
                <a:latin typeface="Arial"/>
                <a:ea typeface="Arial"/>
                <a:cs typeface="Arial"/>
                <a:sym typeface="Arial"/>
              </a:rPr>
              <a:t>他産業での経験を生かした「定年帰農者のマネジメント</a:t>
            </a:r>
          </a:p>
          <a:p>
            <a:pPr marL="0" marR="0" lvl="0" indent="0" algn="l" rtl="0">
              <a:spcBef>
                <a:spcPts val="1000"/>
              </a:spcBef>
              <a:spcAft>
                <a:spcPts val="0"/>
              </a:spcAft>
              <a:buClr>
                <a:schemeClr val="accent1"/>
              </a:buClr>
              <a:buSzPct val="25000"/>
              <a:buFont typeface="Noto Symbol"/>
              <a:buNone/>
            </a:pPr>
            <a:r>
              <a:rPr lang="ja-JP" sz="2400" b="0" i="0" u="none" strike="noStrike" cap="none" baseline="0" dirty="0">
                <a:solidFill>
                  <a:srgbClr val="FF0000"/>
                </a:solidFill>
                <a:latin typeface="Arial"/>
                <a:ea typeface="Arial"/>
                <a:cs typeface="Arial"/>
                <a:sym typeface="Arial"/>
              </a:rPr>
              <a:t>能力」が 有効に機能</a:t>
            </a:r>
            <a:r>
              <a:rPr lang="ja-JP" sz="2400" b="0" i="0" u="none" strike="noStrike" cap="none" baseline="0" dirty="0">
                <a:solidFill>
                  <a:schemeClr val="dk1"/>
                </a:solidFill>
                <a:latin typeface="Arial"/>
                <a:ea typeface="Arial"/>
                <a:cs typeface="Arial"/>
                <a:sym typeface="Arial"/>
              </a:rPr>
              <a:t>している</a:t>
            </a:r>
          </a:p>
        </p:txBody>
      </p:sp>
      <p:pic>
        <p:nvPicPr>
          <p:cNvPr id="594" name="Shape 594"/>
          <p:cNvPicPr preferRelativeResize="0"/>
          <p:nvPr/>
        </p:nvPicPr>
        <p:blipFill>
          <a:blip r:embed="rId3">
            <a:alphaModFix/>
          </a:blip>
          <a:stretch>
            <a:fillRect/>
          </a:stretch>
        </p:blipFill>
        <p:spPr>
          <a:xfrm>
            <a:off x="8227875" y="4406950"/>
            <a:ext cx="3810000" cy="2133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tx1"/>
                </a:solidFill>
                <a:effectLst>
                  <a:outerShdw blurRad="38100" dist="38100" dir="2700000" algn="tl">
                    <a:srgbClr val="000000">
                      <a:alpha val="43137"/>
                    </a:srgbClr>
                  </a:outerShdw>
                </a:effectLst>
              </a:rPr>
              <a:t>まとめとしての政策提言</a:t>
            </a:r>
            <a:endParaRPr kumimoji="1" lang="ja-JP" alt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1353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89000" y="493565"/>
            <a:ext cx="8229600" cy="5721499"/>
          </a:xfrm>
        </p:spPr>
        <p:txBody>
          <a:bodyPr>
            <a:normAutofit fontScale="92500" lnSpcReduction="10000"/>
          </a:bodyPr>
          <a:lstStyle/>
          <a:p>
            <a:pPr marL="0" indent="0">
              <a:buNone/>
            </a:pPr>
            <a:r>
              <a:rPr lang="ja-JP" altLang="en-US" sz="4400" dirty="0" smtClean="0">
                <a:solidFill>
                  <a:schemeClr val="tx1"/>
                </a:solidFill>
                <a:effectLst>
                  <a:outerShdw blurRad="38100" dist="38100" dir="2700000" algn="tl">
                    <a:srgbClr val="000000">
                      <a:alpha val="43137"/>
                    </a:srgbClr>
                  </a:outerShdw>
                </a:effectLst>
              </a:rPr>
              <a:t>農業規模拡大　～集落営農</a:t>
            </a:r>
            <a:r>
              <a:rPr lang="en-US" altLang="ja-JP" sz="4400" dirty="0" smtClean="0">
                <a:solidFill>
                  <a:schemeClr val="tx1"/>
                </a:solidFill>
                <a:effectLst>
                  <a:outerShdw blurRad="38100" dist="38100" dir="2700000" algn="tl">
                    <a:srgbClr val="000000">
                      <a:alpha val="43137"/>
                    </a:srgbClr>
                  </a:outerShdw>
                </a:effectLst>
              </a:rPr>
              <a:t>~</a:t>
            </a:r>
            <a:r>
              <a:rPr lang="en-US" altLang="ja-JP" dirty="0" smtClean="0">
                <a:solidFill>
                  <a:schemeClr val="tx1"/>
                </a:solidFill>
              </a:rPr>
              <a:t/>
            </a:r>
            <a:br>
              <a:rPr lang="en-US" altLang="ja-JP" dirty="0" smtClean="0">
                <a:solidFill>
                  <a:schemeClr val="tx1"/>
                </a:solidFill>
              </a:rPr>
            </a:br>
            <a:r>
              <a:rPr lang="ja-JP" altLang="en-US" sz="3200" dirty="0" smtClean="0"/>
              <a:t>　</a:t>
            </a:r>
            <a:r>
              <a:rPr lang="ja-JP" altLang="en-US" sz="3200" dirty="0" smtClean="0">
                <a:solidFill>
                  <a:schemeClr val="tx1"/>
                </a:solidFill>
              </a:rPr>
              <a:t>⇒</a:t>
            </a:r>
            <a:r>
              <a:rPr lang="en-US" altLang="ja-JP" sz="3900" b="1" u="sng" dirty="0" smtClean="0">
                <a:solidFill>
                  <a:srgbClr val="FF0000"/>
                </a:solidFill>
              </a:rPr>
              <a:t>10ha</a:t>
            </a:r>
            <a:r>
              <a:rPr lang="ja-JP" altLang="en-US" sz="3900" b="1" u="sng" dirty="0" smtClean="0">
                <a:solidFill>
                  <a:srgbClr val="FF0000"/>
                </a:solidFill>
              </a:rPr>
              <a:t>～</a:t>
            </a:r>
            <a:r>
              <a:rPr lang="ja-JP" altLang="en-US" sz="3200" dirty="0" smtClean="0">
                <a:solidFill>
                  <a:schemeClr val="tx1"/>
                </a:solidFill>
              </a:rPr>
              <a:t>の</a:t>
            </a:r>
            <a:r>
              <a:rPr lang="ja-JP" altLang="en-US" sz="3200" dirty="0" smtClean="0">
                <a:solidFill>
                  <a:schemeClr val="tx1"/>
                </a:solidFill>
              </a:rPr>
              <a:t>農地</a:t>
            </a:r>
            <a:r>
              <a:rPr lang="ja-JP" altLang="en-US" sz="3200" dirty="0" smtClean="0">
                <a:solidFill>
                  <a:schemeClr val="tx1"/>
                </a:solidFill>
              </a:rPr>
              <a:t>が生産性よし</a:t>
            </a:r>
            <a:endParaRPr lang="en-US" altLang="ja-JP" sz="3200" dirty="0" smtClean="0">
              <a:solidFill>
                <a:schemeClr val="tx1"/>
              </a:solidFill>
            </a:endParaRPr>
          </a:p>
          <a:p>
            <a:pPr marL="0" indent="0">
              <a:buNone/>
            </a:pPr>
            <a:endParaRPr kumimoji="1" lang="en-US" altLang="ja-JP" dirty="0"/>
          </a:p>
          <a:p>
            <a:pPr marL="0" indent="0">
              <a:buNone/>
            </a:pPr>
            <a:r>
              <a:rPr kumimoji="1" lang="ja-JP" altLang="en-US" sz="2800" dirty="0" smtClean="0">
                <a:solidFill>
                  <a:schemeClr val="tx1"/>
                </a:solidFill>
              </a:rPr>
              <a:t>・兼業農家の活用</a:t>
            </a:r>
            <a:endParaRPr kumimoji="1" lang="en-US" altLang="ja-JP" sz="2800" dirty="0" smtClean="0">
              <a:solidFill>
                <a:schemeClr val="tx1"/>
              </a:solidFill>
            </a:endParaRPr>
          </a:p>
          <a:p>
            <a:pPr marL="0" indent="0">
              <a:buNone/>
            </a:pPr>
            <a:r>
              <a:rPr lang="ja-JP" altLang="en-US" sz="2800" dirty="0" smtClean="0">
                <a:solidFill>
                  <a:schemeClr val="tx1"/>
                </a:solidFill>
              </a:rPr>
              <a:t>・経営</a:t>
            </a:r>
            <a:r>
              <a:rPr lang="ja-JP" altLang="en-US" sz="2800" dirty="0">
                <a:solidFill>
                  <a:schemeClr val="tx1"/>
                </a:solidFill>
              </a:rPr>
              <a:t>の</a:t>
            </a:r>
            <a:r>
              <a:rPr lang="ja-JP" altLang="en-US" sz="2800" dirty="0" smtClean="0">
                <a:solidFill>
                  <a:schemeClr val="tx1"/>
                </a:solidFill>
              </a:rPr>
              <a:t>効率化＆生産性</a:t>
            </a:r>
            <a:r>
              <a:rPr lang="en-US" altLang="ja-JP" sz="2800" dirty="0" smtClean="0">
                <a:solidFill>
                  <a:schemeClr val="tx1"/>
                </a:solidFill>
              </a:rPr>
              <a:t>UP</a:t>
            </a:r>
          </a:p>
          <a:p>
            <a:pPr marL="0" indent="0">
              <a:buNone/>
            </a:pPr>
            <a:r>
              <a:rPr lang="ja-JP" altLang="en-US" sz="2800" dirty="0" smtClean="0">
                <a:solidFill>
                  <a:schemeClr val="tx1"/>
                </a:solidFill>
              </a:rPr>
              <a:t>・法人化への取り組み</a:t>
            </a:r>
            <a:endParaRPr lang="en-US" altLang="ja-JP" sz="2800" dirty="0" smtClean="0">
              <a:solidFill>
                <a:schemeClr val="tx1"/>
              </a:solidFill>
            </a:endParaRPr>
          </a:p>
          <a:p>
            <a:pPr marL="0" indent="0">
              <a:buNone/>
            </a:pPr>
            <a:r>
              <a:rPr kumimoji="1" lang="ja-JP" altLang="en-US" sz="2800" dirty="0" smtClean="0">
                <a:solidFill>
                  <a:schemeClr val="tx1"/>
                </a:solidFill>
              </a:rPr>
              <a:t>・若者の従事者数増</a:t>
            </a:r>
            <a:endParaRPr kumimoji="1" lang="en-US" altLang="ja-JP" sz="2800" dirty="0" smtClean="0">
              <a:solidFill>
                <a:schemeClr val="tx1"/>
              </a:solidFill>
            </a:endParaRPr>
          </a:p>
          <a:p>
            <a:pPr marL="0" indent="0">
              <a:buNone/>
            </a:pPr>
            <a:endParaRPr lang="en-US" altLang="ja-JP" dirty="0"/>
          </a:p>
          <a:p>
            <a:pPr marL="0" indent="0">
              <a:buNone/>
            </a:pPr>
            <a:r>
              <a:rPr kumimoji="1" lang="en-US" altLang="ja-JP" dirty="0" smtClean="0"/>
              <a:t/>
            </a:r>
            <a:br>
              <a:rPr kumimoji="1" lang="en-US" altLang="ja-JP" dirty="0" smtClean="0"/>
            </a:br>
            <a:r>
              <a:rPr kumimoji="1" lang="en-US" altLang="ja-JP" dirty="0" smtClean="0"/>
              <a:t/>
            </a:r>
            <a:br>
              <a:rPr kumimoji="1" lang="en-US" altLang="ja-JP" dirty="0" smtClean="0"/>
            </a:br>
            <a:endParaRPr kumimoji="1" lang="en-US" altLang="ja-JP" dirty="0" smtClean="0"/>
          </a:p>
          <a:p>
            <a:pPr marL="0" indent="0">
              <a:buNone/>
            </a:pPr>
            <a:r>
              <a:rPr lang="ja-JP" altLang="en-US" sz="5400"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rPr>
              <a:t>日本農業</a:t>
            </a:r>
            <a:r>
              <a:rPr lang="ja-JP" altLang="en-US" sz="5400"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rPr>
              <a:t>のこれからの方向性</a:t>
            </a:r>
            <a:endParaRPr lang="en-US" altLang="ja-JP" sz="5400"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endParaRPr>
          </a:p>
        </p:txBody>
      </p:sp>
      <p:sp>
        <p:nvSpPr>
          <p:cNvPr id="5" name="下矢印 4"/>
          <p:cNvSpPr/>
          <p:nvPr/>
        </p:nvSpPr>
        <p:spPr>
          <a:xfrm>
            <a:off x="3707656" y="4036253"/>
            <a:ext cx="2592288"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1460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511" y="203200"/>
            <a:ext cx="8598907" cy="1320800"/>
          </a:xfrm>
        </p:spPr>
        <p:txBody>
          <a:bodyPr>
            <a:normAutofit/>
          </a:bodyPr>
          <a:lstStyle/>
          <a:p>
            <a:r>
              <a:rPr kumimoji="1" lang="ja-JP" altLang="en-US" sz="3200" dirty="0" smtClean="0">
                <a:solidFill>
                  <a:schemeClr val="tx1"/>
                </a:solidFill>
              </a:rPr>
              <a:t>～</a:t>
            </a:r>
            <a:r>
              <a:rPr kumimoji="1" lang="ja-JP" altLang="en-US" sz="3200" dirty="0" smtClean="0">
                <a:solidFill>
                  <a:schemeClr val="tx1"/>
                </a:solidFill>
                <a:effectLst>
                  <a:outerShdw blurRad="38100" dist="38100" dir="2700000" algn="tl">
                    <a:srgbClr val="000000">
                      <a:alpha val="43137"/>
                    </a:srgbClr>
                  </a:outerShdw>
                </a:effectLst>
              </a:rPr>
              <a:t>今後の集落営農の発展のために～</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6" name="コンテンツ プレースホルダー 5"/>
          <p:cNvSpPr>
            <a:spLocks noGrp="1"/>
          </p:cNvSpPr>
          <p:nvPr>
            <p:ph sz="half" idx="2"/>
          </p:nvPr>
        </p:nvSpPr>
        <p:spPr>
          <a:xfrm>
            <a:off x="1427030" y="6015369"/>
            <a:ext cx="7105650" cy="372732"/>
          </a:xfrm>
        </p:spPr>
        <p:txBody>
          <a:bodyPr>
            <a:normAutofit fontScale="85000" lnSpcReduction="10000"/>
          </a:bodyPr>
          <a:lstStyle/>
          <a:p>
            <a:pPr marL="0" indent="0">
              <a:buNone/>
            </a:pPr>
            <a:r>
              <a:rPr kumimoji="1" lang="ja-JP" altLang="en-US" dirty="0" smtClean="0">
                <a:solidFill>
                  <a:schemeClr val="tx1"/>
                </a:solidFill>
              </a:rPr>
              <a:t>出典）</a:t>
            </a:r>
            <a:r>
              <a:rPr lang="zh-TW" altLang="en-US" dirty="0">
                <a:solidFill>
                  <a:schemeClr val="tx1"/>
                </a:solidFill>
              </a:rPr>
              <a:t>農林水産政策</a:t>
            </a:r>
            <a:r>
              <a:rPr lang="zh-TW" altLang="en-US" dirty="0" smtClean="0">
                <a:solidFill>
                  <a:schemeClr val="tx1"/>
                </a:solidFill>
              </a:rPr>
              <a:t>研究所</a:t>
            </a:r>
            <a:r>
              <a:rPr lang="ja-JP" altLang="en-US" dirty="0" smtClean="0">
                <a:solidFill>
                  <a:schemeClr val="tx1"/>
                </a:solidFill>
              </a:rPr>
              <a:t>　集落</a:t>
            </a:r>
            <a:r>
              <a:rPr lang="ja-JP" altLang="en-US" dirty="0">
                <a:solidFill>
                  <a:schemeClr val="tx1"/>
                </a:solidFill>
              </a:rPr>
              <a:t>営農組織への</a:t>
            </a:r>
            <a:r>
              <a:rPr lang="en-US" altLang="ja-JP" dirty="0">
                <a:solidFill>
                  <a:schemeClr val="tx1"/>
                </a:solidFill>
              </a:rPr>
              <a:t>21</a:t>
            </a:r>
            <a:r>
              <a:rPr lang="ja-JP" altLang="en-US" dirty="0">
                <a:solidFill>
                  <a:schemeClr val="tx1"/>
                </a:solidFill>
              </a:rPr>
              <a:t>年度アンケート調査</a:t>
            </a:r>
            <a:r>
              <a:rPr lang="ja-JP" altLang="en-US" dirty="0" smtClean="0">
                <a:solidFill>
                  <a:schemeClr val="tx1"/>
                </a:solidFill>
              </a:rPr>
              <a:t>結果　より作成</a:t>
            </a:r>
            <a:endParaRPr kumimoji="1" lang="ja-JP" altLang="en-US" dirty="0">
              <a:solidFill>
                <a:schemeClr val="tx1"/>
              </a:solidFill>
            </a:endParaRPr>
          </a:p>
        </p:txBody>
      </p:sp>
      <p:graphicFrame>
        <p:nvGraphicFramePr>
          <p:cNvPr id="23" name="コンテンツ プレースホルダー 22"/>
          <p:cNvGraphicFramePr>
            <a:graphicFrameLocks noGrp="1"/>
          </p:cNvGraphicFramePr>
          <p:nvPr>
            <p:ph sz="half" idx="1"/>
            <p:extLst>
              <p:ext uri="{D42A27DB-BD31-4B8C-83A1-F6EECF244321}">
                <p14:modId xmlns:p14="http://schemas.microsoft.com/office/powerpoint/2010/main" val="1635871961"/>
              </p:ext>
            </p:extLst>
          </p:nvPr>
        </p:nvGraphicFramePr>
        <p:xfrm>
          <a:off x="1427030" y="1096335"/>
          <a:ext cx="7099867"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759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673100" y="413049"/>
            <a:ext cx="8229600" cy="5865515"/>
          </a:xfrm>
        </p:spPr>
        <p:txBody>
          <a:bodyPr>
            <a:normAutofit/>
          </a:bodyPr>
          <a:lstStyle/>
          <a:p>
            <a:pPr marL="0" indent="0">
              <a:buNone/>
            </a:pPr>
            <a:r>
              <a:rPr lang="ja-JP" altLang="en-US" sz="3200" dirty="0" smtClean="0">
                <a:solidFill>
                  <a:schemeClr val="tx1"/>
                </a:solidFill>
                <a:effectLst>
                  <a:outerShdw blurRad="38100" dist="38100" dir="2700000" algn="tl">
                    <a:srgbClr val="000000">
                      <a:alpha val="43137"/>
                    </a:srgbClr>
                  </a:outerShdw>
                </a:effectLst>
              </a:rPr>
              <a:t>＜主要</a:t>
            </a:r>
            <a:r>
              <a:rPr lang="ja-JP" altLang="en-US" sz="3200" dirty="0" smtClean="0">
                <a:solidFill>
                  <a:schemeClr val="tx1"/>
                </a:solidFill>
                <a:effectLst>
                  <a:outerShdw blurRad="38100" dist="38100" dir="2700000" algn="tl">
                    <a:srgbClr val="000000">
                      <a:alpha val="43137"/>
                    </a:srgbClr>
                  </a:outerShdw>
                </a:effectLst>
              </a:rPr>
              <a:t>参考・引用文献</a:t>
            </a:r>
            <a:r>
              <a:rPr lang="ja-JP" altLang="en-US" sz="3200" dirty="0" smtClean="0">
                <a:solidFill>
                  <a:schemeClr val="tx1"/>
                </a:solidFill>
                <a:effectLst>
                  <a:outerShdw blurRad="38100" dist="38100" dir="2700000" algn="tl">
                    <a:srgbClr val="000000">
                      <a:alpha val="43137"/>
                    </a:srgbClr>
                  </a:outerShdw>
                </a:effectLst>
              </a:rPr>
              <a:t>＞</a:t>
            </a:r>
            <a:endParaRPr lang="en-US" altLang="ja-JP" sz="3200" dirty="0">
              <a:solidFill>
                <a:schemeClr val="tx1"/>
              </a:solidFill>
              <a:effectLst>
                <a:outerShdw blurRad="38100" dist="38100" dir="2700000" algn="tl">
                  <a:srgbClr val="000000">
                    <a:alpha val="43137"/>
                  </a:srgbClr>
                </a:outerShdw>
              </a:effectLst>
            </a:endParaRPr>
          </a:p>
          <a:p>
            <a:pPr marL="0" indent="0">
              <a:buNone/>
            </a:pPr>
            <a:r>
              <a:rPr lang="ja-JP" altLang="en-US" sz="2800" dirty="0" smtClean="0">
                <a:solidFill>
                  <a:schemeClr val="tx1"/>
                </a:solidFill>
              </a:rPr>
              <a:t>・生源寺眞一（</a:t>
            </a:r>
            <a:r>
              <a:rPr lang="en-US" altLang="ja-JP" sz="2800" dirty="0" smtClean="0">
                <a:solidFill>
                  <a:schemeClr val="tx1"/>
                </a:solidFill>
              </a:rPr>
              <a:t>2011</a:t>
            </a:r>
            <a:r>
              <a:rPr lang="ja-JP" altLang="en-US" sz="2800" dirty="0" smtClean="0">
                <a:solidFill>
                  <a:schemeClr val="tx1"/>
                </a:solidFill>
              </a:rPr>
              <a:t>）「日本農業の真実」</a:t>
            </a:r>
            <a:endParaRPr lang="en-US" altLang="ja-JP" sz="2800" dirty="0" smtClean="0">
              <a:solidFill>
                <a:schemeClr val="tx1"/>
              </a:solidFill>
            </a:endParaRPr>
          </a:p>
          <a:p>
            <a:pPr marL="0" indent="0">
              <a:buNone/>
            </a:pPr>
            <a:r>
              <a:rPr lang="ja-JP" altLang="en-US" sz="2800" dirty="0" smtClean="0">
                <a:solidFill>
                  <a:schemeClr val="tx1"/>
                </a:solidFill>
              </a:rPr>
              <a:t>・生源寺眞一（</a:t>
            </a:r>
            <a:r>
              <a:rPr lang="en-US" altLang="ja-JP" sz="2800" dirty="0" smtClean="0">
                <a:solidFill>
                  <a:schemeClr val="tx1"/>
                </a:solidFill>
              </a:rPr>
              <a:t>2013</a:t>
            </a:r>
            <a:r>
              <a:rPr lang="ja-JP" altLang="en-US" sz="2800" dirty="0" smtClean="0">
                <a:solidFill>
                  <a:schemeClr val="tx1"/>
                </a:solidFill>
              </a:rPr>
              <a:t>）「農業と人間　食と農の未来を考える</a:t>
            </a:r>
            <a:r>
              <a:rPr lang="ja-JP" altLang="en-US" sz="2800" dirty="0" smtClean="0">
                <a:solidFill>
                  <a:schemeClr val="tx1"/>
                </a:solidFill>
              </a:rPr>
              <a:t>」</a:t>
            </a:r>
            <a:endParaRPr lang="en-US" altLang="ja-JP" sz="2800" dirty="0" smtClean="0">
              <a:solidFill>
                <a:schemeClr val="tx1"/>
              </a:solidFill>
            </a:endParaRPr>
          </a:p>
          <a:p>
            <a:pPr marL="0" indent="0">
              <a:buNone/>
            </a:pPr>
            <a:endParaRPr lang="en-US" altLang="ja-JP" sz="2800" dirty="0" smtClean="0">
              <a:solidFill>
                <a:schemeClr val="tx1"/>
              </a:solidFill>
            </a:endParaRPr>
          </a:p>
          <a:p>
            <a:pPr marL="0" indent="0">
              <a:buNone/>
            </a:pPr>
            <a:r>
              <a:rPr lang="ja-JP" altLang="en-US" sz="2800" dirty="0" smtClean="0">
                <a:solidFill>
                  <a:schemeClr val="tx1"/>
                </a:solidFill>
              </a:rPr>
              <a:t>・農林水産省　「</a:t>
            </a:r>
            <a:r>
              <a:rPr lang="en-US" altLang="ja-JP" sz="2800" dirty="0" smtClean="0">
                <a:solidFill>
                  <a:schemeClr val="tx1"/>
                </a:solidFill>
              </a:rPr>
              <a:t>2010</a:t>
            </a:r>
            <a:r>
              <a:rPr lang="ja-JP" altLang="en-US" sz="2800" dirty="0">
                <a:solidFill>
                  <a:schemeClr val="tx1"/>
                </a:solidFill>
              </a:rPr>
              <a:t>年世界農林業</a:t>
            </a:r>
            <a:r>
              <a:rPr lang="ja-JP" altLang="en-US" sz="2800" dirty="0" smtClean="0">
                <a:solidFill>
                  <a:schemeClr val="tx1"/>
                </a:solidFill>
              </a:rPr>
              <a:t>センサス」</a:t>
            </a:r>
            <a:endParaRPr lang="en-US" altLang="ja-JP" sz="2800" dirty="0" smtClean="0">
              <a:solidFill>
                <a:schemeClr val="tx1"/>
              </a:solidFill>
            </a:endParaRPr>
          </a:p>
          <a:p>
            <a:pPr marL="0" indent="0">
              <a:buNone/>
            </a:pPr>
            <a:r>
              <a:rPr lang="ja-JP" altLang="en-US" sz="2800" dirty="0" smtClean="0">
                <a:solidFill>
                  <a:schemeClr val="tx1"/>
                </a:solidFill>
              </a:rPr>
              <a:t>・愛知農地中間管理機構　平成</a:t>
            </a:r>
            <a:r>
              <a:rPr lang="en-US" altLang="ja-JP" sz="2800" dirty="0" smtClean="0">
                <a:solidFill>
                  <a:schemeClr val="tx1"/>
                </a:solidFill>
              </a:rPr>
              <a:t>26</a:t>
            </a:r>
            <a:r>
              <a:rPr lang="ja-JP" altLang="en-US" sz="2800" dirty="0" smtClean="0">
                <a:solidFill>
                  <a:schemeClr val="tx1"/>
                </a:solidFill>
              </a:rPr>
              <a:t>年度事業計画</a:t>
            </a:r>
            <a:endParaRPr lang="en-US" altLang="ja-JP" sz="2800" dirty="0">
              <a:solidFill>
                <a:schemeClr val="tx1"/>
              </a:solidFill>
            </a:endParaRPr>
          </a:p>
          <a:p>
            <a:pPr marL="0" indent="0">
              <a:buNone/>
            </a:pPr>
            <a:r>
              <a:rPr lang="ja-JP" altLang="en-US" sz="2800" dirty="0" smtClean="0">
                <a:solidFill>
                  <a:schemeClr val="tx1"/>
                </a:solidFill>
              </a:rPr>
              <a:t>・</a:t>
            </a:r>
            <a:r>
              <a:rPr lang="ja-JP" altLang="en-US" sz="2800" dirty="0">
                <a:solidFill>
                  <a:schemeClr val="tx1"/>
                </a:solidFill>
              </a:rPr>
              <a:t>東海農政局　平成</a:t>
            </a:r>
            <a:r>
              <a:rPr lang="en-US" altLang="ja-JP" sz="2800" dirty="0">
                <a:solidFill>
                  <a:schemeClr val="tx1"/>
                </a:solidFill>
              </a:rPr>
              <a:t>24</a:t>
            </a:r>
            <a:r>
              <a:rPr lang="ja-JP" altLang="en-US" sz="2800" dirty="0">
                <a:solidFill>
                  <a:schemeClr val="tx1"/>
                </a:solidFill>
              </a:rPr>
              <a:t>年度農林水産統計</a:t>
            </a:r>
          </a:p>
          <a:p>
            <a:pPr marL="0" indent="0">
              <a:buNone/>
            </a:pPr>
            <a:r>
              <a:rPr lang="ja-JP" altLang="en-US" sz="2800" dirty="0" smtClean="0">
                <a:solidFill>
                  <a:schemeClr val="tx1"/>
                </a:solidFill>
              </a:rPr>
              <a:t>・</a:t>
            </a:r>
            <a:r>
              <a:rPr lang="zh-TW" altLang="en-US" sz="2800" dirty="0">
                <a:solidFill>
                  <a:schemeClr val="tx1"/>
                </a:solidFill>
              </a:rPr>
              <a:t>東海農政局統計部</a:t>
            </a:r>
            <a:r>
              <a:rPr lang="ja-JP" altLang="en-US" sz="2800" dirty="0">
                <a:solidFill>
                  <a:schemeClr val="tx1"/>
                </a:solidFill>
              </a:rPr>
              <a:t>　東海３県の集落</a:t>
            </a:r>
            <a:r>
              <a:rPr lang="ja-JP" altLang="en-US" sz="2800" dirty="0" smtClean="0">
                <a:solidFill>
                  <a:schemeClr val="tx1"/>
                </a:solidFill>
              </a:rPr>
              <a:t>営農（平成</a:t>
            </a:r>
            <a:r>
              <a:rPr lang="en-US" altLang="ja-JP" sz="2800" dirty="0" smtClean="0">
                <a:solidFill>
                  <a:schemeClr val="tx1"/>
                </a:solidFill>
              </a:rPr>
              <a:t>27</a:t>
            </a:r>
            <a:r>
              <a:rPr lang="ja-JP" altLang="en-US" sz="2800" dirty="0" smtClean="0">
                <a:solidFill>
                  <a:schemeClr val="tx1"/>
                </a:solidFill>
              </a:rPr>
              <a:t>年）</a:t>
            </a:r>
            <a:endParaRPr lang="ja-JP" altLang="en-US" sz="2800" dirty="0">
              <a:solidFill>
                <a:schemeClr val="tx1"/>
              </a:solidFill>
            </a:endParaRPr>
          </a:p>
          <a:p>
            <a:pPr marL="0" indent="0">
              <a:buNone/>
            </a:pPr>
            <a:endParaRPr lang="en-US" altLang="ja-JP" sz="2800" dirty="0" smtClean="0">
              <a:solidFill>
                <a:schemeClr val="tx1"/>
              </a:solidFill>
            </a:endParaRPr>
          </a:p>
        </p:txBody>
      </p:sp>
    </p:spTree>
    <p:extLst>
      <p:ext uri="{BB962C8B-B14F-4D97-AF65-F5344CB8AC3E}">
        <p14:creationId xmlns:p14="http://schemas.microsoft.com/office/powerpoint/2010/main" val="4098386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8848" y="1879600"/>
            <a:ext cx="7768959" cy="1904536"/>
          </a:xfrm>
        </p:spPr>
        <p:txBody>
          <a:bodyPr/>
          <a:lstStyle/>
          <a:p>
            <a:r>
              <a:rPr kumimoji="1" lang="ja-JP" altLang="en-US" b="1" dirty="0" smtClean="0">
                <a:solidFill>
                  <a:schemeClr val="accent2">
                    <a:lumMod val="75000"/>
                  </a:schemeClr>
                </a:solidFill>
              </a:rPr>
              <a:t>ご清聴ありがとうございました</a:t>
            </a:r>
            <a:r>
              <a:rPr kumimoji="1" lang="en-US" altLang="ja-JP" b="1" dirty="0" smtClean="0">
                <a:solidFill>
                  <a:schemeClr val="accent2">
                    <a:lumMod val="75000"/>
                  </a:schemeClr>
                </a:solidFill>
              </a:rPr>
              <a:t/>
            </a:r>
            <a:br>
              <a:rPr kumimoji="1" lang="en-US" altLang="ja-JP" b="1" dirty="0" smtClean="0">
                <a:solidFill>
                  <a:schemeClr val="accent2">
                    <a:lumMod val="75000"/>
                  </a:schemeClr>
                </a:solidFill>
              </a:rPr>
            </a:br>
            <a:r>
              <a:rPr kumimoji="1" lang="en-US" altLang="ja-JP" b="1" dirty="0" smtClean="0">
                <a:solidFill>
                  <a:schemeClr val="accent2">
                    <a:lumMod val="75000"/>
                  </a:schemeClr>
                </a:solidFill>
              </a:rPr>
              <a:t/>
            </a:r>
            <a:br>
              <a:rPr kumimoji="1" lang="en-US" altLang="ja-JP" b="1" dirty="0" smtClean="0">
                <a:solidFill>
                  <a:schemeClr val="accent2">
                    <a:lumMod val="75000"/>
                  </a:schemeClr>
                </a:solidFill>
              </a:rPr>
            </a:br>
            <a:r>
              <a:rPr kumimoji="1" lang="ja-JP" altLang="en-US" sz="2000" b="1" dirty="0" smtClean="0">
                <a:solidFill>
                  <a:schemeClr val="accent2">
                    <a:lumMod val="75000"/>
                  </a:schemeClr>
                </a:solidFill>
              </a:rPr>
              <a:t>南山大学　英米学科　平岩ゼミ</a:t>
            </a:r>
            <a:endParaRPr kumimoji="1" lang="ja-JP" altLang="en-US" b="1" dirty="0">
              <a:solidFill>
                <a:schemeClr val="accent2">
                  <a:lumMod val="75000"/>
                </a:schemeClr>
              </a:solidFill>
            </a:endParaRPr>
          </a:p>
        </p:txBody>
      </p:sp>
      <p:pic>
        <p:nvPicPr>
          <p:cNvPr id="4101" name="Picture 5" descr="C:\Users\OWNER\AppData\Local\Microsoft\Windows\INetCache\IE\VEMSABWS\sgi01a20140927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8" y="3606336"/>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OWNER\AppData\Local\Microsoft\Windows\INetCache\IE\VEMSABWS\sgi01a20140927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627" y="4023600"/>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OWNER\AppData\Local\Microsoft\Windows\INetCache\IE\VEMSABWS\sgi01a20140927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358" y="4453024"/>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651005" y="329398"/>
            <a:ext cx="8598906"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ja-JP" sz="3600" dirty="0">
                <a:solidFill>
                  <a:srgbClr val="000000"/>
                </a:solidFill>
                <a:effectLst>
                  <a:outerShdw blurRad="38100" dist="38100" dir="2700000" algn="tl">
                    <a:srgbClr val="000000">
                      <a:alpha val="43137"/>
                    </a:srgbClr>
                  </a:outerShdw>
                </a:effectLst>
              </a:rPr>
              <a:t>販売農家の部門別農家数</a:t>
            </a:r>
          </a:p>
        </p:txBody>
      </p:sp>
      <p:pic>
        <p:nvPicPr>
          <p:cNvPr id="181" name="Shape 181"/>
          <p:cNvPicPr preferRelativeResize="0"/>
          <p:nvPr/>
        </p:nvPicPr>
        <p:blipFill>
          <a:blip r:embed="rId3">
            <a:alphaModFix/>
          </a:blip>
          <a:stretch>
            <a:fillRect/>
          </a:stretch>
        </p:blipFill>
        <p:spPr>
          <a:xfrm>
            <a:off x="1039401" y="1364975"/>
            <a:ext cx="8820216" cy="4923140"/>
          </a:xfrm>
          <a:prstGeom prst="rect">
            <a:avLst/>
          </a:prstGeom>
          <a:noFill/>
          <a:ln>
            <a:noFill/>
          </a:ln>
        </p:spPr>
      </p:pic>
      <p:sp>
        <p:nvSpPr>
          <p:cNvPr id="182" name="Shape 182"/>
          <p:cNvSpPr/>
          <p:nvPr/>
        </p:nvSpPr>
        <p:spPr>
          <a:xfrm>
            <a:off x="6068653" y="3988878"/>
            <a:ext cx="1285800" cy="1137299"/>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1681882878"/>
              </p:ext>
            </p:extLst>
          </p:nvPr>
        </p:nvGraphicFramePr>
        <p:xfrm>
          <a:off x="1025016" y="533400"/>
          <a:ext cx="8639684" cy="5763491"/>
        </p:xfrm>
        <a:graphic>
          <a:graphicData uri="http://schemas.openxmlformats.org/drawingml/2006/chart">
            <c:chart xmlns:c="http://schemas.openxmlformats.org/drawingml/2006/chart" xmlns:r="http://schemas.openxmlformats.org/officeDocument/2006/relationships" r:id="rId2"/>
          </a:graphicData>
        </a:graphic>
      </p:graphicFrame>
      <p:sp>
        <p:nvSpPr>
          <p:cNvPr id="12" name="タイトル 11"/>
          <p:cNvSpPr>
            <a:spLocks noGrp="1"/>
          </p:cNvSpPr>
          <p:nvPr>
            <p:ph type="title"/>
          </p:nvPr>
        </p:nvSpPr>
        <p:spPr>
          <a:xfrm>
            <a:off x="1397576" y="85541"/>
            <a:ext cx="7886700" cy="729279"/>
          </a:xfrm>
        </p:spPr>
        <p:txBody>
          <a:bodyPr/>
          <a:lstStyle/>
          <a:p>
            <a:pPr algn="ctr"/>
            <a:r>
              <a:rPr kumimoji="1" lang="ja-JP" altLang="en-US" dirty="0" smtClean="0"/>
              <a:t>　</a:t>
            </a:r>
            <a:r>
              <a:rPr lang="ja-JP" altLang="en-US" sz="4000" dirty="0" smtClean="0">
                <a:solidFill>
                  <a:schemeClr val="tx1"/>
                </a:solidFill>
                <a:effectLst>
                  <a:outerShdw blurRad="38100" dist="38100" dir="2700000" algn="tl">
                    <a:srgbClr val="000000">
                      <a:alpha val="43137"/>
                    </a:srgbClr>
                  </a:outerShdw>
                </a:effectLst>
              </a:rPr>
              <a:t>愛知県</a:t>
            </a:r>
            <a:r>
              <a:rPr lang="ja-JP" altLang="en-US" sz="4000" dirty="0">
                <a:solidFill>
                  <a:schemeClr val="tx1"/>
                </a:solidFill>
                <a:effectLst>
                  <a:outerShdw blurRad="38100" dist="38100" dir="2700000" algn="tl">
                    <a:srgbClr val="000000">
                      <a:alpha val="43137"/>
                    </a:srgbClr>
                  </a:outerShdw>
                </a:effectLst>
              </a:rPr>
              <a:t>の作付面積状況</a:t>
            </a:r>
          </a:p>
        </p:txBody>
      </p:sp>
      <p:sp>
        <p:nvSpPr>
          <p:cNvPr id="2" name="テキスト ボックス 1"/>
          <p:cNvSpPr txBox="1"/>
          <p:nvPr/>
        </p:nvSpPr>
        <p:spPr>
          <a:xfrm>
            <a:off x="2940048" y="6322309"/>
            <a:ext cx="4801756" cy="369332"/>
          </a:xfrm>
          <a:prstGeom prst="rect">
            <a:avLst/>
          </a:prstGeom>
          <a:noFill/>
        </p:spPr>
        <p:txBody>
          <a:bodyPr wrap="square" rtlCol="0">
            <a:spAutoFit/>
          </a:bodyPr>
          <a:lstStyle/>
          <a:p>
            <a:r>
              <a:rPr kumimoji="1" lang="ja-JP" altLang="en-US" dirty="0"/>
              <a:t>出典</a:t>
            </a:r>
            <a:r>
              <a:rPr kumimoji="1" lang="ja-JP" altLang="en-US" dirty="0" smtClean="0"/>
              <a:t>：東海</a:t>
            </a:r>
            <a:r>
              <a:rPr kumimoji="1" lang="ja-JP" altLang="en-US" dirty="0"/>
              <a:t>農政局　</a:t>
            </a:r>
            <a:r>
              <a:rPr kumimoji="1" lang="ja-JP" altLang="en-US" dirty="0" smtClean="0"/>
              <a:t>平成</a:t>
            </a:r>
            <a:r>
              <a:rPr kumimoji="1" lang="en-US" altLang="ja-JP" dirty="0" smtClean="0"/>
              <a:t>24</a:t>
            </a:r>
            <a:r>
              <a:rPr kumimoji="1" lang="ja-JP" altLang="en-US" dirty="0" smtClean="0"/>
              <a:t>年度農林</a:t>
            </a:r>
            <a:r>
              <a:rPr kumimoji="1" lang="ja-JP" altLang="en-US" dirty="0"/>
              <a:t>水産統計</a:t>
            </a:r>
          </a:p>
        </p:txBody>
      </p:sp>
    </p:spTree>
    <p:extLst>
      <p:ext uri="{BB962C8B-B14F-4D97-AF65-F5344CB8AC3E}">
        <p14:creationId xmlns:p14="http://schemas.microsoft.com/office/powerpoint/2010/main" val="306722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ctrTitle"/>
          </p:nvPr>
        </p:nvSpPr>
        <p:spPr>
          <a:xfrm>
            <a:off x="2236922" y="2507483"/>
            <a:ext cx="7769099" cy="16463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Arial"/>
              <a:buNone/>
            </a:pPr>
            <a:r>
              <a:rPr lang="ja-JP" sz="6600" b="0" i="0" u="none" strike="noStrike" cap="none" baseline="0" dirty="0" smtClean="0">
                <a:solidFill>
                  <a:schemeClr val="dk1"/>
                </a:solidFill>
                <a:effectLst>
                  <a:outerShdw blurRad="38100" dist="38100" dir="2700000" algn="tl">
                    <a:srgbClr val="000000">
                      <a:alpha val="43137"/>
                    </a:srgbClr>
                  </a:outerShdw>
                </a:effectLst>
                <a:latin typeface="Airal"/>
                <a:ea typeface="Arial"/>
                <a:cs typeface="Arial"/>
                <a:sym typeface="Arial"/>
              </a:rPr>
              <a:t>規模</a:t>
            </a:r>
            <a:r>
              <a:rPr lang="ja-JP" altLang="en-US" sz="6600" dirty="0" smtClean="0">
                <a:solidFill>
                  <a:schemeClr val="dk1"/>
                </a:solidFill>
                <a:effectLst>
                  <a:outerShdw blurRad="38100" dist="38100" dir="2700000" algn="tl">
                    <a:srgbClr val="000000">
                      <a:alpha val="43137"/>
                    </a:srgbClr>
                  </a:outerShdw>
                </a:effectLst>
                <a:latin typeface="Airal"/>
                <a:ea typeface="Arial"/>
                <a:cs typeface="Arial"/>
                <a:sym typeface="Arial"/>
              </a:rPr>
              <a:t>から</a:t>
            </a:r>
            <a:r>
              <a:rPr lang="ja-JP" altLang="en-US" sz="6600" dirty="0">
                <a:solidFill>
                  <a:schemeClr val="dk1"/>
                </a:solidFill>
                <a:effectLst>
                  <a:outerShdw blurRad="38100" dist="38100" dir="2700000" algn="tl">
                    <a:srgbClr val="000000">
                      <a:alpha val="43137"/>
                    </a:srgbClr>
                  </a:outerShdw>
                </a:effectLst>
                <a:latin typeface="Airal"/>
                <a:ea typeface="Arial"/>
                <a:cs typeface="Arial"/>
                <a:sym typeface="Arial"/>
              </a:rPr>
              <a:t>み</a:t>
            </a:r>
            <a:r>
              <a:rPr lang="ja-JP" altLang="en-US" sz="6600" dirty="0" smtClean="0">
                <a:solidFill>
                  <a:schemeClr val="dk1"/>
                </a:solidFill>
                <a:effectLst>
                  <a:outerShdw blurRad="38100" dist="38100" dir="2700000" algn="tl">
                    <a:srgbClr val="000000">
                      <a:alpha val="43137"/>
                    </a:srgbClr>
                  </a:outerShdw>
                </a:effectLst>
                <a:latin typeface="Airal"/>
                <a:ea typeface="Arial"/>
                <a:cs typeface="Arial"/>
                <a:sym typeface="Arial"/>
              </a:rPr>
              <a:t>る</a:t>
            </a:r>
            <a:r>
              <a:rPr lang="en-US" altLang="ja-JP" sz="6600" dirty="0" smtClean="0">
                <a:solidFill>
                  <a:schemeClr val="dk1"/>
                </a:solidFill>
                <a:effectLst>
                  <a:outerShdw blurRad="38100" dist="38100" dir="2700000" algn="tl">
                    <a:srgbClr val="000000">
                      <a:alpha val="43137"/>
                    </a:srgbClr>
                  </a:outerShdw>
                </a:effectLst>
                <a:latin typeface="Airal"/>
                <a:ea typeface="Arial"/>
                <a:cs typeface="Arial"/>
                <a:sym typeface="Arial"/>
              </a:rPr>
              <a:t/>
            </a:r>
            <a:br>
              <a:rPr lang="en-US" altLang="ja-JP" sz="6600" dirty="0" smtClean="0">
                <a:solidFill>
                  <a:schemeClr val="dk1"/>
                </a:solidFill>
                <a:effectLst>
                  <a:outerShdw blurRad="38100" dist="38100" dir="2700000" algn="tl">
                    <a:srgbClr val="000000">
                      <a:alpha val="43137"/>
                    </a:srgbClr>
                  </a:outerShdw>
                </a:effectLst>
                <a:latin typeface="Airal"/>
                <a:ea typeface="Arial"/>
                <a:cs typeface="Arial"/>
                <a:sym typeface="Arial"/>
              </a:rPr>
            </a:br>
            <a:r>
              <a:rPr lang="ja-JP" altLang="en-US" sz="6600" dirty="0" smtClean="0">
                <a:solidFill>
                  <a:schemeClr val="dk1"/>
                </a:solidFill>
                <a:effectLst>
                  <a:outerShdw blurRad="38100" dist="38100" dir="2700000" algn="tl">
                    <a:srgbClr val="000000">
                      <a:alpha val="43137"/>
                    </a:srgbClr>
                  </a:outerShdw>
                </a:effectLst>
                <a:latin typeface="Airal"/>
                <a:ea typeface="Arial"/>
                <a:cs typeface="Arial"/>
                <a:sym typeface="Arial"/>
              </a:rPr>
              <a:t>日本のコメ農家</a:t>
            </a:r>
            <a:endParaRPr lang="ja-JP" sz="6600" dirty="0">
              <a:solidFill>
                <a:schemeClr val="dk1"/>
              </a:solidFill>
              <a:effectLst>
                <a:outerShdw blurRad="38100" dist="38100" dir="2700000" algn="tl">
                  <a:srgbClr val="000000">
                    <a:alpha val="43137"/>
                  </a:srgbClr>
                </a:outerShdw>
              </a:effectLst>
              <a:latin typeface="Air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77510" y="381000"/>
            <a:ext cx="8598906" cy="7239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ja-JP" sz="3600" b="0" i="0" u="none" strike="noStrike" cap="none" baseline="0" dirty="0">
                <a:solidFill>
                  <a:schemeClr val="dk1"/>
                </a:solidFill>
                <a:effectLst>
                  <a:outerShdw blurRad="38100" dist="38100" dir="2700000" algn="tl">
                    <a:srgbClr val="000000">
                      <a:alpha val="43137"/>
                    </a:srgbClr>
                  </a:outerShdw>
                </a:effectLst>
                <a:latin typeface="Arial"/>
                <a:ea typeface="Arial"/>
                <a:cs typeface="Arial"/>
                <a:sym typeface="Arial"/>
              </a:rPr>
              <a:t>世界と日本の農地面積比較</a:t>
            </a:r>
          </a:p>
        </p:txBody>
      </p:sp>
      <p:pic>
        <p:nvPicPr>
          <p:cNvPr id="201" name="Shape 201"/>
          <p:cNvPicPr preferRelativeResize="0">
            <a:picLocks noGrp="1"/>
          </p:cNvPicPr>
          <p:nvPr>
            <p:ph type="body" idx="1"/>
          </p:nvPr>
        </p:nvPicPr>
        <p:blipFill rotWithShape="1">
          <a:blip r:embed="rId3">
            <a:alphaModFix/>
          </a:blip>
          <a:srcRect/>
          <a:stretch/>
        </p:blipFill>
        <p:spPr>
          <a:xfrm>
            <a:off x="677510" y="1407213"/>
            <a:ext cx="10701689" cy="4666727"/>
          </a:xfrm>
          <a:prstGeom prst="rect">
            <a:avLst/>
          </a:prstGeom>
          <a:solidFill>
            <a:srgbClr val="ECECEC"/>
          </a:solidFill>
          <a:ln w="88900" cap="sq" cmpd="sng">
            <a:solidFill>
              <a:srgbClr val="FFFFFF"/>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販売戦略プレゼンテーション、ファセット テーマ (ワイドスクリーン)</Template>
  <TotalTime>2099</TotalTime>
  <Words>2093</Words>
  <Application>Microsoft Office PowerPoint</Application>
  <PresentationFormat>ワイド画面</PresentationFormat>
  <Paragraphs>287</Paragraphs>
  <Slides>58</Slides>
  <Notes>37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58</vt:i4>
      </vt:variant>
    </vt:vector>
  </HeadingPairs>
  <TitlesOfParts>
    <vt:vector size="68" baseType="lpstr">
      <vt:lpstr>Airal</vt:lpstr>
      <vt:lpstr>Meiryo UI</vt:lpstr>
      <vt:lpstr>ＭＳ Ｐゴシック</vt:lpstr>
      <vt:lpstr>Noto Symbol</vt:lpstr>
      <vt:lpstr>メイリオ</vt:lpstr>
      <vt:lpstr>Arial</vt:lpstr>
      <vt:lpstr>Calibri</vt:lpstr>
      <vt:lpstr>Trebuchet MS</vt:lpstr>
      <vt:lpstr>Wingdings 3</vt:lpstr>
      <vt:lpstr>ファセット</vt:lpstr>
      <vt:lpstr>愛知県を通して見る 日本農家の今後</vt:lpstr>
      <vt:lpstr>アウトライン</vt:lpstr>
      <vt:lpstr>①日本人にとっての米</vt:lpstr>
      <vt:lpstr>日本人と米の歴史</vt:lpstr>
      <vt:lpstr>日本人は、 　　　お米を１日に２杯以上食べる。</vt:lpstr>
      <vt:lpstr>販売農家の部門別農家数</vt:lpstr>
      <vt:lpstr>　愛知県の作付面積状況</vt:lpstr>
      <vt:lpstr>規模からみる 日本のコメ農家</vt:lpstr>
      <vt:lpstr>世界と日本の農地面積比較</vt:lpstr>
      <vt:lpstr>つまり…</vt:lpstr>
      <vt:lpstr>米生産費　日本とアメリカの比較</vt:lpstr>
      <vt:lpstr>両国の費用詳細比較</vt:lpstr>
      <vt:lpstr>米の生産性は 10ha以上の農地面積ではほぼ同水準</vt:lpstr>
      <vt:lpstr>年齢からみる 日本の農業</vt:lpstr>
      <vt:lpstr>日本農業の高齢化</vt:lpstr>
      <vt:lpstr>49歳以下の新規就農者の推移(全国)</vt:lpstr>
      <vt:lpstr>日本の農業人口の減少</vt:lpstr>
      <vt:lpstr>愛知県設楽町の例</vt:lpstr>
      <vt:lpstr>～設楽町は農業の町～</vt:lpstr>
      <vt:lpstr>設楽町の人口推移と高齢化</vt:lpstr>
      <vt:lpstr>愛知県の農業改革への取り組み</vt:lpstr>
      <vt:lpstr>PowerPoint プレゼンテーション</vt:lpstr>
      <vt:lpstr>①遊休の農地の発生防止・解消と優良農地の確保 </vt:lpstr>
      <vt:lpstr>②担い手の確保と農地の利用集積等による経営確立の支援</vt:lpstr>
      <vt:lpstr>③地域の実態に応じた農業・農村の活性化対策の実践</vt:lpstr>
      <vt:lpstr>愛知県農業の近年の動向</vt:lpstr>
      <vt:lpstr>耕作放棄地面積の推移（単位：ha）</vt:lpstr>
      <vt:lpstr>耕作目的の権利移動面積の推移</vt:lpstr>
      <vt:lpstr>認定農業者数の推移（単位：経営体）</vt:lpstr>
      <vt:lpstr>一経営体あたりの経営耕地面積の平均の推移（単位：ha）</vt:lpstr>
      <vt:lpstr>青年農業者数の推移</vt:lpstr>
      <vt:lpstr>今後の農業の在り方を考える ～農業規模の拡大～</vt:lpstr>
      <vt:lpstr>よく見かけるのは・・・</vt:lpstr>
      <vt:lpstr>数多く存在する兼業農家を生かす</vt:lpstr>
      <vt:lpstr>一つひとつを見ると、小さい… さらに、米農家の耕地面積は70%が1ha未満　　　　　　　　　　　　　　　　　　　　　　　　　　　</vt:lpstr>
      <vt:lpstr>集落営農</vt:lpstr>
      <vt:lpstr>集落営農とは？？</vt:lpstr>
      <vt:lpstr>東海３県を通して見る愛知県の現状</vt:lpstr>
      <vt:lpstr>米を生産・販売した集落営農の面積割合 （平成22年、経営耕地面積規模別）</vt:lpstr>
      <vt:lpstr>愛知県集積面積規模別 集落営農数の推移</vt:lpstr>
      <vt:lpstr>→集落営農は現実的な解決策ではないだろうか</vt:lpstr>
      <vt:lpstr>~集落営農のメリット~</vt:lpstr>
      <vt:lpstr>経営の効率化</vt:lpstr>
      <vt:lpstr>地域活性化</vt:lpstr>
      <vt:lpstr>さらなる発展としての法人化</vt:lpstr>
      <vt:lpstr>PowerPoint プレゼンテーション</vt:lpstr>
      <vt:lpstr>PowerPoint プレゼンテーション</vt:lpstr>
      <vt:lpstr>法人化への支援</vt:lpstr>
      <vt:lpstr>集落営農法人化の事例</vt:lpstr>
      <vt:lpstr>新たな雇用創出</vt:lpstr>
      <vt:lpstr>定年帰農者</vt:lpstr>
      <vt:lpstr>PowerPoint プレゼンテーション</vt:lpstr>
      <vt:lpstr>PowerPoint プレゼンテーション</vt:lpstr>
      <vt:lpstr>まとめとしての政策提言</vt:lpstr>
      <vt:lpstr>PowerPoint プレゼンテーション</vt:lpstr>
      <vt:lpstr>～今後の集落営農の発展のために～</vt:lpstr>
      <vt:lpstr>PowerPoint プレゼンテーション</vt:lpstr>
      <vt:lpstr>ご清聴ありがとうございました  南山大学　英米学科　平岩ゼミ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①規模の拡大　～ただし現実的Planで～</dc:title>
  <dc:creator>D</dc:creator>
  <cp:keywords/>
  <cp:lastModifiedBy>D</cp:lastModifiedBy>
  <cp:revision>134</cp:revision>
  <dcterms:created xsi:type="dcterms:W3CDTF">2015-10-26T07:05:26Z</dcterms:created>
  <dcterms:modified xsi:type="dcterms:W3CDTF">2015-11-01T17:27:01Z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