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 id="2147483714" r:id="rId2"/>
    <p:sldMasterId id="2147483726" r:id="rId3"/>
    <p:sldMasterId id="2147483750" r:id="rId4"/>
    <p:sldMasterId id="2147483762" r:id="rId5"/>
  </p:sldMasterIdLst>
  <p:sldIdLst>
    <p:sldId id="256" r:id="rId6"/>
    <p:sldId id="257" r:id="rId7"/>
    <p:sldId id="259" r:id="rId8"/>
    <p:sldId id="263" r:id="rId9"/>
    <p:sldId id="295" r:id="rId10"/>
    <p:sldId id="260" r:id="rId11"/>
    <p:sldId id="269" r:id="rId12"/>
    <p:sldId id="264" r:id="rId13"/>
    <p:sldId id="266" r:id="rId14"/>
    <p:sldId id="267" r:id="rId15"/>
    <p:sldId id="268" r:id="rId16"/>
    <p:sldId id="286" r:id="rId17"/>
    <p:sldId id="285" r:id="rId18"/>
    <p:sldId id="261" r:id="rId19"/>
    <p:sldId id="277" r:id="rId20"/>
    <p:sldId id="271" r:id="rId21"/>
    <p:sldId id="272" r:id="rId22"/>
    <p:sldId id="270" r:id="rId23"/>
    <p:sldId id="273" r:id="rId24"/>
    <p:sldId id="276" r:id="rId25"/>
    <p:sldId id="292" r:id="rId26"/>
    <p:sldId id="274" r:id="rId27"/>
    <p:sldId id="279" r:id="rId28"/>
    <p:sldId id="280" r:id="rId29"/>
    <p:sldId id="281" r:id="rId30"/>
    <p:sldId id="293" r:id="rId31"/>
    <p:sldId id="296" r:id="rId32"/>
    <p:sldId id="291" r:id="rId33"/>
    <p:sldId id="284" r:id="rId3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62" d="100"/>
          <a:sy n="62" d="100"/>
        </p:scale>
        <p:origin x="90" y="11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D:\Users\TH\Downloads\Book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Users\TH\Downloads\Book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Users\TH\Downloads\Book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Users\TH\Downloads\calc.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5.xml"/><Relationship Id="rId1" Type="http://schemas.microsoft.com/office/2011/relationships/chartStyle" Target="style5.xml"/><Relationship Id="rId5" Type="http://schemas.openxmlformats.org/officeDocument/2006/relationships/chartUserShapes" Target="../drawings/drawing1.xml"/><Relationship Id="rId4" Type="http://schemas.openxmlformats.org/officeDocument/2006/relationships/oleObject" Target="../embeddings/oleObject1.bin"/></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embeddings/oleObject2.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cap="all" baseline="0">
                <a:solidFill>
                  <a:schemeClr val="tx1">
                    <a:lumMod val="65000"/>
                    <a:lumOff val="35000"/>
                  </a:schemeClr>
                </a:solidFill>
                <a:latin typeface="+mn-lt"/>
                <a:ea typeface="+mn-ea"/>
                <a:cs typeface="+mn-cs"/>
              </a:defRPr>
            </a:pPr>
            <a:r>
              <a:rPr lang="ja-JP" altLang="ja-JP" sz="2000" b="1" i="0" u="none" strike="noStrike" cap="all" baseline="0">
                <a:effectLst/>
              </a:rPr>
              <a:t>携帯電話事業者別契約数シェア（</a:t>
            </a:r>
            <a:r>
              <a:rPr lang="en-US" altLang="ja-JP" sz="2000" b="1" i="0" u="none" strike="noStrike" cap="all" baseline="0">
                <a:effectLst/>
              </a:rPr>
              <a:t>2014</a:t>
            </a:r>
            <a:r>
              <a:rPr lang="ja-JP" altLang="ja-JP" sz="2000" b="1" i="0" u="none" strike="noStrike" cap="all" baseline="0">
                <a:effectLst/>
              </a:rPr>
              <a:t>年度）</a:t>
            </a:r>
            <a:endParaRPr lang="ja-JP" sz="2000"/>
          </a:p>
        </c:rich>
      </c:tx>
      <c:layout/>
      <c:overlay val="0"/>
      <c:spPr>
        <a:noFill/>
        <a:ln>
          <a:noFill/>
        </a:ln>
        <a:effectLst/>
      </c:spPr>
      <c:txPr>
        <a:bodyPr rot="0" spcFirstLastPara="1" vertOverflow="ellipsis" vert="horz" wrap="square" anchor="ctr" anchorCtr="1"/>
        <a:lstStyle/>
        <a:p>
          <a:pPr>
            <a:defRPr sz="2000" b="1" i="0" u="none" strike="noStrike" kern="1200" cap="all" baseline="0">
              <a:solidFill>
                <a:schemeClr val="tx1">
                  <a:lumMod val="65000"/>
                  <a:lumOff val="35000"/>
                </a:schemeClr>
              </a:solidFill>
              <a:latin typeface="+mn-lt"/>
              <a:ea typeface="+mn-ea"/>
              <a:cs typeface="+mn-cs"/>
            </a:defRPr>
          </a:pPr>
          <a:endParaRPr lang="ja-JP"/>
        </a:p>
      </c:txPr>
    </c:title>
    <c:autoTitleDeleted val="0"/>
    <c:plotArea>
      <c:layout/>
      <c:pieChart>
        <c:varyColors val="1"/>
        <c:ser>
          <c:idx val="0"/>
          <c:order val="0"/>
          <c:spPr>
            <a:effectLst>
              <a:outerShdw blurRad="63500" sx="102000" sy="102000" algn="ctr" rotWithShape="0">
                <a:prstClr val="black">
                  <a:alpha val="40000"/>
                </a:prstClr>
              </a:outerShdw>
              <a:softEdge rad="12700"/>
            </a:effectLst>
            <a:scene3d>
              <a:camera prst="orthographicFront"/>
              <a:lightRig rig="threePt" dir="t"/>
            </a:scene3d>
            <a:sp3d prstMaterial="matte">
              <a:bevelT w="127000" h="63500"/>
            </a:sp3d>
          </c:spPr>
          <c:dPt>
            <c:idx val="0"/>
            <c:bubble3D val="0"/>
            <c:spPr>
              <a:solidFill>
                <a:schemeClr val="accent1"/>
              </a:solidFill>
              <a:ln>
                <a:noFill/>
              </a:ln>
              <a:effectLst>
                <a:outerShdw blurRad="63500" sx="102000" sy="102000" algn="ctr" rotWithShape="0">
                  <a:prstClr val="black">
                    <a:alpha val="40000"/>
                  </a:prstClr>
                </a:outerShdw>
                <a:softEdge rad="12700"/>
              </a:effectLst>
              <a:scene3d>
                <a:camera prst="orthographicFront"/>
                <a:lightRig rig="threePt" dir="t"/>
              </a:scene3d>
              <a:sp3d prstMaterial="matte">
                <a:bevelT w="127000" h="63500"/>
              </a:sp3d>
            </c:spPr>
          </c:dPt>
          <c:dPt>
            <c:idx val="1"/>
            <c:bubble3D val="0"/>
            <c:spPr>
              <a:solidFill>
                <a:schemeClr val="accent2"/>
              </a:solidFill>
              <a:ln>
                <a:noFill/>
              </a:ln>
              <a:effectLst>
                <a:outerShdw blurRad="63500" sx="102000" sy="102000" algn="ctr" rotWithShape="0">
                  <a:prstClr val="black">
                    <a:alpha val="40000"/>
                  </a:prstClr>
                </a:outerShdw>
                <a:softEdge rad="12700"/>
              </a:effectLst>
              <a:scene3d>
                <a:camera prst="orthographicFront"/>
                <a:lightRig rig="threePt" dir="t"/>
              </a:scene3d>
              <a:sp3d prstMaterial="matte">
                <a:bevelT w="127000" h="63500"/>
              </a:sp3d>
            </c:spPr>
          </c:dPt>
          <c:dPt>
            <c:idx val="2"/>
            <c:bubble3D val="0"/>
            <c:spPr>
              <a:solidFill>
                <a:schemeClr val="accent3"/>
              </a:solidFill>
              <a:ln>
                <a:noFill/>
              </a:ln>
              <a:effectLst>
                <a:outerShdw blurRad="63500" sx="102000" sy="102000" algn="ctr" rotWithShape="0">
                  <a:prstClr val="black">
                    <a:alpha val="40000"/>
                  </a:prstClr>
                </a:outerShdw>
                <a:softEdge rad="12700"/>
              </a:effectLst>
              <a:scene3d>
                <a:camera prst="orthographicFront"/>
                <a:lightRig rig="threePt" dir="t"/>
              </a:scene3d>
              <a:sp3d prstMaterial="matte">
                <a:bevelT w="127000" h="63500"/>
              </a:sp3d>
            </c:spPr>
          </c:dPt>
          <c:dLbls>
            <c:dLbl>
              <c:idx val="0"/>
              <c:layout/>
              <c:spPr>
                <a:noFill/>
                <a:ln>
                  <a:noFill/>
                </a:ln>
                <a:effectLst/>
              </c:spPr>
              <c:txPr>
                <a:bodyPr rot="0" spcFirstLastPara="1" vertOverflow="ellipsis" vert="horz" wrap="square" lIns="38100" tIns="19050" rIns="38100" bIns="19050" anchor="ctr" anchorCtr="1">
                  <a:noAutofit/>
                </a:bodyPr>
                <a:lstStyle/>
                <a:p>
                  <a:pPr>
                    <a:defRPr sz="1600" b="1" i="0" u="none" strike="noStrike" kern="1200" spc="0" baseline="0">
                      <a:solidFill>
                        <a:schemeClr val="bg1"/>
                      </a:solidFill>
                      <a:latin typeface="+mn-lt"/>
                      <a:ea typeface="+mn-ea"/>
                      <a:cs typeface="+mn-cs"/>
                    </a:defRPr>
                  </a:pPr>
                  <a:endParaRPr lang="ja-JP"/>
                </a:p>
              </c:txPr>
              <c:dLblPos val="inEnd"/>
              <c:showLegendKey val="0"/>
              <c:showVal val="1"/>
              <c:showCatName val="1"/>
              <c:showSerName val="0"/>
              <c:showPercent val="1"/>
              <c:showBubbleSize val="0"/>
              <c:separator>
</c:separator>
              <c:extLst>
                <c:ext xmlns:c15="http://schemas.microsoft.com/office/drawing/2012/chart" uri="{CE6537A1-D6FC-4f65-9D91-7224C49458BB}">
                  <c15:layout>
                    <c:manualLayout>
                      <c:w val="0.25028973373962088"/>
                      <c:h val="0.1714703324871994"/>
                    </c:manualLayout>
                  </c15:layout>
                </c:ext>
              </c:extLst>
            </c:dLbl>
            <c:dLbl>
              <c:idx val="1"/>
              <c:layout>
                <c:manualLayout>
                  <c:x val="0.22261427541149156"/>
                  <c:y val="-0.19719411175481566"/>
                </c:manualLayout>
              </c:layout>
              <c:spPr>
                <a:noFill/>
                <a:ln>
                  <a:noFill/>
                </a:ln>
                <a:effectLst/>
              </c:spPr>
              <c:txPr>
                <a:bodyPr rot="0" spcFirstLastPara="1" vertOverflow="ellipsis" vert="horz" wrap="square" lIns="38100" tIns="19050" rIns="38100" bIns="19050" anchor="ctr" anchorCtr="1">
                  <a:noAutofit/>
                </a:bodyPr>
                <a:lstStyle/>
                <a:p>
                  <a:pPr>
                    <a:defRPr sz="1600" b="1" i="0" u="none" strike="noStrike" kern="1200" spc="0" baseline="0">
                      <a:solidFill>
                        <a:schemeClr val="bg1"/>
                      </a:solidFill>
                      <a:latin typeface="+mn-lt"/>
                      <a:ea typeface="+mn-ea"/>
                      <a:cs typeface="+mn-cs"/>
                    </a:defRPr>
                  </a:pPr>
                  <a:endParaRPr lang="ja-JP"/>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0.28587765780061181"/>
                      <c:h val="0.18387449557697125"/>
                    </c:manualLayout>
                  </c15:layout>
                </c:ext>
              </c:extLst>
            </c:dLbl>
            <c:dLbl>
              <c:idx val="2"/>
              <c:layout>
                <c:manualLayout>
                  <c:x val="0.22097489593087313"/>
                  <c:y val="0.21628275977916561"/>
                </c:manualLayout>
              </c:layout>
              <c:spPr>
                <a:noFill/>
                <a:ln>
                  <a:noFill/>
                </a:ln>
                <a:effectLst/>
              </c:spPr>
              <c:txPr>
                <a:bodyPr rot="0" spcFirstLastPara="1" vertOverflow="ellipsis" vert="horz" wrap="square" lIns="38100" tIns="19050" rIns="38100" bIns="19050" anchor="ctr" anchorCtr="1">
                  <a:noAutofit/>
                </a:bodyPr>
                <a:lstStyle/>
                <a:p>
                  <a:pPr>
                    <a:defRPr sz="1600" b="1" i="0" u="none" strike="noStrike" kern="1200" spc="0" baseline="0">
                      <a:solidFill>
                        <a:schemeClr val="bg1"/>
                      </a:solidFill>
                      <a:latin typeface="+mn-lt"/>
                      <a:ea typeface="+mn-ea"/>
                      <a:cs typeface="+mn-cs"/>
                    </a:defRPr>
                  </a:pPr>
                  <a:endParaRPr lang="ja-JP"/>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0.22269319501718121"/>
                      <c:h val="0.1977380115619107"/>
                    </c:manualLayout>
                  </c15:layout>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bg1"/>
                    </a:solidFill>
                    <a:latin typeface="+mn-lt"/>
                    <a:ea typeface="+mn-ea"/>
                    <a:cs typeface="+mn-cs"/>
                  </a:defRPr>
                </a:pPr>
                <a:endParaRPr lang="ja-JP"/>
              </a:p>
            </c:txPr>
            <c:dLblPos val="bestFit"/>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Sheet4!$B$5:$D$5</c:f>
              <c:strCache>
                <c:ptCount val="3"/>
                <c:pt idx="0">
                  <c:v>ドコモ</c:v>
                </c:pt>
                <c:pt idx="1">
                  <c:v>KDDI</c:v>
                </c:pt>
                <c:pt idx="2">
                  <c:v>ソフトバンク</c:v>
                </c:pt>
              </c:strCache>
            </c:strRef>
          </c:cat>
          <c:val>
            <c:numRef>
              <c:f>Sheet4!$B$6:$D$6</c:f>
              <c:numCache>
                <c:formatCode>#,##0</c:formatCode>
                <c:ptCount val="3"/>
                <c:pt idx="0">
                  <c:v>66595500</c:v>
                </c:pt>
                <c:pt idx="1">
                  <c:v>43478000</c:v>
                </c:pt>
                <c:pt idx="2">
                  <c:v>37766200</c:v>
                </c:pt>
              </c:numCache>
            </c:numRef>
          </c:val>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ja-JP" altLang="en-US" sz="2000" baseline="0" dirty="0" smtClean="0"/>
              <a:t>３大携帯</a:t>
            </a:r>
            <a:r>
              <a:rPr lang="ja-JP" altLang="en-US" sz="2000" baseline="0" dirty="0"/>
              <a:t>キャリアの売上高と営業利益（</a:t>
            </a:r>
            <a:r>
              <a:rPr lang="en-US" altLang="ja-JP" sz="2000" baseline="0" dirty="0"/>
              <a:t>2014</a:t>
            </a:r>
            <a:r>
              <a:rPr lang="ja-JP" altLang="en-US" sz="2000" baseline="0" dirty="0"/>
              <a:t>年度）</a:t>
            </a:r>
          </a:p>
        </c:rich>
      </c:tx>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104580927384077"/>
          <c:y val="0.17685185185185184"/>
          <c:w val="0.86486351706036746"/>
          <c:h val="0.6250539515893847"/>
        </c:manualLayout>
      </c:layout>
      <c:barChart>
        <c:barDir val="col"/>
        <c:grouping val="clustered"/>
        <c:varyColors val="0"/>
        <c:ser>
          <c:idx val="0"/>
          <c:order val="0"/>
          <c:tx>
            <c:strRef>
              <c:f>Sheet2!$B$4</c:f>
              <c:strCache>
                <c:ptCount val="1"/>
                <c:pt idx="0">
                  <c:v>ドコモ</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Sheet2!$A$5:$A$6</c:f>
              <c:strCache>
                <c:ptCount val="2"/>
                <c:pt idx="0">
                  <c:v>売上高</c:v>
                </c:pt>
                <c:pt idx="1">
                  <c:v>営業利益</c:v>
                </c:pt>
              </c:strCache>
            </c:strRef>
          </c:cat>
          <c:val>
            <c:numRef>
              <c:f>Sheet2!$B$5:$B$6</c:f>
              <c:numCache>
                <c:formatCode>General</c:formatCode>
                <c:ptCount val="2"/>
                <c:pt idx="0">
                  <c:v>43834</c:v>
                </c:pt>
                <c:pt idx="1">
                  <c:v>6391</c:v>
                </c:pt>
              </c:numCache>
            </c:numRef>
          </c:val>
        </c:ser>
        <c:ser>
          <c:idx val="1"/>
          <c:order val="1"/>
          <c:tx>
            <c:strRef>
              <c:f>Sheet2!$C$4</c:f>
              <c:strCache>
                <c:ptCount val="1"/>
                <c:pt idx="0">
                  <c:v>KDDI</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Sheet2!$A$5:$A$6</c:f>
              <c:strCache>
                <c:ptCount val="2"/>
                <c:pt idx="0">
                  <c:v>売上高</c:v>
                </c:pt>
                <c:pt idx="1">
                  <c:v>営業利益</c:v>
                </c:pt>
              </c:strCache>
            </c:strRef>
          </c:cat>
          <c:val>
            <c:numRef>
              <c:f>Sheet2!$C$5:$C$6</c:f>
              <c:numCache>
                <c:formatCode>General</c:formatCode>
                <c:ptCount val="2"/>
                <c:pt idx="0">
                  <c:v>45731</c:v>
                </c:pt>
                <c:pt idx="1">
                  <c:v>7413</c:v>
                </c:pt>
              </c:numCache>
            </c:numRef>
          </c:val>
        </c:ser>
        <c:ser>
          <c:idx val="2"/>
          <c:order val="2"/>
          <c:tx>
            <c:strRef>
              <c:f>Sheet2!$D$4</c:f>
              <c:strCache>
                <c:ptCount val="1"/>
                <c:pt idx="0">
                  <c:v>ソフトバンク(スプリント事業を除く)</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dLbl>
              <c:idx val="0"/>
              <c:layout/>
              <c:tx>
                <c:rich>
                  <a:bodyPr/>
                  <a:lstStyle/>
                  <a:p>
                    <a:r>
                      <a:rPr lang="en-US" altLang="ja-JP" smtClean="0"/>
                      <a:t>48702</a:t>
                    </a:r>
                    <a:endParaRPr lang="en-US" altLang="ja-JP" dirty="0"/>
                  </a:p>
                </c:rich>
              </c:tx>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tx>
                <c:rich>
                  <a:bodyPr/>
                  <a:lstStyle/>
                  <a:p>
                    <a:r>
                      <a:rPr lang="en-US" altLang="ja-JP" smtClean="0"/>
                      <a:t>9038</a:t>
                    </a:r>
                  </a:p>
                </c:rich>
              </c:tx>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Sheet2!$A$5:$A$6</c:f>
              <c:strCache>
                <c:ptCount val="2"/>
                <c:pt idx="0">
                  <c:v>売上高</c:v>
                </c:pt>
                <c:pt idx="1">
                  <c:v>営業利益</c:v>
                </c:pt>
              </c:strCache>
            </c:strRef>
          </c:cat>
          <c:val>
            <c:numRef>
              <c:f>Sheet2!$D$5:$D$6</c:f>
              <c:numCache>
                <c:formatCode>#,##0</c:formatCode>
                <c:ptCount val="2"/>
                <c:pt idx="0">
                  <c:v>48702</c:v>
                </c:pt>
                <c:pt idx="1">
                  <c:v>9038</c:v>
                </c:pt>
              </c:numCache>
            </c:numRef>
          </c:val>
        </c:ser>
        <c:dLbls>
          <c:dLblPos val="outEnd"/>
          <c:showLegendKey val="0"/>
          <c:showVal val="1"/>
          <c:showCatName val="0"/>
          <c:showSerName val="0"/>
          <c:showPercent val="0"/>
          <c:showBubbleSize val="0"/>
        </c:dLbls>
        <c:gapWidth val="219"/>
        <c:overlap val="-27"/>
        <c:axId val="315713520"/>
        <c:axId val="315713912"/>
      </c:barChart>
      <c:catAx>
        <c:axId val="315713520"/>
        <c:scaling>
          <c:orientation val="minMax"/>
        </c:scaling>
        <c:delete val="0"/>
        <c:axPos val="b"/>
        <c:title>
          <c:tx>
            <c:rich>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r>
                  <a:rPr lang="ja-JP" altLang="en-US" sz="1500" baseline="0"/>
                  <a:t>単位：億円</a:t>
                </a:r>
              </a:p>
            </c:rich>
          </c:tx>
          <c:layout>
            <c:manualLayout>
              <c:xMode val="edge"/>
              <c:yMode val="edge"/>
              <c:x val="0.89634723648674353"/>
              <c:y val="0.10383863538065763"/>
            </c:manualLayout>
          </c:layout>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crossAx val="315713912"/>
        <c:crosses val="autoZero"/>
        <c:auto val="1"/>
        <c:lblAlgn val="ctr"/>
        <c:lblOffset val="100"/>
        <c:noMultiLvlLbl val="0"/>
      </c:catAx>
      <c:valAx>
        <c:axId val="3157139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3157135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altLang="ja-JP" sz="2000" baseline="0" dirty="0"/>
              <a:t>2014</a:t>
            </a:r>
            <a:r>
              <a:rPr lang="ja-JP" altLang="en-US" sz="2000" baseline="0" dirty="0"/>
              <a:t>年度</a:t>
            </a:r>
            <a:r>
              <a:rPr lang="en-US" altLang="ja-JP" sz="2000" baseline="0" dirty="0"/>
              <a:t>ARPU</a:t>
            </a:r>
            <a:r>
              <a:rPr lang="ja-JP" altLang="en-US" sz="2000" baseline="0" dirty="0"/>
              <a:t>（一人</a:t>
            </a:r>
            <a:r>
              <a:rPr lang="ja-JP" altLang="en-US" sz="2000" baseline="0" dirty="0" smtClean="0"/>
              <a:t>あたり月間平均収入）　　</a:t>
            </a:r>
            <a:r>
              <a:rPr lang="en-US" altLang="ja-JP" sz="1400" baseline="0" dirty="0" smtClean="0">
                <a:solidFill>
                  <a:srgbClr val="FF0000"/>
                </a:solidFill>
              </a:rPr>
              <a:t>※</a:t>
            </a:r>
            <a:r>
              <a:rPr lang="ja-JP" altLang="en-US" sz="1400" baseline="0" dirty="0" smtClean="0">
                <a:solidFill>
                  <a:srgbClr val="FF0000"/>
                </a:solidFill>
              </a:rPr>
              <a:t>赤字は合計金額</a:t>
            </a:r>
            <a:endParaRPr lang="ja-JP" altLang="en-US" sz="1400" baseline="0" dirty="0">
              <a:solidFill>
                <a:srgbClr val="FF0000"/>
              </a:solidFill>
            </a:endParaRPr>
          </a:p>
        </c:rich>
      </c:tx>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8.6557713982279891E-2"/>
          <c:y val="0.24691186940660551"/>
          <c:w val="0.73928518820124101"/>
          <c:h val="0.6430275009663694"/>
        </c:manualLayout>
      </c:layout>
      <c:barChart>
        <c:barDir val="col"/>
        <c:grouping val="stacked"/>
        <c:varyColors val="0"/>
        <c:ser>
          <c:idx val="0"/>
          <c:order val="0"/>
          <c:tx>
            <c:strRef>
              <c:f>Sheet3!$A$4</c:f>
              <c:strCache>
                <c:ptCount val="1"/>
                <c:pt idx="0">
                  <c:v>音声</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Sheet3!$B$3:$D$3</c:f>
              <c:strCache>
                <c:ptCount val="3"/>
                <c:pt idx="0">
                  <c:v>ドコモ</c:v>
                </c:pt>
                <c:pt idx="1">
                  <c:v>KDDI</c:v>
                </c:pt>
                <c:pt idx="2">
                  <c:v>ソフトバンク</c:v>
                </c:pt>
              </c:strCache>
            </c:strRef>
          </c:cat>
          <c:val>
            <c:numRef>
              <c:f>Sheet3!$B$4:$D$4</c:f>
              <c:numCache>
                <c:formatCode>General</c:formatCode>
                <c:ptCount val="3"/>
                <c:pt idx="0">
                  <c:v>1180</c:v>
                </c:pt>
                <c:pt idx="1">
                  <c:v>780</c:v>
                </c:pt>
                <c:pt idx="2">
                  <c:v>1185</c:v>
                </c:pt>
              </c:numCache>
            </c:numRef>
          </c:val>
        </c:ser>
        <c:ser>
          <c:idx val="1"/>
          <c:order val="1"/>
          <c:tx>
            <c:strRef>
              <c:f>Sheet3!$A$5</c:f>
              <c:strCache>
                <c:ptCount val="1"/>
                <c:pt idx="0">
                  <c:v>パケット</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dLbl>
              <c:idx val="2"/>
              <c:layout/>
              <c:tx>
                <c:rich>
                  <a:bodyPr/>
                  <a:lstStyle/>
                  <a:p>
                    <a:r>
                      <a:rPr lang="en-US" altLang="ja-JP" smtClean="0"/>
                      <a:t>3045</a:t>
                    </a:r>
                    <a:endParaRPr lang="en-US" altLang="ja-JP" dirty="0"/>
                  </a:p>
                </c:rich>
              </c:tx>
              <c:dLblPos val="ct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overflow" horzOverflow="overflow" vert="horz" wrap="square" lIns="38100" tIns="19050" rIns="38100" bIns="19050" anchor="ctr" anchorCtr="1">
                <a:spAutoFit/>
              </a:bodyPr>
              <a:lstStyle/>
              <a:p>
                <a:pPr>
                  <a:defRPr sz="20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Sheet3!$B$3:$D$3</c:f>
              <c:strCache>
                <c:ptCount val="3"/>
                <c:pt idx="0">
                  <c:v>ドコモ</c:v>
                </c:pt>
                <c:pt idx="1">
                  <c:v>KDDI</c:v>
                </c:pt>
                <c:pt idx="2">
                  <c:v>ソフトバンク</c:v>
                </c:pt>
              </c:strCache>
            </c:strRef>
          </c:cat>
          <c:val>
            <c:numRef>
              <c:f>Sheet3!$B$5:$D$5</c:f>
              <c:numCache>
                <c:formatCode>General</c:formatCode>
                <c:ptCount val="3"/>
                <c:pt idx="0">
                  <c:v>2600</c:v>
                </c:pt>
                <c:pt idx="1">
                  <c:v>3450</c:v>
                </c:pt>
                <c:pt idx="2" formatCode="#,##0">
                  <c:v>3045</c:v>
                </c:pt>
              </c:numCache>
            </c:numRef>
          </c:val>
        </c:ser>
        <c:ser>
          <c:idx val="2"/>
          <c:order val="2"/>
          <c:tx>
            <c:strRef>
              <c:f>Sheet3!$A$6</c:f>
              <c:strCache>
                <c:ptCount val="1"/>
                <c:pt idx="0">
                  <c:v>その他</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dLbl>
              <c:idx val="2"/>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Sheet3!$B$3:$D$3</c:f>
              <c:strCache>
                <c:ptCount val="3"/>
                <c:pt idx="0">
                  <c:v>ドコモ</c:v>
                </c:pt>
                <c:pt idx="1">
                  <c:v>KDDI</c:v>
                </c:pt>
                <c:pt idx="2">
                  <c:v>ソフトバンク</c:v>
                </c:pt>
              </c:strCache>
            </c:strRef>
          </c:cat>
          <c:val>
            <c:numRef>
              <c:f>Sheet3!$B$6:$D$6</c:f>
              <c:numCache>
                <c:formatCode>General</c:formatCode>
                <c:ptCount val="3"/>
                <c:pt idx="0">
                  <c:v>590</c:v>
                </c:pt>
                <c:pt idx="1">
                  <c:v>320</c:v>
                </c:pt>
                <c:pt idx="2">
                  <c:v>0</c:v>
                </c:pt>
              </c:numCache>
            </c:numRef>
          </c:val>
        </c:ser>
        <c:ser>
          <c:idx val="3"/>
          <c:order val="3"/>
          <c:tx>
            <c:strRef>
              <c:f>Sheet3!$A$7</c:f>
              <c:strCache>
                <c:ptCount val="1"/>
                <c:pt idx="0">
                  <c:v>計</c:v>
                </c:pt>
              </c:strCache>
            </c:strRef>
          </c:tx>
          <c:spPr>
            <a:noFill/>
            <a:ln>
              <a:noFill/>
            </a:ln>
            <a:effectLst/>
          </c:spPr>
          <c:invertIfNegative val="0"/>
          <c:dLbls>
            <c:dLbl>
              <c:idx val="0"/>
              <c:layout>
                <c:manualLayout>
                  <c:x val="3.1944963896897321E-3"/>
                  <c:y val="0.2254768533264940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361076153879539E-3"/>
                  <c:y val="0.2130135604267009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361076153879588E-3"/>
                  <c:y val="0.21694292652053229"/>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rgbClr val="FF0000"/>
                    </a:solidFill>
                    <a:latin typeface="+mn-lt"/>
                    <a:ea typeface="+mn-ea"/>
                    <a:cs typeface="+mn-cs"/>
                  </a:defRPr>
                </a:pPr>
                <a:endParaRPr lang="ja-JP"/>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Sheet3!$B$3:$D$3</c:f>
              <c:strCache>
                <c:ptCount val="3"/>
                <c:pt idx="0">
                  <c:v>ドコモ</c:v>
                </c:pt>
                <c:pt idx="1">
                  <c:v>KDDI</c:v>
                </c:pt>
                <c:pt idx="2">
                  <c:v>ソフトバンク</c:v>
                </c:pt>
              </c:strCache>
            </c:strRef>
          </c:cat>
          <c:val>
            <c:numRef>
              <c:f>Sheet3!$B$7:$D$7</c:f>
              <c:numCache>
                <c:formatCode>General</c:formatCode>
                <c:ptCount val="3"/>
                <c:pt idx="0">
                  <c:v>4370</c:v>
                </c:pt>
                <c:pt idx="1">
                  <c:v>4550</c:v>
                </c:pt>
                <c:pt idx="2">
                  <c:v>4230</c:v>
                </c:pt>
              </c:numCache>
            </c:numRef>
          </c:val>
        </c:ser>
        <c:dLbls>
          <c:dLblPos val="ctr"/>
          <c:showLegendKey val="0"/>
          <c:showVal val="1"/>
          <c:showCatName val="0"/>
          <c:showSerName val="0"/>
          <c:showPercent val="0"/>
          <c:showBubbleSize val="0"/>
        </c:dLbls>
        <c:gapWidth val="55"/>
        <c:overlap val="100"/>
        <c:axId val="315714696"/>
        <c:axId val="315715088"/>
      </c:barChart>
      <c:catAx>
        <c:axId val="315714696"/>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ja-JP" altLang="en-US" sz="1400"/>
                  <a:t>単位：円</a:t>
                </a:r>
              </a:p>
            </c:rich>
          </c:tx>
          <c:layout>
            <c:manualLayout>
              <c:xMode val="edge"/>
              <c:yMode val="edge"/>
              <c:x val="0.86229527559055119"/>
              <c:y val="7.7881749190451807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crossAx val="315715088"/>
        <c:crosses val="autoZero"/>
        <c:auto val="1"/>
        <c:lblAlgn val="ctr"/>
        <c:lblOffset val="100"/>
        <c:noMultiLvlLbl val="0"/>
      </c:catAx>
      <c:valAx>
        <c:axId val="315715088"/>
        <c:scaling>
          <c:orientation val="minMax"/>
          <c:max val="5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crossAx val="315714696"/>
        <c:crosses val="autoZero"/>
        <c:crossBetween val="between"/>
      </c:valAx>
      <c:spPr>
        <a:noFill/>
        <a:ln>
          <a:noFill/>
        </a:ln>
        <a:effectLst/>
      </c:spPr>
    </c:plotArea>
    <c:legend>
      <c:legendPos val="r"/>
      <c:legendEntry>
        <c:idx val="0"/>
        <c:delete val="1"/>
      </c:legendEntry>
      <c:layout>
        <c:manualLayout>
          <c:xMode val="edge"/>
          <c:yMode val="edge"/>
          <c:x val="0.85672226070300206"/>
          <c:y val="0.48887951246260358"/>
          <c:w val="0.14008313746446444"/>
          <c:h val="0.32287586025263953"/>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ja-JP" altLang="en-US" sz="2800" dirty="0"/>
              <a:t>各キャリアの一人当たり売上・利益</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6.1466378776322807E-2"/>
          <c:y val="0.19753550904829814"/>
          <c:w val="0.93853360721214196"/>
          <c:h val="0.71595055150481512"/>
        </c:manualLayout>
      </c:layout>
      <c:barChart>
        <c:barDir val="col"/>
        <c:grouping val="clustered"/>
        <c:varyColors val="0"/>
        <c:ser>
          <c:idx val="0"/>
          <c:order val="0"/>
          <c:tx>
            <c:strRef>
              <c:f>Sheet2!$A$11</c:f>
              <c:strCache>
                <c:ptCount val="1"/>
                <c:pt idx="0">
                  <c:v>一人当たり売上(月間)</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Sheet2!$B$4:$D$4</c:f>
              <c:strCache>
                <c:ptCount val="3"/>
                <c:pt idx="0">
                  <c:v>ドコモ</c:v>
                </c:pt>
                <c:pt idx="1">
                  <c:v>KDDI</c:v>
                </c:pt>
                <c:pt idx="2">
                  <c:v>ソフトバンク（スプリント事業除く）</c:v>
                </c:pt>
              </c:strCache>
            </c:strRef>
          </c:cat>
          <c:val>
            <c:numRef>
              <c:f>Sheet2!$B$11:$D$11</c:f>
              <c:numCache>
                <c:formatCode>#,##0_);[Red]\(#,##0\)</c:formatCode>
                <c:ptCount val="3"/>
                <c:pt idx="0">
                  <c:v>5485.1053499610834</c:v>
                </c:pt>
                <c:pt idx="1">
                  <c:v>6733.8539031234186</c:v>
                </c:pt>
                <c:pt idx="2">
                  <c:v>9244.40593264171</c:v>
                </c:pt>
              </c:numCache>
            </c:numRef>
          </c:val>
        </c:ser>
        <c:ser>
          <c:idx val="1"/>
          <c:order val="1"/>
          <c:tx>
            <c:strRef>
              <c:f>Sheet2!$A$12</c:f>
              <c:strCache>
                <c:ptCount val="1"/>
                <c:pt idx="0">
                  <c:v>一人当たり利益（月間）</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Sheet2!$B$4:$D$4</c:f>
              <c:strCache>
                <c:ptCount val="3"/>
                <c:pt idx="0">
                  <c:v>ドコモ</c:v>
                </c:pt>
                <c:pt idx="1">
                  <c:v>KDDI</c:v>
                </c:pt>
                <c:pt idx="2">
                  <c:v>ソフトバンク（スプリント事業除く）</c:v>
                </c:pt>
              </c:strCache>
            </c:strRef>
          </c:cat>
          <c:val>
            <c:numRef>
              <c:f>Sheet2!$B$12:$D$12</c:f>
              <c:numCache>
                <c:formatCode>#,##0_);[Red]\(#,##0\)</c:formatCode>
                <c:ptCount val="3"/>
                <c:pt idx="0">
                  <c:v>799.72871039835024</c:v>
                </c:pt>
                <c:pt idx="1">
                  <c:v>1106.7225570020087</c:v>
                </c:pt>
                <c:pt idx="2">
                  <c:v>1534.1915081033658</c:v>
                </c:pt>
              </c:numCache>
            </c:numRef>
          </c:val>
        </c:ser>
        <c:dLbls>
          <c:showLegendKey val="0"/>
          <c:showVal val="0"/>
          <c:showCatName val="0"/>
          <c:showSerName val="0"/>
          <c:showPercent val="0"/>
          <c:showBubbleSize val="0"/>
        </c:dLbls>
        <c:gapWidth val="100"/>
        <c:axId val="315715872"/>
        <c:axId val="315716264"/>
      </c:barChart>
      <c:catAx>
        <c:axId val="31571587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ja-JP" altLang="en-US" sz="1600" dirty="0" smtClean="0"/>
                  <a:t>単位：円</a:t>
                </a:r>
                <a:endParaRPr lang="ja-JP" altLang="en-US" sz="1600" dirty="0"/>
              </a:p>
            </c:rich>
          </c:tx>
          <c:layout>
            <c:manualLayout>
              <c:xMode val="edge"/>
              <c:yMode val="edge"/>
              <c:x val="0.92593851040359088"/>
              <c:y val="4.0768024036790654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crossAx val="315716264"/>
        <c:crosses val="autoZero"/>
        <c:auto val="1"/>
        <c:lblAlgn val="ctr"/>
        <c:lblOffset val="100"/>
        <c:noMultiLvlLbl val="0"/>
      </c:catAx>
      <c:valAx>
        <c:axId val="315716264"/>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31571587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ja-JP" sz="2000" baseline="0" dirty="0"/>
              <a:t>同一キャリアと契約し続けた場合の</a:t>
            </a:r>
            <a:r>
              <a:rPr lang="ja-JP" sz="2000" baseline="0" dirty="0" smtClean="0"/>
              <a:t>累計</a:t>
            </a:r>
            <a:r>
              <a:rPr lang="ja-JP" sz="2000" baseline="0" smtClean="0"/>
              <a:t>支払額推移</a:t>
            </a:r>
            <a:endParaRPr lang="ja-JP" sz="2000" baseline="0" dirty="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lineChart>
        <c:grouping val="standard"/>
        <c:varyColors val="0"/>
        <c:ser>
          <c:idx val="0"/>
          <c:order val="0"/>
          <c:tx>
            <c:strRef>
              <c:f>'[2年間料金プランまとめ.xlsx]Sheet4'!$A$4</c:f>
              <c:strCache>
                <c:ptCount val="1"/>
                <c:pt idx="0">
                  <c:v>ドコモ　カケホーダイ</c:v>
                </c:pt>
              </c:strCache>
            </c:strRef>
          </c:tx>
          <c:spPr>
            <a:ln w="28575" cap="rnd">
              <a:solidFill>
                <a:schemeClr val="accent1"/>
              </a:solidFill>
              <a:round/>
            </a:ln>
            <a:effectLst/>
          </c:spPr>
          <c:marker>
            <c:symbol val="none"/>
          </c:marker>
          <c:cat>
            <c:numRef>
              <c:f>'[2年間料金プランまとめ.xlsx]Sheet4'!$B$3:$AW$3</c:f>
              <c:numCache>
                <c:formatCode>General</c:formatCode>
                <c:ptCount val="48"/>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numCache>
            </c:numRef>
          </c:cat>
          <c:val>
            <c:numRef>
              <c:f>'[2年間料金プランまとめ.xlsx]Sheet4'!$B$9:$AW$9</c:f>
              <c:numCache>
                <c:formatCode>General</c:formatCode>
                <c:ptCount val="48"/>
                <c:pt idx="0">
                  <c:v>8100</c:v>
                </c:pt>
                <c:pt idx="1">
                  <c:v>16200</c:v>
                </c:pt>
                <c:pt idx="2">
                  <c:v>24300</c:v>
                </c:pt>
                <c:pt idx="3">
                  <c:v>32400</c:v>
                </c:pt>
                <c:pt idx="4">
                  <c:v>40500</c:v>
                </c:pt>
                <c:pt idx="5">
                  <c:v>48600</c:v>
                </c:pt>
                <c:pt idx="6">
                  <c:v>56700</c:v>
                </c:pt>
                <c:pt idx="7">
                  <c:v>64800</c:v>
                </c:pt>
                <c:pt idx="8">
                  <c:v>72900</c:v>
                </c:pt>
                <c:pt idx="9">
                  <c:v>81000</c:v>
                </c:pt>
                <c:pt idx="10">
                  <c:v>89100</c:v>
                </c:pt>
                <c:pt idx="11">
                  <c:v>97200</c:v>
                </c:pt>
                <c:pt idx="12">
                  <c:v>105300</c:v>
                </c:pt>
                <c:pt idx="13">
                  <c:v>113400</c:v>
                </c:pt>
                <c:pt idx="14">
                  <c:v>121500</c:v>
                </c:pt>
                <c:pt idx="15">
                  <c:v>129600</c:v>
                </c:pt>
                <c:pt idx="16">
                  <c:v>137700</c:v>
                </c:pt>
                <c:pt idx="17">
                  <c:v>145800</c:v>
                </c:pt>
                <c:pt idx="18">
                  <c:v>153900</c:v>
                </c:pt>
                <c:pt idx="19">
                  <c:v>162000</c:v>
                </c:pt>
                <c:pt idx="20">
                  <c:v>170100</c:v>
                </c:pt>
                <c:pt idx="21">
                  <c:v>178200</c:v>
                </c:pt>
                <c:pt idx="22">
                  <c:v>186300</c:v>
                </c:pt>
                <c:pt idx="23">
                  <c:v>194400</c:v>
                </c:pt>
                <c:pt idx="24">
                  <c:v>201420</c:v>
                </c:pt>
                <c:pt idx="25">
                  <c:v>208440</c:v>
                </c:pt>
                <c:pt idx="26">
                  <c:v>215460</c:v>
                </c:pt>
                <c:pt idx="27">
                  <c:v>222480</c:v>
                </c:pt>
                <c:pt idx="28">
                  <c:v>229500</c:v>
                </c:pt>
                <c:pt idx="29">
                  <c:v>236520</c:v>
                </c:pt>
                <c:pt idx="30">
                  <c:v>243540</c:v>
                </c:pt>
                <c:pt idx="31">
                  <c:v>250560</c:v>
                </c:pt>
                <c:pt idx="32">
                  <c:v>257580</c:v>
                </c:pt>
                <c:pt idx="33">
                  <c:v>264600</c:v>
                </c:pt>
                <c:pt idx="34">
                  <c:v>271620</c:v>
                </c:pt>
                <c:pt idx="35">
                  <c:v>278640</c:v>
                </c:pt>
                <c:pt idx="36">
                  <c:v>285660</c:v>
                </c:pt>
                <c:pt idx="37">
                  <c:v>292680</c:v>
                </c:pt>
                <c:pt idx="38">
                  <c:v>299700</c:v>
                </c:pt>
                <c:pt idx="39">
                  <c:v>306720</c:v>
                </c:pt>
                <c:pt idx="40">
                  <c:v>313740</c:v>
                </c:pt>
                <c:pt idx="41">
                  <c:v>320760</c:v>
                </c:pt>
                <c:pt idx="42">
                  <c:v>327780</c:v>
                </c:pt>
                <c:pt idx="43">
                  <c:v>334800</c:v>
                </c:pt>
                <c:pt idx="44">
                  <c:v>341820</c:v>
                </c:pt>
                <c:pt idx="45">
                  <c:v>348840</c:v>
                </c:pt>
                <c:pt idx="46">
                  <c:v>355860</c:v>
                </c:pt>
                <c:pt idx="47">
                  <c:v>362880</c:v>
                </c:pt>
              </c:numCache>
            </c:numRef>
          </c:val>
          <c:smooth val="0"/>
        </c:ser>
        <c:ser>
          <c:idx val="1"/>
          <c:order val="1"/>
          <c:tx>
            <c:strRef>
              <c:f>'[2年間料金プランまとめ.xlsx]Sheet4'!$A$12</c:f>
              <c:strCache>
                <c:ptCount val="1"/>
                <c:pt idx="0">
                  <c:v>au　スーパーカケホ</c:v>
                </c:pt>
              </c:strCache>
            </c:strRef>
          </c:tx>
          <c:spPr>
            <a:ln w="28575" cap="rnd">
              <a:solidFill>
                <a:schemeClr val="accent2"/>
              </a:solidFill>
              <a:round/>
            </a:ln>
            <a:effectLst/>
          </c:spPr>
          <c:marker>
            <c:symbol val="none"/>
          </c:marker>
          <c:cat>
            <c:numRef>
              <c:f>'[2年間料金プランまとめ.xlsx]Sheet4'!$B$3:$AW$3</c:f>
              <c:numCache>
                <c:formatCode>General</c:formatCode>
                <c:ptCount val="48"/>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numCache>
            </c:numRef>
          </c:cat>
          <c:val>
            <c:numRef>
              <c:f>'[2年間料金プランまとめ.xlsx]Sheet4'!$B$17:$AW$17</c:f>
              <c:numCache>
                <c:formatCode>General</c:formatCode>
                <c:ptCount val="48"/>
                <c:pt idx="0">
                  <c:v>7366</c:v>
                </c:pt>
                <c:pt idx="1">
                  <c:v>14732</c:v>
                </c:pt>
                <c:pt idx="2">
                  <c:v>22098</c:v>
                </c:pt>
                <c:pt idx="3">
                  <c:v>29464</c:v>
                </c:pt>
                <c:pt idx="4">
                  <c:v>36830</c:v>
                </c:pt>
                <c:pt idx="5">
                  <c:v>44196</c:v>
                </c:pt>
                <c:pt idx="6">
                  <c:v>51562</c:v>
                </c:pt>
                <c:pt idx="7">
                  <c:v>58928</c:v>
                </c:pt>
                <c:pt idx="8">
                  <c:v>66294</c:v>
                </c:pt>
                <c:pt idx="9">
                  <c:v>73660</c:v>
                </c:pt>
                <c:pt idx="10">
                  <c:v>81026</c:v>
                </c:pt>
                <c:pt idx="11">
                  <c:v>88392</c:v>
                </c:pt>
                <c:pt idx="12">
                  <c:v>95758</c:v>
                </c:pt>
                <c:pt idx="13">
                  <c:v>103124</c:v>
                </c:pt>
                <c:pt idx="14">
                  <c:v>110490</c:v>
                </c:pt>
                <c:pt idx="15">
                  <c:v>117856</c:v>
                </c:pt>
                <c:pt idx="16">
                  <c:v>125222</c:v>
                </c:pt>
                <c:pt idx="17">
                  <c:v>132588</c:v>
                </c:pt>
                <c:pt idx="18">
                  <c:v>139954</c:v>
                </c:pt>
                <c:pt idx="19">
                  <c:v>147320</c:v>
                </c:pt>
                <c:pt idx="20">
                  <c:v>154686</c:v>
                </c:pt>
                <c:pt idx="21">
                  <c:v>162052</c:v>
                </c:pt>
                <c:pt idx="22">
                  <c:v>169418</c:v>
                </c:pt>
                <c:pt idx="23">
                  <c:v>176784</c:v>
                </c:pt>
                <c:pt idx="24">
                  <c:v>183480</c:v>
                </c:pt>
                <c:pt idx="25">
                  <c:v>190176</c:v>
                </c:pt>
                <c:pt idx="26">
                  <c:v>196872</c:v>
                </c:pt>
                <c:pt idx="27">
                  <c:v>203568</c:v>
                </c:pt>
                <c:pt idx="28">
                  <c:v>210264</c:v>
                </c:pt>
                <c:pt idx="29">
                  <c:v>216960</c:v>
                </c:pt>
                <c:pt idx="30">
                  <c:v>223656</c:v>
                </c:pt>
                <c:pt idx="31">
                  <c:v>230352</c:v>
                </c:pt>
                <c:pt idx="32">
                  <c:v>237048</c:v>
                </c:pt>
                <c:pt idx="33">
                  <c:v>243744</c:v>
                </c:pt>
                <c:pt idx="34">
                  <c:v>250440</c:v>
                </c:pt>
                <c:pt idx="35">
                  <c:v>257136</c:v>
                </c:pt>
                <c:pt idx="36">
                  <c:v>263832</c:v>
                </c:pt>
                <c:pt idx="37">
                  <c:v>270528</c:v>
                </c:pt>
                <c:pt idx="38">
                  <c:v>277224</c:v>
                </c:pt>
                <c:pt idx="39">
                  <c:v>283920</c:v>
                </c:pt>
                <c:pt idx="40">
                  <c:v>290616</c:v>
                </c:pt>
                <c:pt idx="41">
                  <c:v>297312</c:v>
                </c:pt>
                <c:pt idx="42">
                  <c:v>304008</c:v>
                </c:pt>
                <c:pt idx="43">
                  <c:v>310704</c:v>
                </c:pt>
                <c:pt idx="44">
                  <c:v>317400</c:v>
                </c:pt>
                <c:pt idx="45">
                  <c:v>324096</c:v>
                </c:pt>
                <c:pt idx="46">
                  <c:v>330792</c:v>
                </c:pt>
                <c:pt idx="47">
                  <c:v>337488</c:v>
                </c:pt>
              </c:numCache>
            </c:numRef>
          </c:val>
          <c:smooth val="0"/>
        </c:ser>
        <c:ser>
          <c:idx val="2"/>
          <c:order val="2"/>
          <c:tx>
            <c:strRef>
              <c:f>'[2年間料金プランまとめ.xlsx]Sheet4'!$A$19</c:f>
              <c:strCache>
                <c:ptCount val="1"/>
                <c:pt idx="0">
                  <c:v>ソフトバンク　スマ放題</c:v>
                </c:pt>
              </c:strCache>
            </c:strRef>
          </c:tx>
          <c:spPr>
            <a:ln w="28575" cap="rnd">
              <a:solidFill>
                <a:schemeClr val="accent3"/>
              </a:solidFill>
              <a:round/>
            </a:ln>
            <a:effectLst/>
          </c:spPr>
          <c:marker>
            <c:symbol val="none"/>
          </c:marker>
          <c:cat>
            <c:numRef>
              <c:f>'[2年間料金プランまとめ.xlsx]Sheet4'!$B$3:$AW$3</c:f>
              <c:numCache>
                <c:formatCode>General</c:formatCode>
                <c:ptCount val="48"/>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numCache>
            </c:numRef>
          </c:cat>
          <c:val>
            <c:numRef>
              <c:f>'[2年間料金プランまとめ.xlsx]Sheet4'!$B$24:$AW$24</c:f>
              <c:numCache>
                <c:formatCode>General</c:formatCode>
                <c:ptCount val="48"/>
                <c:pt idx="0">
                  <c:v>7668</c:v>
                </c:pt>
                <c:pt idx="1">
                  <c:v>15336</c:v>
                </c:pt>
                <c:pt idx="2">
                  <c:v>23004</c:v>
                </c:pt>
                <c:pt idx="3">
                  <c:v>30672</c:v>
                </c:pt>
                <c:pt idx="4">
                  <c:v>38340</c:v>
                </c:pt>
                <c:pt idx="5">
                  <c:v>46008</c:v>
                </c:pt>
                <c:pt idx="6">
                  <c:v>53676</c:v>
                </c:pt>
                <c:pt idx="7">
                  <c:v>61344</c:v>
                </c:pt>
                <c:pt idx="8">
                  <c:v>69012</c:v>
                </c:pt>
                <c:pt idx="9">
                  <c:v>76680</c:v>
                </c:pt>
                <c:pt idx="10">
                  <c:v>84348</c:v>
                </c:pt>
                <c:pt idx="11">
                  <c:v>92016</c:v>
                </c:pt>
                <c:pt idx="12">
                  <c:v>99684</c:v>
                </c:pt>
                <c:pt idx="13">
                  <c:v>107352</c:v>
                </c:pt>
                <c:pt idx="14">
                  <c:v>115020</c:v>
                </c:pt>
                <c:pt idx="15">
                  <c:v>122688</c:v>
                </c:pt>
                <c:pt idx="16">
                  <c:v>130356</c:v>
                </c:pt>
                <c:pt idx="17">
                  <c:v>138024</c:v>
                </c:pt>
                <c:pt idx="18">
                  <c:v>145692</c:v>
                </c:pt>
                <c:pt idx="19">
                  <c:v>153360</c:v>
                </c:pt>
                <c:pt idx="20">
                  <c:v>161028</c:v>
                </c:pt>
                <c:pt idx="21">
                  <c:v>168696</c:v>
                </c:pt>
                <c:pt idx="22">
                  <c:v>176364</c:v>
                </c:pt>
                <c:pt idx="23">
                  <c:v>184032</c:v>
                </c:pt>
                <c:pt idx="24">
                  <c:v>191052</c:v>
                </c:pt>
                <c:pt idx="25">
                  <c:v>198072</c:v>
                </c:pt>
                <c:pt idx="26">
                  <c:v>205092</c:v>
                </c:pt>
                <c:pt idx="27">
                  <c:v>212112</c:v>
                </c:pt>
                <c:pt idx="28">
                  <c:v>219132</c:v>
                </c:pt>
                <c:pt idx="29">
                  <c:v>226152</c:v>
                </c:pt>
                <c:pt idx="30">
                  <c:v>233172</c:v>
                </c:pt>
                <c:pt idx="31">
                  <c:v>240192</c:v>
                </c:pt>
                <c:pt idx="32">
                  <c:v>247212</c:v>
                </c:pt>
                <c:pt idx="33">
                  <c:v>254232</c:v>
                </c:pt>
                <c:pt idx="34">
                  <c:v>261252</c:v>
                </c:pt>
                <c:pt idx="35">
                  <c:v>268272</c:v>
                </c:pt>
                <c:pt idx="36">
                  <c:v>275292</c:v>
                </c:pt>
                <c:pt idx="37">
                  <c:v>282312</c:v>
                </c:pt>
                <c:pt idx="38">
                  <c:v>289332</c:v>
                </c:pt>
                <c:pt idx="39">
                  <c:v>296352</c:v>
                </c:pt>
                <c:pt idx="40">
                  <c:v>303372</c:v>
                </c:pt>
                <c:pt idx="41">
                  <c:v>310392</c:v>
                </c:pt>
                <c:pt idx="42">
                  <c:v>317412</c:v>
                </c:pt>
                <c:pt idx="43">
                  <c:v>324432</c:v>
                </c:pt>
                <c:pt idx="44">
                  <c:v>331452</c:v>
                </c:pt>
                <c:pt idx="45">
                  <c:v>338472</c:v>
                </c:pt>
                <c:pt idx="46">
                  <c:v>345492</c:v>
                </c:pt>
                <c:pt idx="47">
                  <c:v>352512</c:v>
                </c:pt>
              </c:numCache>
            </c:numRef>
          </c:val>
          <c:smooth val="0"/>
        </c:ser>
        <c:ser>
          <c:idx val="3"/>
          <c:order val="3"/>
          <c:tx>
            <c:strRef>
              <c:f>'[2年間料金プランまとめ.xlsx]Sheet4'!$A$26</c:f>
              <c:strCache>
                <c:ptCount val="1"/>
                <c:pt idx="0">
                  <c:v>OCNモバイルone</c:v>
                </c:pt>
              </c:strCache>
            </c:strRef>
          </c:tx>
          <c:spPr>
            <a:ln w="28575" cap="rnd">
              <a:solidFill>
                <a:schemeClr val="accent4"/>
              </a:solidFill>
              <a:round/>
            </a:ln>
            <a:effectLst/>
          </c:spPr>
          <c:marker>
            <c:symbol val="none"/>
          </c:marker>
          <c:cat>
            <c:numRef>
              <c:f>'[2年間料金プランまとめ.xlsx]Sheet4'!$B$3:$AW$3</c:f>
              <c:numCache>
                <c:formatCode>General</c:formatCode>
                <c:ptCount val="48"/>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numCache>
            </c:numRef>
          </c:cat>
          <c:val>
            <c:numRef>
              <c:f>'[2年間料金プランまとめ.xlsx]Sheet4'!$B$30:$AW$30</c:f>
              <c:numCache>
                <c:formatCode>General</c:formatCode>
                <c:ptCount val="48"/>
                <c:pt idx="0">
                  <c:v>99098</c:v>
                </c:pt>
                <c:pt idx="1">
                  <c:v>104452</c:v>
                </c:pt>
                <c:pt idx="2">
                  <c:v>109806</c:v>
                </c:pt>
                <c:pt idx="3">
                  <c:v>115160</c:v>
                </c:pt>
                <c:pt idx="4">
                  <c:v>120514</c:v>
                </c:pt>
                <c:pt idx="5">
                  <c:v>125868</c:v>
                </c:pt>
                <c:pt idx="6">
                  <c:v>131222</c:v>
                </c:pt>
                <c:pt idx="7">
                  <c:v>136576</c:v>
                </c:pt>
                <c:pt idx="8">
                  <c:v>141930</c:v>
                </c:pt>
                <c:pt idx="9">
                  <c:v>147284</c:v>
                </c:pt>
                <c:pt idx="10">
                  <c:v>152638</c:v>
                </c:pt>
                <c:pt idx="11">
                  <c:v>157992</c:v>
                </c:pt>
                <c:pt idx="12">
                  <c:v>163346</c:v>
                </c:pt>
                <c:pt idx="13">
                  <c:v>168700</c:v>
                </c:pt>
                <c:pt idx="14">
                  <c:v>174054</c:v>
                </c:pt>
                <c:pt idx="15">
                  <c:v>179408</c:v>
                </c:pt>
                <c:pt idx="16">
                  <c:v>184762</c:v>
                </c:pt>
                <c:pt idx="17">
                  <c:v>190116</c:v>
                </c:pt>
                <c:pt idx="18">
                  <c:v>195470</c:v>
                </c:pt>
                <c:pt idx="19">
                  <c:v>200824</c:v>
                </c:pt>
                <c:pt idx="20">
                  <c:v>206178</c:v>
                </c:pt>
                <c:pt idx="21">
                  <c:v>211532</c:v>
                </c:pt>
                <c:pt idx="22">
                  <c:v>216886</c:v>
                </c:pt>
                <c:pt idx="23">
                  <c:v>222240</c:v>
                </c:pt>
                <c:pt idx="24">
                  <c:v>227594</c:v>
                </c:pt>
                <c:pt idx="25">
                  <c:v>232948</c:v>
                </c:pt>
                <c:pt idx="26">
                  <c:v>238302</c:v>
                </c:pt>
                <c:pt idx="27">
                  <c:v>243656</c:v>
                </c:pt>
                <c:pt idx="28">
                  <c:v>249010</c:v>
                </c:pt>
                <c:pt idx="29">
                  <c:v>254364</c:v>
                </c:pt>
                <c:pt idx="30">
                  <c:v>259718</c:v>
                </c:pt>
                <c:pt idx="31">
                  <c:v>265072</c:v>
                </c:pt>
                <c:pt idx="32">
                  <c:v>270426</c:v>
                </c:pt>
                <c:pt idx="33">
                  <c:v>275780</c:v>
                </c:pt>
                <c:pt idx="34">
                  <c:v>281134</c:v>
                </c:pt>
                <c:pt idx="35">
                  <c:v>286488</c:v>
                </c:pt>
                <c:pt idx="36">
                  <c:v>291842</c:v>
                </c:pt>
                <c:pt idx="37">
                  <c:v>297196</c:v>
                </c:pt>
                <c:pt idx="38">
                  <c:v>302550</c:v>
                </c:pt>
                <c:pt idx="39">
                  <c:v>307904</c:v>
                </c:pt>
                <c:pt idx="40">
                  <c:v>313258</c:v>
                </c:pt>
                <c:pt idx="41">
                  <c:v>318612</c:v>
                </c:pt>
                <c:pt idx="42">
                  <c:v>323966</c:v>
                </c:pt>
                <c:pt idx="43">
                  <c:v>329320</c:v>
                </c:pt>
                <c:pt idx="44">
                  <c:v>334674</c:v>
                </c:pt>
                <c:pt idx="45">
                  <c:v>340028</c:v>
                </c:pt>
                <c:pt idx="46">
                  <c:v>345382</c:v>
                </c:pt>
                <c:pt idx="47">
                  <c:v>350736</c:v>
                </c:pt>
              </c:numCache>
            </c:numRef>
          </c:val>
          <c:smooth val="0"/>
        </c:ser>
        <c:ser>
          <c:idx val="4"/>
          <c:order val="4"/>
          <c:tx>
            <c:strRef>
              <c:f>'[2年間料金プランまとめ.xlsx]Sheet4'!$A$32</c:f>
              <c:strCache>
                <c:ptCount val="1"/>
                <c:pt idx="0">
                  <c:v>IIJmio・BIGLOBE</c:v>
                </c:pt>
              </c:strCache>
            </c:strRef>
          </c:tx>
          <c:spPr>
            <a:ln w="28575" cap="rnd">
              <a:solidFill>
                <a:schemeClr val="accent5"/>
              </a:solidFill>
              <a:round/>
            </a:ln>
            <a:effectLst/>
          </c:spPr>
          <c:marker>
            <c:symbol val="none"/>
          </c:marker>
          <c:val>
            <c:numRef>
              <c:f>'[2年間料金プランまとめ.xlsx]Sheet4'!$B$36:$AW$36</c:f>
              <c:numCache>
                <c:formatCode>General</c:formatCode>
                <c:ptCount val="48"/>
                <c:pt idx="0">
                  <c:v>98832</c:v>
                </c:pt>
                <c:pt idx="1">
                  <c:v>103920</c:v>
                </c:pt>
                <c:pt idx="2">
                  <c:v>109008</c:v>
                </c:pt>
                <c:pt idx="3">
                  <c:v>114096</c:v>
                </c:pt>
                <c:pt idx="4">
                  <c:v>119184</c:v>
                </c:pt>
                <c:pt idx="5">
                  <c:v>124272</c:v>
                </c:pt>
                <c:pt idx="6">
                  <c:v>129360</c:v>
                </c:pt>
                <c:pt idx="7">
                  <c:v>134448</c:v>
                </c:pt>
                <c:pt idx="8">
                  <c:v>139536</c:v>
                </c:pt>
                <c:pt idx="9">
                  <c:v>144624</c:v>
                </c:pt>
                <c:pt idx="10">
                  <c:v>149712</c:v>
                </c:pt>
                <c:pt idx="11">
                  <c:v>154800</c:v>
                </c:pt>
                <c:pt idx="12">
                  <c:v>159888</c:v>
                </c:pt>
                <c:pt idx="13">
                  <c:v>164976</c:v>
                </c:pt>
                <c:pt idx="14">
                  <c:v>170064</c:v>
                </c:pt>
                <c:pt idx="15">
                  <c:v>175152</c:v>
                </c:pt>
                <c:pt idx="16">
                  <c:v>180240</c:v>
                </c:pt>
                <c:pt idx="17">
                  <c:v>185328</c:v>
                </c:pt>
                <c:pt idx="18">
                  <c:v>190416</c:v>
                </c:pt>
                <c:pt idx="19">
                  <c:v>195504</c:v>
                </c:pt>
                <c:pt idx="20">
                  <c:v>200592</c:v>
                </c:pt>
                <c:pt idx="21">
                  <c:v>205680</c:v>
                </c:pt>
                <c:pt idx="22">
                  <c:v>210768</c:v>
                </c:pt>
                <c:pt idx="23">
                  <c:v>215856</c:v>
                </c:pt>
                <c:pt idx="24">
                  <c:v>220944</c:v>
                </c:pt>
                <c:pt idx="25">
                  <c:v>226032</c:v>
                </c:pt>
                <c:pt idx="26">
                  <c:v>231120</c:v>
                </c:pt>
                <c:pt idx="27">
                  <c:v>236208</c:v>
                </c:pt>
                <c:pt idx="28">
                  <c:v>241296</c:v>
                </c:pt>
                <c:pt idx="29">
                  <c:v>246384</c:v>
                </c:pt>
                <c:pt idx="30">
                  <c:v>251472</c:v>
                </c:pt>
                <c:pt idx="31">
                  <c:v>256560</c:v>
                </c:pt>
                <c:pt idx="32">
                  <c:v>261648</c:v>
                </c:pt>
                <c:pt idx="33">
                  <c:v>266736</c:v>
                </c:pt>
                <c:pt idx="34">
                  <c:v>271824</c:v>
                </c:pt>
                <c:pt idx="35">
                  <c:v>276912</c:v>
                </c:pt>
                <c:pt idx="36">
                  <c:v>282000</c:v>
                </c:pt>
                <c:pt idx="37">
                  <c:v>287088</c:v>
                </c:pt>
                <c:pt idx="38">
                  <c:v>292176</c:v>
                </c:pt>
                <c:pt idx="39">
                  <c:v>297264</c:v>
                </c:pt>
                <c:pt idx="40">
                  <c:v>302352</c:v>
                </c:pt>
                <c:pt idx="41">
                  <c:v>307440</c:v>
                </c:pt>
                <c:pt idx="42">
                  <c:v>312528</c:v>
                </c:pt>
                <c:pt idx="43">
                  <c:v>317616</c:v>
                </c:pt>
                <c:pt idx="44">
                  <c:v>322704</c:v>
                </c:pt>
                <c:pt idx="45">
                  <c:v>327792</c:v>
                </c:pt>
                <c:pt idx="46">
                  <c:v>332880</c:v>
                </c:pt>
                <c:pt idx="47">
                  <c:v>337968</c:v>
                </c:pt>
              </c:numCache>
            </c:numRef>
          </c:val>
          <c:smooth val="0"/>
        </c:ser>
        <c:dLbls>
          <c:showLegendKey val="0"/>
          <c:showVal val="0"/>
          <c:showCatName val="0"/>
          <c:showSerName val="0"/>
          <c:showPercent val="0"/>
          <c:showBubbleSize val="0"/>
        </c:dLbls>
        <c:smooth val="0"/>
        <c:axId val="374228472"/>
        <c:axId val="374228864"/>
      </c:lineChart>
      <c:catAx>
        <c:axId val="37422847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ja-JP" sz="1600" dirty="0"/>
                  <a:t>使用月数</a:t>
                </a:r>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ja-JP"/>
          </a:p>
        </c:txPr>
        <c:crossAx val="374228864"/>
        <c:crosses val="autoZero"/>
        <c:auto val="1"/>
        <c:lblAlgn val="ctr"/>
        <c:lblOffset val="100"/>
        <c:tickMarkSkip val="1"/>
        <c:noMultiLvlLbl val="0"/>
      </c:catAx>
      <c:valAx>
        <c:axId val="374228864"/>
        <c:scaling>
          <c:orientation val="minMax"/>
        </c:scaling>
        <c:delete val="0"/>
        <c:axPos val="l"/>
        <c:majorGridlines>
          <c:spPr>
            <a:ln w="9525" cap="flat" cmpd="sng" algn="ctr">
              <a:noFill/>
              <a:round/>
            </a:ln>
            <a:effectLst/>
          </c:spPr>
        </c:majorGridlines>
        <c:title>
          <c:tx>
            <c:rich>
              <a:bodyPr rot="0" spcFirstLastPara="1" vertOverflow="ellipsis" vert="eaVert" wrap="square" anchor="ctr" anchorCtr="1"/>
              <a:lstStyle/>
              <a:p>
                <a:pPr>
                  <a:defRPr sz="1600" b="0" i="0" u="none" strike="noStrike" kern="1200" baseline="0">
                    <a:solidFill>
                      <a:schemeClr val="tx1">
                        <a:lumMod val="65000"/>
                        <a:lumOff val="35000"/>
                      </a:schemeClr>
                    </a:solidFill>
                    <a:latin typeface="+mn-lt"/>
                    <a:ea typeface="+mn-ea"/>
                    <a:cs typeface="+mn-cs"/>
                  </a:defRPr>
                </a:pPr>
                <a:r>
                  <a:rPr lang="ja-JP" sz="1600"/>
                  <a:t>支払金額</a:t>
                </a:r>
                <a:endParaRPr lang="en-US" sz="1600"/>
              </a:p>
            </c:rich>
          </c:tx>
          <c:overlay val="0"/>
          <c:spPr>
            <a:noFill/>
            <a:ln>
              <a:noFill/>
            </a:ln>
            <a:effectLst/>
          </c:spPr>
          <c:txPr>
            <a:bodyPr rot="0" spcFirstLastPara="1" vertOverflow="ellipsis" vert="eaVert"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ja-JP"/>
          </a:p>
        </c:txPr>
        <c:crossAx val="374228472"/>
        <c:crosses val="autoZero"/>
        <c:crossBetween val="between"/>
      </c:valAx>
      <c:spPr>
        <a:noFill/>
        <a:ln>
          <a:noFill/>
        </a:ln>
        <a:effectLst/>
      </c:spPr>
    </c:plotArea>
    <c:legend>
      <c:legendPos val="b"/>
      <c:overlay val="0"/>
      <c:spPr>
        <a:solidFill>
          <a:sysClr val="window" lastClr="FFFFFF"/>
        </a:solid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4">
    <c:autoUpdate val="0"/>
  </c:externalData>
  <c:userShapes r:id="rId5"/>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ja-JP" sz="2000" baseline="0" dirty="0"/>
              <a:t>同一キャリアと契約し続けた場合の</a:t>
            </a:r>
            <a:r>
              <a:rPr lang="ja-JP" sz="2000" baseline="0" dirty="0" smtClean="0"/>
              <a:t>累計支払額推移</a:t>
            </a:r>
            <a:endParaRPr lang="ja-JP" sz="2000" baseline="0" dirty="0"/>
          </a:p>
        </c:rich>
      </c:tx>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lineChart>
        <c:grouping val="standard"/>
        <c:varyColors val="0"/>
        <c:ser>
          <c:idx val="0"/>
          <c:order val="0"/>
          <c:tx>
            <c:strRef>
              <c:f>'[2年間料金プランまとめ.xlsx]Sheet4 (2)'!$A$4</c:f>
              <c:strCache>
                <c:ptCount val="1"/>
                <c:pt idx="0">
                  <c:v>ドコモ　カケホーダイ</c:v>
                </c:pt>
              </c:strCache>
            </c:strRef>
          </c:tx>
          <c:spPr>
            <a:ln w="28575" cap="rnd">
              <a:solidFill>
                <a:schemeClr val="accent1"/>
              </a:solidFill>
              <a:round/>
            </a:ln>
            <a:effectLst/>
          </c:spPr>
          <c:marker>
            <c:symbol val="none"/>
          </c:marker>
          <c:cat>
            <c:numRef>
              <c:f>'[2年間料金プランまとめ.xlsx]Sheet4 (2)'!$B$3:$AW$3</c:f>
              <c:numCache>
                <c:formatCode>General</c:formatCode>
                <c:ptCount val="48"/>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numCache>
            </c:numRef>
          </c:cat>
          <c:val>
            <c:numRef>
              <c:f>'[2年間料金プランまとめ.xlsx]Sheet4 (2)'!$B$9:$AW$9</c:f>
              <c:numCache>
                <c:formatCode>General</c:formatCode>
                <c:ptCount val="48"/>
                <c:pt idx="0">
                  <c:v>8640</c:v>
                </c:pt>
                <c:pt idx="1">
                  <c:v>17280</c:v>
                </c:pt>
                <c:pt idx="2">
                  <c:v>25920</c:v>
                </c:pt>
                <c:pt idx="3">
                  <c:v>34560</c:v>
                </c:pt>
                <c:pt idx="4">
                  <c:v>43200</c:v>
                </c:pt>
                <c:pt idx="5">
                  <c:v>51840</c:v>
                </c:pt>
                <c:pt idx="6">
                  <c:v>60480</c:v>
                </c:pt>
                <c:pt idx="7">
                  <c:v>69120</c:v>
                </c:pt>
                <c:pt idx="8">
                  <c:v>77760</c:v>
                </c:pt>
                <c:pt idx="9">
                  <c:v>86400</c:v>
                </c:pt>
                <c:pt idx="10">
                  <c:v>95040</c:v>
                </c:pt>
                <c:pt idx="11">
                  <c:v>103680</c:v>
                </c:pt>
                <c:pt idx="12">
                  <c:v>112320</c:v>
                </c:pt>
                <c:pt idx="13">
                  <c:v>120960</c:v>
                </c:pt>
                <c:pt idx="14">
                  <c:v>129600</c:v>
                </c:pt>
                <c:pt idx="15">
                  <c:v>138240</c:v>
                </c:pt>
                <c:pt idx="16">
                  <c:v>146880</c:v>
                </c:pt>
                <c:pt idx="17">
                  <c:v>155520</c:v>
                </c:pt>
                <c:pt idx="18">
                  <c:v>164160</c:v>
                </c:pt>
                <c:pt idx="19">
                  <c:v>172800</c:v>
                </c:pt>
                <c:pt idx="20">
                  <c:v>181440</c:v>
                </c:pt>
                <c:pt idx="21">
                  <c:v>190080</c:v>
                </c:pt>
                <c:pt idx="22">
                  <c:v>198720</c:v>
                </c:pt>
                <c:pt idx="23">
                  <c:v>207360</c:v>
                </c:pt>
                <c:pt idx="24">
                  <c:v>214920</c:v>
                </c:pt>
                <c:pt idx="25">
                  <c:v>222480</c:v>
                </c:pt>
                <c:pt idx="26">
                  <c:v>230040</c:v>
                </c:pt>
                <c:pt idx="27">
                  <c:v>237600</c:v>
                </c:pt>
                <c:pt idx="28">
                  <c:v>245160</c:v>
                </c:pt>
                <c:pt idx="29">
                  <c:v>252720</c:v>
                </c:pt>
                <c:pt idx="30">
                  <c:v>260280</c:v>
                </c:pt>
                <c:pt idx="31">
                  <c:v>267840</c:v>
                </c:pt>
                <c:pt idx="32">
                  <c:v>275400</c:v>
                </c:pt>
                <c:pt idx="33">
                  <c:v>282960</c:v>
                </c:pt>
                <c:pt idx="34">
                  <c:v>290520</c:v>
                </c:pt>
                <c:pt idx="35">
                  <c:v>298080</c:v>
                </c:pt>
                <c:pt idx="36">
                  <c:v>305640</c:v>
                </c:pt>
                <c:pt idx="37">
                  <c:v>313200</c:v>
                </c:pt>
                <c:pt idx="38">
                  <c:v>320760</c:v>
                </c:pt>
                <c:pt idx="39">
                  <c:v>328320</c:v>
                </c:pt>
                <c:pt idx="40">
                  <c:v>335880</c:v>
                </c:pt>
                <c:pt idx="41">
                  <c:v>343440</c:v>
                </c:pt>
                <c:pt idx="42">
                  <c:v>351000</c:v>
                </c:pt>
                <c:pt idx="43">
                  <c:v>358560</c:v>
                </c:pt>
                <c:pt idx="44">
                  <c:v>366120</c:v>
                </c:pt>
                <c:pt idx="45">
                  <c:v>373680</c:v>
                </c:pt>
                <c:pt idx="46">
                  <c:v>381240</c:v>
                </c:pt>
                <c:pt idx="47">
                  <c:v>388800</c:v>
                </c:pt>
              </c:numCache>
            </c:numRef>
          </c:val>
          <c:smooth val="0"/>
        </c:ser>
        <c:ser>
          <c:idx val="1"/>
          <c:order val="1"/>
          <c:tx>
            <c:strRef>
              <c:f>'[2年間料金プランまとめ.xlsx]Sheet4 (2)'!$A$12</c:f>
              <c:strCache>
                <c:ptCount val="1"/>
                <c:pt idx="0">
                  <c:v>au　スーパーカケホ</c:v>
                </c:pt>
              </c:strCache>
            </c:strRef>
          </c:tx>
          <c:spPr>
            <a:ln w="28575" cap="rnd">
              <a:solidFill>
                <a:schemeClr val="accent2"/>
              </a:solidFill>
              <a:round/>
            </a:ln>
            <a:effectLst/>
          </c:spPr>
          <c:marker>
            <c:symbol val="none"/>
          </c:marker>
          <c:cat>
            <c:numRef>
              <c:f>'[2年間料金プランまとめ.xlsx]Sheet4 (2)'!$B$3:$AW$3</c:f>
              <c:numCache>
                <c:formatCode>General</c:formatCode>
                <c:ptCount val="48"/>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numCache>
            </c:numRef>
          </c:cat>
          <c:val>
            <c:numRef>
              <c:f>'[2年間料金プランまとめ.xlsx]Sheet4 (2)'!$B$17:$AW$17</c:f>
              <c:numCache>
                <c:formatCode>General</c:formatCode>
                <c:ptCount val="48"/>
                <c:pt idx="0">
                  <c:v>7366</c:v>
                </c:pt>
                <c:pt idx="1">
                  <c:v>14732</c:v>
                </c:pt>
                <c:pt idx="2">
                  <c:v>22098</c:v>
                </c:pt>
                <c:pt idx="3">
                  <c:v>29464</c:v>
                </c:pt>
                <c:pt idx="4">
                  <c:v>36830</c:v>
                </c:pt>
                <c:pt idx="5">
                  <c:v>44196</c:v>
                </c:pt>
                <c:pt idx="6">
                  <c:v>51562</c:v>
                </c:pt>
                <c:pt idx="7">
                  <c:v>58928</c:v>
                </c:pt>
                <c:pt idx="8">
                  <c:v>66294</c:v>
                </c:pt>
                <c:pt idx="9">
                  <c:v>73660</c:v>
                </c:pt>
                <c:pt idx="10">
                  <c:v>81026</c:v>
                </c:pt>
                <c:pt idx="11">
                  <c:v>88392</c:v>
                </c:pt>
                <c:pt idx="12">
                  <c:v>95758</c:v>
                </c:pt>
                <c:pt idx="13">
                  <c:v>103124</c:v>
                </c:pt>
                <c:pt idx="14">
                  <c:v>110490</c:v>
                </c:pt>
                <c:pt idx="15">
                  <c:v>117856</c:v>
                </c:pt>
                <c:pt idx="16">
                  <c:v>125222</c:v>
                </c:pt>
                <c:pt idx="17">
                  <c:v>132588</c:v>
                </c:pt>
                <c:pt idx="18">
                  <c:v>139954</c:v>
                </c:pt>
                <c:pt idx="19">
                  <c:v>147320</c:v>
                </c:pt>
                <c:pt idx="20">
                  <c:v>154686</c:v>
                </c:pt>
                <c:pt idx="21">
                  <c:v>162052</c:v>
                </c:pt>
                <c:pt idx="22">
                  <c:v>169418</c:v>
                </c:pt>
                <c:pt idx="23">
                  <c:v>176784</c:v>
                </c:pt>
                <c:pt idx="24">
                  <c:v>183480</c:v>
                </c:pt>
                <c:pt idx="25">
                  <c:v>190176</c:v>
                </c:pt>
                <c:pt idx="26">
                  <c:v>196872</c:v>
                </c:pt>
                <c:pt idx="27">
                  <c:v>203568</c:v>
                </c:pt>
                <c:pt idx="28">
                  <c:v>210264</c:v>
                </c:pt>
                <c:pt idx="29">
                  <c:v>216960</c:v>
                </c:pt>
                <c:pt idx="30">
                  <c:v>223656</c:v>
                </c:pt>
                <c:pt idx="31">
                  <c:v>230352</c:v>
                </c:pt>
                <c:pt idx="32">
                  <c:v>237048</c:v>
                </c:pt>
                <c:pt idx="33">
                  <c:v>243744</c:v>
                </c:pt>
                <c:pt idx="34">
                  <c:v>250440</c:v>
                </c:pt>
                <c:pt idx="35">
                  <c:v>257136</c:v>
                </c:pt>
                <c:pt idx="36">
                  <c:v>263832</c:v>
                </c:pt>
                <c:pt idx="37">
                  <c:v>270528</c:v>
                </c:pt>
                <c:pt idx="38">
                  <c:v>277224</c:v>
                </c:pt>
                <c:pt idx="39">
                  <c:v>283920</c:v>
                </c:pt>
                <c:pt idx="40">
                  <c:v>290616</c:v>
                </c:pt>
                <c:pt idx="41">
                  <c:v>297312</c:v>
                </c:pt>
                <c:pt idx="42">
                  <c:v>304008</c:v>
                </c:pt>
                <c:pt idx="43">
                  <c:v>310704</c:v>
                </c:pt>
                <c:pt idx="44">
                  <c:v>317400</c:v>
                </c:pt>
                <c:pt idx="45">
                  <c:v>324096</c:v>
                </c:pt>
                <c:pt idx="46">
                  <c:v>330792</c:v>
                </c:pt>
                <c:pt idx="47">
                  <c:v>337488</c:v>
                </c:pt>
              </c:numCache>
            </c:numRef>
          </c:val>
          <c:smooth val="0"/>
        </c:ser>
        <c:ser>
          <c:idx val="2"/>
          <c:order val="2"/>
          <c:tx>
            <c:strRef>
              <c:f>'[2年間料金プランまとめ.xlsx]Sheet4 (2)'!$A$19</c:f>
              <c:strCache>
                <c:ptCount val="1"/>
                <c:pt idx="0">
                  <c:v>ソフトバンク　スマ放題</c:v>
                </c:pt>
              </c:strCache>
            </c:strRef>
          </c:tx>
          <c:spPr>
            <a:ln w="28575" cap="rnd">
              <a:solidFill>
                <a:schemeClr val="accent3"/>
              </a:solidFill>
              <a:round/>
            </a:ln>
            <a:effectLst/>
          </c:spPr>
          <c:marker>
            <c:symbol val="none"/>
          </c:marker>
          <c:cat>
            <c:numRef>
              <c:f>'[2年間料金プランまとめ.xlsx]Sheet4 (2)'!$B$3:$AW$3</c:f>
              <c:numCache>
                <c:formatCode>General</c:formatCode>
                <c:ptCount val="48"/>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numCache>
            </c:numRef>
          </c:cat>
          <c:val>
            <c:numRef>
              <c:f>'[2年間料金プランまとめ.xlsx]Sheet4 (2)'!$B$24:$AW$24</c:f>
              <c:numCache>
                <c:formatCode>General</c:formatCode>
                <c:ptCount val="48"/>
                <c:pt idx="0">
                  <c:v>8208</c:v>
                </c:pt>
                <c:pt idx="1">
                  <c:v>16416</c:v>
                </c:pt>
                <c:pt idx="2">
                  <c:v>24624</c:v>
                </c:pt>
                <c:pt idx="3">
                  <c:v>32832</c:v>
                </c:pt>
                <c:pt idx="4">
                  <c:v>41040</c:v>
                </c:pt>
                <c:pt idx="5">
                  <c:v>49248</c:v>
                </c:pt>
                <c:pt idx="6">
                  <c:v>57456</c:v>
                </c:pt>
                <c:pt idx="7">
                  <c:v>65664</c:v>
                </c:pt>
                <c:pt idx="8">
                  <c:v>73872</c:v>
                </c:pt>
                <c:pt idx="9">
                  <c:v>82080</c:v>
                </c:pt>
                <c:pt idx="10">
                  <c:v>90288</c:v>
                </c:pt>
                <c:pt idx="11">
                  <c:v>98496</c:v>
                </c:pt>
                <c:pt idx="12">
                  <c:v>106704</c:v>
                </c:pt>
                <c:pt idx="13">
                  <c:v>114912</c:v>
                </c:pt>
                <c:pt idx="14">
                  <c:v>123120</c:v>
                </c:pt>
                <c:pt idx="15">
                  <c:v>131328</c:v>
                </c:pt>
                <c:pt idx="16">
                  <c:v>139536</c:v>
                </c:pt>
                <c:pt idx="17">
                  <c:v>147744</c:v>
                </c:pt>
                <c:pt idx="18">
                  <c:v>155952</c:v>
                </c:pt>
                <c:pt idx="19">
                  <c:v>164160</c:v>
                </c:pt>
                <c:pt idx="20">
                  <c:v>172368</c:v>
                </c:pt>
                <c:pt idx="21">
                  <c:v>180576</c:v>
                </c:pt>
                <c:pt idx="22">
                  <c:v>188784</c:v>
                </c:pt>
                <c:pt idx="23">
                  <c:v>196992</c:v>
                </c:pt>
                <c:pt idx="24">
                  <c:v>204552</c:v>
                </c:pt>
                <c:pt idx="25">
                  <c:v>212112</c:v>
                </c:pt>
                <c:pt idx="26">
                  <c:v>219672</c:v>
                </c:pt>
                <c:pt idx="27">
                  <c:v>227232</c:v>
                </c:pt>
                <c:pt idx="28">
                  <c:v>234792</c:v>
                </c:pt>
                <c:pt idx="29">
                  <c:v>242352</c:v>
                </c:pt>
                <c:pt idx="30">
                  <c:v>249912</c:v>
                </c:pt>
                <c:pt idx="31">
                  <c:v>257472</c:v>
                </c:pt>
                <c:pt idx="32">
                  <c:v>265032</c:v>
                </c:pt>
                <c:pt idx="33">
                  <c:v>272592</c:v>
                </c:pt>
                <c:pt idx="34">
                  <c:v>280152</c:v>
                </c:pt>
                <c:pt idx="35">
                  <c:v>287712</c:v>
                </c:pt>
                <c:pt idx="36">
                  <c:v>295272</c:v>
                </c:pt>
                <c:pt idx="37">
                  <c:v>302832</c:v>
                </c:pt>
                <c:pt idx="38">
                  <c:v>310392</c:v>
                </c:pt>
                <c:pt idx="39">
                  <c:v>317952</c:v>
                </c:pt>
                <c:pt idx="40">
                  <c:v>325512</c:v>
                </c:pt>
                <c:pt idx="41">
                  <c:v>333072</c:v>
                </c:pt>
                <c:pt idx="42">
                  <c:v>340632</c:v>
                </c:pt>
                <c:pt idx="43">
                  <c:v>348192</c:v>
                </c:pt>
                <c:pt idx="44">
                  <c:v>355752</c:v>
                </c:pt>
                <c:pt idx="45">
                  <c:v>363312</c:v>
                </c:pt>
                <c:pt idx="46">
                  <c:v>370872</c:v>
                </c:pt>
                <c:pt idx="47">
                  <c:v>378432</c:v>
                </c:pt>
              </c:numCache>
            </c:numRef>
          </c:val>
          <c:smooth val="0"/>
        </c:ser>
        <c:ser>
          <c:idx val="3"/>
          <c:order val="3"/>
          <c:tx>
            <c:strRef>
              <c:f>'[2年間料金プランまとめ.xlsx]Sheet4 (2)'!$A$26</c:f>
              <c:strCache>
                <c:ptCount val="1"/>
                <c:pt idx="0">
                  <c:v>OCNモバイルone</c:v>
                </c:pt>
              </c:strCache>
            </c:strRef>
          </c:tx>
          <c:spPr>
            <a:ln w="28575" cap="rnd">
              <a:solidFill>
                <a:schemeClr val="accent4"/>
              </a:solidFill>
              <a:round/>
            </a:ln>
            <a:effectLst/>
          </c:spPr>
          <c:marker>
            <c:symbol val="none"/>
          </c:marker>
          <c:cat>
            <c:numRef>
              <c:f>'[2年間料金プランまとめ.xlsx]Sheet4 (2)'!$B$3:$AW$3</c:f>
              <c:numCache>
                <c:formatCode>General</c:formatCode>
                <c:ptCount val="48"/>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numCache>
            </c:numRef>
          </c:cat>
          <c:val>
            <c:numRef>
              <c:f>'[2年間料金プランまとめ.xlsx]Sheet4 (2)'!$B$30:$AW$30</c:f>
              <c:numCache>
                <c:formatCode>General</c:formatCode>
                <c:ptCount val="48"/>
                <c:pt idx="0">
                  <c:v>95738</c:v>
                </c:pt>
                <c:pt idx="1">
                  <c:v>97732</c:v>
                </c:pt>
                <c:pt idx="2">
                  <c:v>99726</c:v>
                </c:pt>
                <c:pt idx="3">
                  <c:v>101720</c:v>
                </c:pt>
                <c:pt idx="4">
                  <c:v>103714</c:v>
                </c:pt>
                <c:pt idx="5">
                  <c:v>105708</c:v>
                </c:pt>
                <c:pt idx="6">
                  <c:v>107702</c:v>
                </c:pt>
                <c:pt idx="7">
                  <c:v>109696</c:v>
                </c:pt>
                <c:pt idx="8">
                  <c:v>111690</c:v>
                </c:pt>
                <c:pt idx="9">
                  <c:v>113684</c:v>
                </c:pt>
                <c:pt idx="10">
                  <c:v>115678</c:v>
                </c:pt>
                <c:pt idx="11">
                  <c:v>117672</c:v>
                </c:pt>
                <c:pt idx="12">
                  <c:v>119666</c:v>
                </c:pt>
                <c:pt idx="13">
                  <c:v>121660</c:v>
                </c:pt>
                <c:pt idx="14">
                  <c:v>123654</c:v>
                </c:pt>
                <c:pt idx="15">
                  <c:v>125648</c:v>
                </c:pt>
                <c:pt idx="16">
                  <c:v>127642</c:v>
                </c:pt>
                <c:pt idx="17">
                  <c:v>129636</c:v>
                </c:pt>
                <c:pt idx="18">
                  <c:v>131630</c:v>
                </c:pt>
                <c:pt idx="19">
                  <c:v>133624</c:v>
                </c:pt>
                <c:pt idx="20">
                  <c:v>135618</c:v>
                </c:pt>
                <c:pt idx="21">
                  <c:v>137612</c:v>
                </c:pt>
                <c:pt idx="22">
                  <c:v>139606</c:v>
                </c:pt>
                <c:pt idx="23">
                  <c:v>141600</c:v>
                </c:pt>
                <c:pt idx="24">
                  <c:v>143594</c:v>
                </c:pt>
                <c:pt idx="25">
                  <c:v>145588</c:v>
                </c:pt>
                <c:pt idx="26">
                  <c:v>147582</c:v>
                </c:pt>
                <c:pt idx="27">
                  <c:v>149576</c:v>
                </c:pt>
                <c:pt idx="28">
                  <c:v>151570</c:v>
                </c:pt>
                <c:pt idx="29">
                  <c:v>153564</c:v>
                </c:pt>
                <c:pt idx="30">
                  <c:v>155558</c:v>
                </c:pt>
                <c:pt idx="31">
                  <c:v>157552</c:v>
                </c:pt>
                <c:pt idx="32">
                  <c:v>159546</c:v>
                </c:pt>
                <c:pt idx="33">
                  <c:v>161540</c:v>
                </c:pt>
                <c:pt idx="34">
                  <c:v>163534</c:v>
                </c:pt>
                <c:pt idx="35">
                  <c:v>165528</c:v>
                </c:pt>
                <c:pt idx="36">
                  <c:v>167522</c:v>
                </c:pt>
                <c:pt idx="37">
                  <c:v>169516</c:v>
                </c:pt>
                <c:pt idx="38">
                  <c:v>171510</c:v>
                </c:pt>
                <c:pt idx="39">
                  <c:v>173504</c:v>
                </c:pt>
                <c:pt idx="40">
                  <c:v>175498</c:v>
                </c:pt>
                <c:pt idx="41">
                  <c:v>177492</c:v>
                </c:pt>
                <c:pt idx="42">
                  <c:v>179486</c:v>
                </c:pt>
                <c:pt idx="43">
                  <c:v>181480</c:v>
                </c:pt>
                <c:pt idx="44">
                  <c:v>183474</c:v>
                </c:pt>
                <c:pt idx="45">
                  <c:v>185468</c:v>
                </c:pt>
                <c:pt idx="46">
                  <c:v>187462</c:v>
                </c:pt>
                <c:pt idx="47">
                  <c:v>189456</c:v>
                </c:pt>
              </c:numCache>
            </c:numRef>
          </c:val>
          <c:smooth val="0"/>
        </c:ser>
        <c:ser>
          <c:idx val="4"/>
          <c:order val="4"/>
          <c:tx>
            <c:strRef>
              <c:f>'[2年間料金プランまとめ.xlsx]Sheet4 (2)'!$A$32</c:f>
              <c:strCache>
                <c:ptCount val="1"/>
                <c:pt idx="0">
                  <c:v>IIJmio・BIGLOBE</c:v>
                </c:pt>
              </c:strCache>
            </c:strRef>
          </c:tx>
          <c:spPr>
            <a:ln w="28575" cap="rnd">
              <a:solidFill>
                <a:schemeClr val="accent5"/>
              </a:solidFill>
              <a:round/>
            </a:ln>
            <a:effectLst/>
          </c:spPr>
          <c:marker>
            <c:symbol val="none"/>
          </c:marker>
          <c:val>
            <c:numRef>
              <c:f>'[2年間料金プランまとめ.xlsx]Sheet4 (2)'!$B$36:$AW$36</c:f>
              <c:numCache>
                <c:formatCode>General</c:formatCode>
                <c:ptCount val="48"/>
                <c:pt idx="0">
                  <c:v>95472</c:v>
                </c:pt>
                <c:pt idx="1">
                  <c:v>97200</c:v>
                </c:pt>
                <c:pt idx="2">
                  <c:v>98928</c:v>
                </c:pt>
                <c:pt idx="3">
                  <c:v>100656</c:v>
                </c:pt>
                <c:pt idx="4">
                  <c:v>102384</c:v>
                </c:pt>
                <c:pt idx="5">
                  <c:v>104112</c:v>
                </c:pt>
                <c:pt idx="6">
                  <c:v>105840</c:v>
                </c:pt>
                <c:pt idx="7">
                  <c:v>107568</c:v>
                </c:pt>
                <c:pt idx="8">
                  <c:v>109296</c:v>
                </c:pt>
                <c:pt idx="9">
                  <c:v>111024</c:v>
                </c:pt>
                <c:pt idx="10">
                  <c:v>112752</c:v>
                </c:pt>
                <c:pt idx="11">
                  <c:v>114480</c:v>
                </c:pt>
                <c:pt idx="12">
                  <c:v>116208</c:v>
                </c:pt>
                <c:pt idx="13">
                  <c:v>117936</c:v>
                </c:pt>
                <c:pt idx="14">
                  <c:v>119664</c:v>
                </c:pt>
                <c:pt idx="15">
                  <c:v>121392</c:v>
                </c:pt>
                <c:pt idx="16">
                  <c:v>123120</c:v>
                </c:pt>
                <c:pt idx="17">
                  <c:v>124848</c:v>
                </c:pt>
                <c:pt idx="18">
                  <c:v>126576</c:v>
                </c:pt>
                <c:pt idx="19">
                  <c:v>128304</c:v>
                </c:pt>
                <c:pt idx="20">
                  <c:v>130032</c:v>
                </c:pt>
                <c:pt idx="21">
                  <c:v>131760</c:v>
                </c:pt>
                <c:pt idx="22">
                  <c:v>133488</c:v>
                </c:pt>
                <c:pt idx="23">
                  <c:v>135216</c:v>
                </c:pt>
                <c:pt idx="24">
                  <c:v>136944</c:v>
                </c:pt>
                <c:pt idx="25">
                  <c:v>138672</c:v>
                </c:pt>
                <c:pt idx="26">
                  <c:v>140400</c:v>
                </c:pt>
                <c:pt idx="27">
                  <c:v>142128</c:v>
                </c:pt>
                <c:pt idx="28">
                  <c:v>143856</c:v>
                </c:pt>
                <c:pt idx="29">
                  <c:v>145584</c:v>
                </c:pt>
                <c:pt idx="30">
                  <c:v>147312</c:v>
                </c:pt>
                <c:pt idx="31">
                  <c:v>149040</c:v>
                </c:pt>
                <c:pt idx="32">
                  <c:v>150768</c:v>
                </c:pt>
                <c:pt idx="33">
                  <c:v>152496</c:v>
                </c:pt>
                <c:pt idx="34">
                  <c:v>154224</c:v>
                </c:pt>
                <c:pt idx="35">
                  <c:v>155952</c:v>
                </c:pt>
                <c:pt idx="36">
                  <c:v>157680</c:v>
                </c:pt>
                <c:pt idx="37">
                  <c:v>159408</c:v>
                </c:pt>
                <c:pt idx="38">
                  <c:v>161136</c:v>
                </c:pt>
                <c:pt idx="39">
                  <c:v>162864</c:v>
                </c:pt>
                <c:pt idx="40">
                  <c:v>164592</c:v>
                </c:pt>
                <c:pt idx="41">
                  <c:v>166320</c:v>
                </c:pt>
                <c:pt idx="42">
                  <c:v>168048</c:v>
                </c:pt>
                <c:pt idx="43">
                  <c:v>169776</c:v>
                </c:pt>
                <c:pt idx="44">
                  <c:v>171504</c:v>
                </c:pt>
                <c:pt idx="45">
                  <c:v>173232</c:v>
                </c:pt>
                <c:pt idx="46">
                  <c:v>174960</c:v>
                </c:pt>
                <c:pt idx="47">
                  <c:v>176688</c:v>
                </c:pt>
              </c:numCache>
            </c:numRef>
          </c:val>
          <c:smooth val="0"/>
        </c:ser>
        <c:dLbls>
          <c:showLegendKey val="0"/>
          <c:showVal val="0"/>
          <c:showCatName val="0"/>
          <c:showSerName val="0"/>
          <c:showPercent val="0"/>
          <c:showBubbleSize val="0"/>
        </c:dLbls>
        <c:smooth val="0"/>
        <c:axId val="374330808"/>
        <c:axId val="374331200"/>
      </c:lineChart>
      <c:catAx>
        <c:axId val="37433080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ja-JP" sz="1600"/>
                  <a:t>使用月数</a:t>
                </a:r>
              </a:p>
            </c:rich>
          </c:tx>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ja-JP"/>
          </a:p>
        </c:txPr>
        <c:crossAx val="374331200"/>
        <c:crosses val="autoZero"/>
        <c:auto val="1"/>
        <c:lblAlgn val="ctr"/>
        <c:lblOffset val="100"/>
        <c:tickMarkSkip val="1"/>
        <c:noMultiLvlLbl val="0"/>
      </c:catAx>
      <c:valAx>
        <c:axId val="374331200"/>
        <c:scaling>
          <c:orientation val="minMax"/>
          <c:max val="400000"/>
        </c:scaling>
        <c:delete val="0"/>
        <c:axPos val="l"/>
        <c:majorGridlines>
          <c:spPr>
            <a:ln w="9525" cap="flat" cmpd="sng" algn="ctr">
              <a:noFill/>
              <a:round/>
            </a:ln>
            <a:effectLst/>
          </c:spPr>
        </c:majorGridlines>
        <c:title>
          <c:tx>
            <c:rich>
              <a:bodyPr rot="0" spcFirstLastPara="1" vertOverflow="ellipsis" vert="eaVert" wrap="square" anchor="ctr" anchorCtr="1"/>
              <a:lstStyle/>
              <a:p>
                <a:pPr>
                  <a:defRPr sz="1600" b="0" i="0" u="none" strike="noStrike" kern="1200" baseline="0">
                    <a:solidFill>
                      <a:schemeClr val="tx1">
                        <a:lumMod val="65000"/>
                        <a:lumOff val="35000"/>
                      </a:schemeClr>
                    </a:solidFill>
                    <a:latin typeface="+mn-lt"/>
                    <a:ea typeface="+mn-ea"/>
                    <a:cs typeface="+mn-cs"/>
                  </a:defRPr>
                </a:pPr>
                <a:r>
                  <a:rPr lang="ja-JP" sz="1600"/>
                  <a:t>支払金額</a:t>
                </a:r>
                <a:endParaRPr lang="en-US" sz="1600"/>
              </a:p>
            </c:rich>
          </c:tx>
          <c:layout/>
          <c:overlay val="0"/>
          <c:spPr>
            <a:noFill/>
            <a:ln>
              <a:noFill/>
            </a:ln>
            <a:effectLst/>
          </c:spPr>
          <c:txPr>
            <a:bodyPr rot="0" spcFirstLastPara="1" vertOverflow="ellipsis" vert="eaVert"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ja-JP"/>
          </a:p>
        </c:txPr>
        <c:crossAx val="374330808"/>
        <c:crosses val="autoZero"/>
        <c:crossBetween val="between"/>
      </c:valAx>
      <c:spPr>
        <a:noFill/>
        <a:ln>
          <a:noFill/>
        </a:ln>
        <a:effectLst/>
      </c:spPr>
    </c:plotArea>
    <c:legend>
      <c:legendPos val="b"/>
      <c:layout/>
      <c:overlay val="0"/>
      <c:spPr>
        <a:solidFill>
          <a:sysClr val="window" lastClr="FFFFFF"/>
        </a:solid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0.54941</cdr:x>
      <cdr:y>0.1004</cdr:y>
    </cdr:from>
    <cdr:to>
      <cdr:x>0.55087</cdr:x>
      <cdr:y>0.79739</cdr:y>
    </cdr:to>
    <cdr:cxnSp macro="">
      <cdr:nvCxnSpPr>
        <cdr:cNvPr id="3" name="直線コネクタ 2"/>
        <cdr:cNvCxnSpPr/>
      </cdr:nvCxnSpPr>
      <cdr:spPr>
        <a:xfrm xmlns:a="http://schemas.openxmlformats.org/drawingml/2006/main" flipV="1">
          <a:off x="6066996" y="642640"/>
          <a:ext cx="16113" cy="4461275"/>
        </a:xfrm>
        <a:prstGeom xmlns:a="http://schemas.openxmlformats.org/drawingml/2006/main" prst="line">
          <a:avLst/>
        </a:prstGeom>
        <a:ln xmlns:a="http://schemas.openxmlformats.org/drawingml/2006/main" w="19050">
          <a:solidFill>
            <a:schemeClr val="tx1"/>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317410550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1266772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8468861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1408757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2816241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40262973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14294592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45127" y="2507550"/>
            <a:ext cx="5156200"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7550"/>
            <a:ext cx="5181601"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extLst>
      <p:ext uri="{BB962C8B-B14F-4D97-AF65-F5344CB8AC3E}">
        <p14:creationId xmlns:p14="http://schemas.microsoft.com/office/powerpoint/2010/main" val="5571431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26926009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20396480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2639031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122856639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40237224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31357726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26828738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29030785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27694143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41266706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313733207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45127" y="2507550"/>
            <a:ext cx="5156200"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7550"/>
            <a:ext cx="5181601"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extLst>
      <p:ext uri="{BB962C8B-B14F-4D97-AF65-F5344CB8AC3E}">
        <p14:creationId xmlns:p14="http://schemas.microsoft.com/office/powerpoint/2010/main" val="14034782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339845353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3980811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22599307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7617972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207738852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2315595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36394698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382285520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203017177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66423148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35165147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45127" y="2507550"/>
            <a:ext cx="5156200"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7550"/>
            <a:ext cx="5181601"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extLst>
      <p:ext uri="{BB962C8B-B14F-4D97-AF65-F5344CB8AC3E}">
        <p14:creationId xmlns:p14="http://schemas.microsoft.com/office/powerpoint/2010/main" val="22294086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1656563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145454976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2903119448"/>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1914402551"/>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400901945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103033862"/>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236706833"/>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a:noFill/>
        </p:spPr>
        <p:txBody>
          <a:bodyPr anchor="b"/>
          <a:lstStyle>
            <a:lvl1pPr algn="ctr">
              <a:defRPr sz="6000">
                <a:effectLst>
                  <a:outerShdw blurRad="38100" dist="38100" dir="2700000" algn="tl">
                    <a:srgbClr val="000000">
                      <a:alpha val="43137"/>
                    </a:srgbClr>
                  </a:outerShdw>
                </a:effectLst>
              </a:defRPr>
            </a:lvl1pPr>
          </a:lstStyle>
          <a:p>
            <a:r>
              <a:rPr kumimoji="1" lang="ja-JP" altLang="en-US" dirty="0" smtClean="0"/>
              <a:t>マスター タイトルの書式設定</a:t>
            </a:r>
            <a:endParaRPr kumimoji="1" lang="ja-JP" altLang="en-US" dirty="0"/>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2301138755"/>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u="sng">
                <a:effectLst>
                  <a:outerShdw blurRad="38100" dist="38100" dir="2700000" algn="tl">
                    <a:srgbClr val="000000">
                      <a:alpha val="43137"/>
                    </a:srgbClr>
                  </a:outerShdw>
                </a:effectLst>
              </a:defRPr>
            </a:lvl1p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2763563020"/>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176273412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183412652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2923133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45127" y="2507550"/>
            <a:ext cx="5156200"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7550"/>
            <a:ext cx="5181601"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extLst>
      <p:ext uri="{BB962C8B-B14F-4D97-AF65-F5344CB8AC3E}">
        <p14:creationId xmlns:p14="http://schemas.microsoft.com/office/powerpoint/2010/main" val="325692543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19167003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202881121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347635246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6" name="フッター プレースホルダー 5"/>
          <p:cNvSpPr>
            <a:spLocks noGrp="1"/>
          </p:cNvSpPr>
          <p:nvPr>
            <p:ph type="ftr" sz="quarter" idx="11"/>
          </p:nvPr>
        </p:nvSpPr>
        <p:spPr/>
        <p:txBody>
          <a:bodyPr/>
          <a:lstStyle/>
          <a:p>
            <a:endParaRPr lang="en-US"/>
          </a:p>
        </p:txBody>
      </p:sp>
      <p:sp>
        <p:nvSpPr>
          <p:cNvPr id="7" name="スライド番号プレースホルダー 6"/>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291412858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49940657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3329666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2296377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585197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870879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A5A7D13-FB54-4776-858C-4FE503FB7D7E}" type="datetimeFigureOut">
              <a:rPr kumimoji="1" lang="ja-JP" altLang="en-US" smtClean="0"/>
              <a:t>2015/11/19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227875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AA5A7D13-FB54-4776-858C-4FE503FB7D7E}" type="datetimeFigureOut">
              <a:rPr kumimoji="1" lang="ja-JP" altLang="en-US" smtClean="0"/>
              <a:t>2015/11/19</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1950219197"/>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AA5A7D13-FB54-4776-858C-4FE503FB7D7E}" type="datetimeFigureOut">
              <a:rPr kumimoji="1" lang="ja-JP" altLang="en-US" smtClean="0"/>
              <a:t>2015/11/19</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1219663011"/>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AA5A7D13-FB54-4776-858C-4FE503FB7D7E}" type="datetimeFigureOut">
              <a:rPr kumimoji="1" lang="ja-JP" altLang="en-US" smtClean="0"/>
              <a:t>2015/11/19</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1084174342"/>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AA5A7D13-FB54-4776-858C-4FE503FB7D7E}" type="datetimeFigureOut">
              <a:rPr kumimoji="1" lang="ja-JP" altLang="en-US" smtClean="0"/>
              <a:t>2015/11/19</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3831101268"/>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5A7D13-FB54-4776-858C-4FE503FB7D7E}" type="datetimeFigureOut">
              <a:rPr kumimoji="1" lang="ja-JP" altLang="en-US" smtClean="0"/>
              <a:t>2015/11/19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16C298-1933-481A-87F2-973000B1DBBC}" type="slidenum">
              <a:rPr kumimoji="1" lang="ja-JP" altLang="en-US" smtClean="0"/>
              <a:t>‹#›</a:t>
            </a:fld>
            <a:endParaRPr kumimoji="1" lang="ja-JP" altLang="en-US"/>
          </a:p>
        </p:txBody>
      </p:sp>
    </p:spTree>
    <p:extLst>
      <p:ext uri="{BB962C8B-B14F-4D97-AF65-F5344CB8AC3E}">
        <p14:creationId xmlns:p14="http://schemas.microsoft.com/office/powerpoint/2010/main" val="366403865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9.xml.rels><?xml version="1.0" encoding="UTF-8" standalone="yes"?>
<Relationships xmlns="http://schemas.openxmlformats.org/package/2006/relationships"><Relationship Id="rId3" Type="http://schemas.openxmlformats.org/officeDocument/2006/relationships/hyperlink" Target="http://www.soumu.go.jp/" TargetMode="External"/><Relationship Id="rId2" Type="http://schemas.openxmlformats.org/officeDocument/2006/relationships/hyperlink" Target="http://www.ocn.ne.jp/" TargetMode="External"/><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46.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携帯電話事業について</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中京大学　増田ゼミ</a:t>
            </a:r>
            <a:endParaRPr kumimoji="1" lang="ja-JP" altLang="en-US" dirty="0"/>
          </a:p>
        </p:txBody>
      </p:sp>
    </p:spTree>
    <p:extLst>
      <p:ext uri="{BB962C8B-B14F-4D97-AF65-F5344CB8AC3E}">
        <p14:creationId xmlns:p14="http://schemas.microsoft.com/office/powerpoint/2010/main" val="23653953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収益の内訳</a:t>
            </a:r>
            <a:endParaRPr kumimoji="1" lang="ja-JP" altLang="en-US"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1285262440"/>
              </p:ext>
            </p:extLst>
          </p:nvPr>
        </p:nvGraphicFramePr>
        <p:xfrm>
          <a:off x="838200" y="1323975"/>
          <a:ext cx="9483811" cy="4718051"/>
        </p:xfrm>
        <a:graphic>
          <a:graphicData uri="http://schemas.openxmlformats.org/drawingml/2006/chart">
            <c:chart xmlns:c="http://schemas.openxmlformats.org/drawingml/2006/chart" xmlns:r="http://schemas.openxmlformats.org/officeDocument/2006/relationships" r:id="rId2"/>
          </a:graphicData>
        </a:graphic>
      </p:graphicFrame>
      <p:sp>
        <p:nvSpPr>
          <p:cNvPr id="8" name="円形吹き出し 7"/>
          <p:cNvSpPr/>
          <p:nvPr/>
        </p:nvSpPr>
        <p:spPr>
          <a:xfrm>
            <a:off x="9564634" y="1838554"/>
            <a:ext cx="2546543" cy="1621968"/>
          </a:xfrm>
          <a:prstGeom prst="wedgeEllipseCallout">
            <a:avLst>
              <a:gd name="adj1" fmla="val -61341"/>
              <a:gd name="adj2" fmla="val 40331"/>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dirty="0" smtClean="0"/>
              <a:t>主な収入源はパケット通信料</a:t>
            </a:r>
            <a:endParaRPr kumimoji="1" lang="ja-JP" altLang="en-US" sz="2000" dirty="0"/>
          </a:p>
        </p:txBody>
      </p:sp>
      <p:sp>
        <p:nvSpPr>
          <p:cNvPr id="9" name="テキスト ボックス 8"/>
          <p:cNvSpPr txBox="1"/>
          <p:nvPr/>
        </p:nvSpPr>
        <p:spPr>
          <a:xfrm>
            <a:off x="7879404" y="6416928"/>
            <a:ext cx="4312596" cy="369332"/>
          </a:xfrm>
          <a:prstGeom prst="rect">
            <a:avLst/>
          </a:prstGeom>
          <a:noFill/>
        </p:spPr>
        <p:txBody>
          <a:bodyPr wrap="square" rtlCol="0">
            <a:spAutoFit/>
          </a:bodyPr>
          <a:lstStyle/>
          <a:p>
            <a:r>
              <a:rPr kumimoji="1" lang="en-US" altLang="ja-JP" dirty="0" smtClean="0"/>
              <a:t>※</a:t>
            </a:r>
            <a:r>
              <a:rPr kumimoji="1" lang="ja-JP" altLang="en-US" dirty="0" smtClean="0"/>
              <a:t>２０１４年度のソフトバンクは推計値</a:t>
            </a:r>
            <a:endParaRPr kumimoji="1" lang="ja-JP" altLang="en-US" dirty="0"/>
          </a:p>
        </p:txBody>
      </p:sp>
      <p:sp>
        <p:nvSpPr>
          <p:cNvPr id="10" name="テキスト ボックス 9"/>
          <p:cNvSpPr txBox="1"/>
          <p:nvPr/>
        </p:nvSpPr>
        <p:spPr>
          <a:xfrm>
            <a:off x="204282" y="6416928"/>
            <a:ext cx="3686782" cy="369332"/>
          </a:xfrm>
          <a:prstGeom prst="rect">
            <a:avLst/>
          </a:prstGeom>
          <a:noFill/>
        </p:spPr>
        <p:txBody>
          <a:bodyPr wrap="square" rtlCol="0">
            <a:spAutoFit/>
          </a:bodyPr>
          <a:lstStyle/>
          <a:p>
            <a:r>
              <a:rPr kumimoji="1" lang="ja-JP" altLang="en-US" dirty="0" smtClean="0"/>
              <a:t>各社</a:t>
            </a:r>
            <a:r>
              <a:rPr kumimoji="1" lang="en-US" altLang="ja-JP" dirty="0" smtClean="0"/>
              <a:t>IR</a:t>
            </a:r>
            <a:r>
              <a:rPr kumimoji="1" lang="ja-JP" altLang="en-US" dirty="0" smtClean="0"/>
              <a:t>より</a:t>
            </a:r>
            <a:endParaRPr kumimoji="1" lang="ja-JP" altLang="en-US" dirty="0"/>
          </a:p>
        </p:txBody>
      </p:sp>
    </p:spTree>
    <p:extLst>
      <p:ext uri="{BB962C8B-B14F-4D97-AF65-F5344CB8AC3E}">
        <p14:creationId xmlns:p14="http://schemas.microsoft.com/office/powerpoint/2010/main" val="1763585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３キャリアは</a:t>
            </a:r>
            <a:r>
              <a:rPr kumimoji="1" lang="ja-JP" altLang="en-US" dirty="0" smtClean="0">
                <a:solidFill>
                  <a:srgbClr val="FF0000"/>
                </a:solidFill>
              </a:rPr>
              <a:t>月賦払いの端末代金を２４ヶ月割引</a:t>
            </a:r>
            <a:r>
              <a:rPr kumimoji="1" lang="ja-JP" altLang="en-US" dirty="0" smtClean="0"/>
              <a:t>するプランを提示して</a:t>
            </a:r>
            <a:r>
              <a:rPr lang="ja-JP" altLang="en-US" dirty="0"/>
              <a:t>おり</a:t>
            </a:r>
            <a:r>
              <a:rPr lang="ja-JP" altLang="en-US" dirty="0" smtClean="0"/>
              <a:t>、殆どの人がこのプランを利用している</a:t>
            </a:r>
            <a:endParaRPr lang="en-US" altLang="ja-JP" dirty="0" smtClean="0"/>
          </a:p>
          <a:p>
            <a:pPr marL="0" indent="0">
              <a:buNone/>
            </a:pPr>
            <a:r>
              <a:rPr kumimoji="1" lang="ja-JP" altLang="en-US" dirty="0"/>
              <a:t>　</a:t>
            </a:r>
            <a:r>
              <a:rPr kumimoji="1" lang="ja-JP" altLang="en-US" dirty="0" smtClean="0"/>
              <a:t>（端末代を一括で支払っても割引は適用される）</a:t>
            </a:r>
            <a:endParaRPr kumimoji="1" lang="en-US" altLang="ja-JP" dirty="0" smtClean="0"/>
          </a:p>
          <a:p>
            <a:pPr marL="0" indent="0" algn="ctr">
              <a:buNone/>
            </a:pPr>
            <a:r>
              <a:rPr lang="ja-JP" altLang="en-US" dirty="0" smtClean="0"/>
              <a:t>↓</a:t>
            </a:r>
            <a:endParaRPr lang="en-US" altLang="ja-JP" dirty="0"/>
          </a:p>
          <a:p>
            <a:r>
              <a:rPr kumimoji="1" lang="ja-JP" altLang="en-US" dirty="0" smtClean="0">
                <a:solidFill>
                  <a:srgbClr val="FF0000"/>
                </a:solidFill>
              </a:rPr>
              <a:t>パケット通信料や基本使用料を高めに設定</a:t>
            </a:r>
            <a:r>
              <a:rPr kumimoji="1" lang="ja-JP" altLang="en-US" dirty="0" smtClean="0"/>
              <a:t>することで、端末代金の割引を補い、利益を得ていると考えられる</a:t>
            </a:r>
            <a:endParaRPr kumimoji="1" lang="en-US" altLang="ja-JP" dirty="0" smtClean="0"/>
          </a:p>
          <a:p>
            <a:endParaRPr lang="en-US" altLang="ja-JP" dirty="0"/>
          </a:p>
          <a:p>
            <a:r>
              <a:rPr kumimoji="1" lang="en-US" altLang="ja-JP" dirty="0" smtClean="0"/>
              <a:t>MVNO</a:t>
            </a:r>
            <a:r>
              <a:rPr kumimoji="1" lang="ja-JP" altLang="en-US" dirty="0" smtClean="0"/>
              <a:t>と比較してどれくらい利益を得ているのか？</a:t>
            </a:r>
            <a:endParaRPr kumimoji="1" lang="en-US" altLang="ja-JP" dirty="0" smtClean="0"/>
          </a:p>
          <a:p>
            <a:pPr algn="ctr"/>
            <a:endParaRPr lang="en-US" altLang="ja-JP" dirty="0"/>
          </a:p>
          <a:p>
            <a:pPr algn="ctr"/>
            <a:endParaRPr kumimoji="1" lang="en-US" altLang="ja-JP" dirty="0" smtClean="0"/>
          </a:p>
          <a:p>
            <a:pPr algn="ctr"/>
            <a:endParaRPr lang="en-US" altLang="ja-JP" dirty="0"/>
          </a:p>
          <a:p>
            <a:pPr algn="ctr"/>
            <a:endParaRPr kumimoji="1" lang="en-US" altLang="ja-JP" dirty="0" smtClean="0"/>
          </a:p>
          <a:p>
            <a:pPr algn="ctr"/>
            <a:endParaRPr lang="en-US" altLang="ja-JP" dirty="0"/>
          </a:p>
          <a:p>
            <a:pPr algn="ctr"/>
            <a:endParaRPr kumimoji="1" lang="ja-JP" altLang="en-US" dirty="0"/>
          </a:p>
        </p:txBody>
      </p:sp>
    </p:spTree>
    <p:extLst>
      <p:ext uri="{BB962C8B-B14F-4D97-AF65-F5344CB8AC3E}">
        <p14:creationId xmlns:p14="http://schemas.microsoft.com/office/powerpoint/2010/main" val="8294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３キャリアの独占利益はいくらか</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MVNO</a:t>
            </a:r>
            <a:r>
              <a:rPr kumimoji="1" lang="ja-JP" altLang="en-US" dirty="0" smtClean="0"/>
              <a:t>は現在多くの企業が参戦しており、価格競争が激しい状況</a:t>
            </a:r>
            <a:endParaRPr kumimoji="1" lang="en-US" altLang="ja-JP" dirty="0" smtClean="0"/>
          </a:p>
          <a:p>
            <a:pPr marL="0" indent="0">
              <a:buNone/>
            </a:pPr>
            <a:r>
              <a:rPr lang="ja-JP" altLang="en-US" dirty="0"/>
              <a:t>　</a:t>
            </a:r>
            <a:r>
              <a:rPr lang="ja-JP" altLang="en-US" sz="2400" dirty="0" smtClean="0"/>
              <a:t>→</a:t>
            </a:r>
            <a:r>
              <a:rPr kumimoji="1" lang="ja-JP" altLang="en-US" sz="2400" dirty="0" smtClean="0">
                <a:solidFill>
                  <a:srgbClr val="FF0000"/>
                </a:solidFill>
              </a:rPr>
              <a:t>一人あたり利益は少なめ（ゼロ）になっていると仮定</a:t>
            </a:r>
            <a:endParaRPr kumimoji="1" lang="en-US" altLang="ja-JP" sz="2400" dirty="0" smtClean="0">
              <a:solidFill>
                <a:srgbClr val="FF0000"/>
              </a:solidFill>
            </a:endParaRPr>
          </a:p>
          <a:p>
            <a:pPr marL="0" indent="0">
              <a:buNone/>
            </a:pPr>
            <a:r>
              <a:rPr lang="ja-JP" altLang="en-US" dirty="0"/>
              <a:t>　</a:t>
            </a:r>
            <a:endParaRPr lang="en-US" altLang="ja-JP" dirty="0"/>
          </a:p>
          <a:p>
            <a:r>
              <a:rPr kumimoji="1" lang="ja-JP" altLang="en-US" dirty="0" smtClean="0"/>
              <a:t>一方、３キャリアは基本的に３社横並びの料金設定を維持</a:t>
            </a:r>
            <a:endParaRPr kumimoji="1" lang="en-US" altLang="ja-JP" dirty="0" smtClean="0"/>
          </a:p>
        </p:txBody>
      </p:sp>
      <p:sp>
        <p:nvSpPr>
          <p:cNvPr id="4" name="フローチャート: 代替処理 3"/>
          <p:cNvSpPr/>
          <p:nvPr/>
        </p:nvSpPr>
        <p:spPr>
          <a:xfrm>
            <a:off x="1323975" y="4502150"/>
            <a:ext cx="9305925" cy="1266825"/>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solidFill>
              </a:rPr>
              <a:t>各キャリアの一人あたりの利益と比較することで、キャリアが</a:t>
            </a:r>
            <a:r>
              <a:rPr lang="en-US" altLang="ja-JP" sz="2800" dirty="0">
                <a:solidFill>
                  <a:schemeClr val="tx1"/>
                </a:solidFill>
              </a:rPr>
              <a:t>MVNO</a:t>
            </a:r>
            <a:r>
              <a:rPr lang="ja-JP" altLang="en-US" sz="2800" dirty="0">
                <a:solidFill>
                  <a:schemeClr val="tx1"/>
                </a:solidFill>
              </a:rPr>
              <a:t>よりどれだけ多めに利益を得ているのかを</a:t>
            </a:r>
            <a:r>
              <a:rPr lang="ja-JP" altLang="en-US" sz="2800" dirty="0" smtClean="0">
                <a:solidFill>
                  <a:schemeClr val="tx1"/>
                </a:solidFill>
              </a:rPr>
              <a:t>調べる</a:t>
            </a:r>
            <a:endParaRPr lang="ja-JP" altLang="en-US" sz="2800" dirty="0">
              <a:solidFill>
                <a:schemeClr val="tx1"/>
              </a:solidFill>
            </a:endParaRPr>
          </a:p>
        </p:txBody>
      </p:sp>
    </p:spTree>
    <p:extLst>
      <p:ext uri="{BB962C8B-B14F-4D97-AF65-F5344CB8AC3E}">
        <p14:creationId xmlns:p14="http://schemas.microsoft.com/office/powerpoint/2010/main" val="2679738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2830391732"/>
              </p:ext>
            </p:extLst>
          </p:nvPr>
        </p:nvGraphicFramePr>
        <p:xfrm>
          <a:off x="643890" y="66676"/>
          <a:ext cx="11170920" cy="5053964"/>
        </p:xfrm>
        <a:graphic>
          <a:graphicData uri="http://schemas.openxmlformats.org/drawingml/2006/chart">
            <c:chart xmlns:c="http://schemas.openxmlformats.org/drawingml/2006/chart" xmlns:r="http://schemas.openxmlformats.org/officeDocument/2006/relationships" r:id="rId2"/>
          </a:graphicData>
        </a:graphic>
      </p:graphicFrame>
      <p:sp>
        <p:nvSpPr>
          <p:cNvPr id="17" name="角丸四角形 16"/>
          <p:cNvSpPr/>
          <p:nvPr/>
        </p:nvSpPr>
        <p:spPr>
          <a:xfrm>
            <a:off x="10241201" y="3800616"/>
            <a:ext cx="874776" cy="29108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3232550" y="4091700"/>
            <a:ext cx="874776" cy="29108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6695986" y="3946158"/>
            <a:ext cx="874776" cy="29108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204282" y="6416928"/>
            <a:ext cx="3686782" cy="369332"/>
          </a:xfrm>
          <a:prstGeom prst="rect">
            <a:avLst/>
          </a:prstGeom>
          <a:noFill/>
        </p:spPr>
        <p:txBody>
          <a:bodyPr wrap="square" rtlCol="0">
            <a:spAutoFit/>
          </a:bodyPr>
          <a:lstStyle/>
          <a:p>
            <a:r>
              <a:rPr kumimoji="1" lang="ja-JP" altLang="en-US" dirty="0" smtClean="0"/>
              <a:t>各社</a:t>
            </a:r>
            <a:r>
              <a:rPr kumimoji="1" lang="en-US" altLang="ja-JP" dirty="0" smtClean="0"/>
              <a:t>IR</a:t>
            </a:r>
            <a:r>
              <a:rPr kumimoji="1" lang="ja-JP" altLang="en-US" dirty="0" smtClean="0"/>
              <a:t>より</a:t>
            </a:r>
            <a:endParaRPr kumimoji="1" lang="ja-JP" altLang="en-US" dirty="0"/>
          </a:p>
        </p:txBody>
      </p:sp>
      <p:sp>
        <p:nvSpPr>
          <p:cNvPr id="2" name="角丸四角形吹き出し 1"/>
          <p:cNvSpPr/>
          <p:nvPr/>
        </p:nvSpPr>
        <p:spPr>
          <a:xfrm>
            <a:off x="847725" y="5387784"/>
            <a:ext cx="10763250" cy="1029144"/>
          </a:xfrm>
          <a:prstGeom prst="wedgeRoundRectCallout">
            <a:avLst>
              <a:gd name="adj1" fmla="val -5612"/>
              <a:gd name="adj2" fmla="val -70776"/>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rPr>
              <a:t>各キャリアの料金から上記の利益分は値下げできる余地があると</a:t>
            </a:r>
            <a:r>
              <a:rPr lang="ja-JP" altLang="en-US" sz="2400" dirty="0" smtClean="0">
                <a:solidFill>
                  <a:schemeClr val="tx1"/>
                </a:solidFill>
              </a:rPr>
              <a:t>考えられる</a:t>
            </a:r>
            <a:endParaRPr lang="ja-JP" altLang="en-US" sz="2400" dirty="0">
              <a:solidFill>
                <a:schemeClr val="tx1"/>
              </a:solidFill>
            </a:endParaRPr>
          </a:p>
        </p:txBody>
      </p:sp>
    </p:spTree>
    <p:extLst>
      <p:ext uri="{BB962C8B-B14F-4D97-AF65-F5344CB8AC3E}">
        <p14:creationId xmlns:p14="http://schemas.microsoft.com/office/powerpoint/2010/main" val="141916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8" grpId="0" animBg="1"/>
      <p:bldP spid="9" grpId="0" animBg="1"/>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流れ</a:t>
            </a:r>
            <a:endParaRPr kumimoji="1" lang="ja-JP" altLang="en-US" dirty="0"/>
          </a:p>
        </p:txBody>
      </p:sp>
      <p:sp>
        <p:nvSpPr>
          <p:cNvPr id="3" name="コンテンツ プレースホルダー 2"/>
          <p:cNvSpPr>
            <a:spLocks noGrp="1"/>
          </p:cNvSpPr>
          <p:nvPr>
            <p:ph idx="1"/>
          </p:nvPr>
        </p:nvSpPr>
        <p:spPr/>
        <p:txBody>
          <a:bodyPr/>
          <a:lstStyle/>
          <a:p>
            <a:pPr marL="457200" indent="-457200">
              <a:buFont typeface="+mj-ea"/>
              <a:buAutoNum type="circleNumDbPlain"/>
            </a:pPr>
            <a:r>
              <a:rPr lang="ja-JP" altLang="en-US" dirty="0" smtClean="0"/>
              <a:t>今の携帯電話料金について</a:t>
            </a:r>
            <a:endParaRPr lang="en-US" altLang="ja-JP" dirty="0" smtClean="0"/>
          </a:p>
          <a:p>
            <a:pPr marL="457200" indent="-457200">
              <a:buFont typeface="+mj-ea"/>
              <a:buAutoNum type="circleNumDbPlain"/>
            </a:pPr>
            <a:endParaRPr lang="en-US" altLang="ja-JP" dirty="0"/>
          </a:p>
          <a:p>
            <a:pPr marL="457200" indent="-457200">
              <a:buFont typeface="+mj-ea"/>
              <a:buAutoNum type="circleNumDbPlain"/>
            </a:pPr>
            <a:r>
              <a:rPr lang="ja-JP" altLang="en-US" dirty="0"/>
              <a:t>携帯電話事業の仕組みについて</a:t>
            </a:r>
            <a:endParaRPr lang="en-US" altLang="ja-JP" dirty="0"/>
          </a:p>
          <a:p>
            <a:pPr marL="457200" indent="-457200">
              <a:buFont typeface="+mj-ea"/>
              <a:buAutoNum type="circleNumDbPlain"/>
            </a:pPr>
            <a:endParaRPr lang="en-US" altLang="ja-JP" dirty="0" smtClean="0"/>
          </a:p>
          <a:p>
            <a:pPr marL="457200" indent="-457200">
              <a:buFont typeface="+mj-ea"/>
              <a:buAutoNum type="circleNumDbPlain"/>
            </a:pPr>
            <a:r>
              <a:rPr lang="ja-JP" altLang="en-US" dirty="0" smtClean="0">
                <a:solidFill>
                  <a:srgbClr val="FF0000"/>
                </a:solidFill>
              </a:rPr>
              <a:t>利用者にとって最適なプランの検討</a:t>
            </a:r>
            <a:endParaRPr lang="en-US" altLang="ja-JP" dirty="0" smtClean="0">
              <a:solidFill>
                <a:srgbClr val="FF0000"/>
              </a:solidFill>
            </a:endParaRPr>
          </a:p>
          <a:p>
            <a:pPr marL="457200" indent="-457200">
              <a:buFont typeface="+mj-ea"/>
              <a:buAutoNum type="circleNumDbPlain"/>
            </a:pPr>
            <a:endParaRPr lang="en-US" altLang="ja-JP" dirty="0" smtClean="0"/>
          </a:p>
          <a:p>
            <a:endParaRPr kumimoji="1" lang="ja-JP" altLang="en-US" dirty="0"/>
          </a:p>
        </p:txBody>
      </p:sp>
    </p:spTree>
    <p:extLst>
      <p:ext uri="{BB962C8B-B14F-4D97-AF65-F5344CB8AC3E}">
        <p14:creationId xmlns:p14="http://schemas.microsoft.com/office/powerpoint/2010/main" val="5063870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利用者の平均的な使用状況</a:t>
            </a:r>
            <a:endParaRPr kumimoji="1" lang="ja-JP" altLang="en-US" dirty="0"/>
          </a:p>
        </p:txBody>
      </p:sp>
      <p:sp>
        <p:nvSpPr>
          <p:cNvPr id="3" name="コンテンツ プレースホルダー 2"/>
          <p:cNvSpPr>
            <a:spLocks noGrp="1"/>
          </p:cNvSpPr>
          <p:nvPr>
            <p:ph idx="1"/>
          </p:nvPr>
        </p:nvSpPr>
        <p:spPr>
          <a:xfrm>
            <a:off x="845127" y="1690688"/>
            <a:ext cx="10515600" cy="4489450"/>
          </a:xfrm>
        </p:spPr>
        <p:txBody>
          <a:bodyPr>
            <a:normAutofit fontScale="92500"/>
          </a:bodyPr>
          <a:lstStyle/>
          <a:p>
            <a:r>
              <a:rPr kumimoji="1" lang="ja-JP" altLang="en-US" dirty="0" smtClean="0"/>
              <a:t>利用者はどれくらい携帯電話を使っているのか</a:t>
            </a:r>
            <a:endParaRPr kumimoji="1" lang="en-US" altLang="ja-JP" dirty="0" smtClean="0"/>
          </a:p>
          <a:p>
            <a:pPr marL="0" indent="0" algn="ctr">
              <a:buNone/>
            </a:pPr>
            <a:r>
              <a:rPr kumimoji="1" lang="ja-JP" altLang="en-US" dirty="0" smtClean="0"/>
              <a:t>↓</a:t>
            </a:r>
            <a:endParaRPr kumimoji="1" lang="en-US" altLang="ja-JP" dirty="0" smtClean="0"/>
          </a:p>
          <a:p>
            <a:r>
              <a:rPr lang="ja-JP" altLang="en-US" dirty="0"/>
              <a:t>一日の</a:t>
            </a:r>
            <a:r>
              <a:rPr lang="ja-JP" altLang="en-US" dirty="0" smtClean="0"/>
              <a:t>平均</a:t>
            </a:r>
            <a:r>
              <a:rPr lang="ja-JP" altLang="en-US" dirty="0"/>
              <a:t>通話</a:t>
            </a:r>
            <a:r>
              <a:rPr lang="ja-JP" altLang="en-US" dirty="0" smtClean="0"/>
              <a:t>時間</a:t>
            </a:r>
            <a:r>
              <a:rPr lang="ja-JP" altLang="en-US" dirty="0"/>
              <a:t>：</a:t>
            </a:r>
            <a:r>
              <a:rPr lang="ja-JP" altLang="en-US" dirty="0">
                <a:solidFill>
                  <a:srgbClr val="FF0000"/>
                </a:solidFill>
              </a:rPr>
              <a:t>２分４６秒</a:t>
            </a:r>
            <a:r>
              <a:rPr lang="ja-JP" altLang="en-US" dirty="0" smtClean="0"/>
              <a:t>（平成</a:t>
            </a:r>
            <a:r>
              <a:rPr lang="en-US" altLang="ja-JP" dirty="0"/>
              <a:t>26</a:t>
            </a:r>
            <a:r>
              <a:rPr lang="ja-JP" altLang="en-US" dirty="0"/>
              <a:t>年版情報通信白書）</a:t>
            </a:r>
          </a:p>
          <a:p>
            <a:pPr lvl="1"/>
            <a:r>
              <a:rPr lang="ja-JP" altLang="en-US" dirty="0" smtClean="0"/>
              <a:t>一ヶ月で平均８３分通話している</a:t>
            </a:r>
            <a:endParaRPr lang="en-US" altLang="ja-JP" dirty="0" smtClean="0"/>
          </a:p>
          <a:p>
            <a:pPr lvl="1"/>
            <a:endParaRPr lang="en-US" altLang="ja-JP" dirty="0"/>
          </a:p>
          <a:p>
            <a:r>
              <a:rPr lang="ja-JP" altLang="en-US" dirty="0" smtClean="0"/>
              <a:t>一ヶ月の平均パケット通信利用量：</a:t>
            </a:r>
            <a:r>
              <a:rPr lang="ja-JP" altLang="en-US" dirty="0" smtClean="0">
                <a:solidFill>
                  <a:srgbClr val="FF0000"/>
                </a:solidFill>
              </a:rPr>
              <a:t>１</a:t>
            </a:r>
            <a:r>
              <a:rPr lang="en-US" altLang="ja-JP" dirty="0" smtClean="0">
                <a:solidFill>
                  <a:srgbClr val="FF0000"/>
                </a:solidFill>
              </a:rPr>
              <a:t>.</a:t>
            </a:r>
            <a:r>
              <a:rPr lang="ja-JP" altLang="en-US" dirty="0" smtClean="0">
                <a:solidFill>
                  <a:srgbClr val="FF0000"/>
                </a:solidFill>
              </a:rPr>
              <a:t>９ＧＢ</a:t>
            </a:r>
            <a:r>
              <a:rPr lang="ja-JP" altLang="en-US" dirty="0" smtClean="0"/>
              <a:t>（総務省</a:t>
            </a:r>
            <a:r>
              <a:rPr lang="en-US" altLang="ja-JP" dirty="0" smtClean="0"/>
              <a:t>HP</a:t>
            </a:r>
            <a:r>
              <a:rPr lang="ja-JP" altLang="en-US" dirty="0" smtClean="0"/>
              <a:t>）</a:t>
            </a:r>
            <a:endParaRPr lang="en-US" altLang="ja-JP" dirty="0" smtClean="0"/>
          </a:p>
          <a:p>
            <a:pPr lvl="1"/>
            <a:r>
              <a:rPr lang="ja-JP" altLang="en-US" dirty="0"/>
              <a:t>３</a:t>
            </a:r>
            <a:r>
              <a:rPr lang="ja-JP" altLang="en-US" dirty="0" smtClean="0"/>
              <a:t>キャリアは通話し放題プラン以外では、上記より大きい容量プランの契約が必須</a:t>
            </a:r>
            <a:endParaRPr lang="en-US" altLang="ja-JP" dirty="0" smtClean="0"/>
          </a:p>
          <a:p>
            <a:endParaRPr lang="en-US" altLang="ja-JP" dirty="0"/>
          </a:p>
          <a:p>
            <a:r>
              <a:rPr lang="ja-JP" altLang="en-US" dirty="0" smtClean="0"/>
              <a:t>携帯電話買い替え年数の平均：</a:t>
            </a:r>
            <a:r>
              <a:rPr lang="ja-JP" altLang="en-US" dirty="0" smtClean="0">
                <a:solidFill>
                  <a:srgbClr val="FF0000"/>
                </a:solidFill>
              </a:rPr>
              <a:t>３</a:t>
            </a:r>
            <a:r>
              <a:rPr lang="en-US" altLang="ja-JP" dirty="0" smtClean="0">
                <a:solidFill>
                  <a:srgbClr val="FF0000"/>
                </a:solidFill>
              </a:rPr>
              <a:t>.</a:t>
            </a:r>
            <a:r>
              <a:rPr lang="ja-JP" altLang="en-US" dirty="0" smtClean="0">
                <a:solidFill>
                  <a:srgbClr val="FF0000"/>
                </a:solidFill>
              </a:rPr>
              <a:t>６年</a:t>
            </a:r>
            <a:r>
              <a:rPr lang="ja-JP" altLang="en-US" dirty="0" smtClean="0"/>
              <a:t>（内閣府　消費動向調査）</a:t>
            </a:r>
            <a:endParaRPr lang="en-US" altLang="ja-JP" dirty="0" smtClean="0"/>
          </a:p>
          <a:p>
            <a:pPr lvl="1"/>
            <a:r>
              <a:rPr lang="ja-JP" altLang="en-US" dirty="0" smtClean="0"/>
              <a:t>端末割引がなくなってもそのまま使い続ける人が多い</a:t>
            </a:r>
            <a:endParaRPr lang="en-US" altLang="ja-JP" dirty="0" smtClean="0"/>
          </a:p>
          <a:p>
            <a:endParaRPr lang="en-US" altLang="ja-JP" dirty="0">
              <a:solidFill>
                <a:srgbClr val="FF0000"/>
              </a:solidFill>
            </a:endParaRPr>
          </a:p>
          <a:p>
            <a:endParaRPr lang="en-US" altLang="ja-JP" dirty="0" smtClean="0">
              <a:solidFill>
                <a:srgbClr val="FF0000"/>
              </a:solidFill>
            </a:endParaRPr>
          </a:p>
          <a:p>
            <a:endParaRPr kumimoji="1" lang="ja-JP" altLang="en-US" dirty="0"/>
          </a:p>
        </p:txBody>
      </p:sp>
    </p:spTree>
    <p:extLst>
      <p:ext uri="{BB962C8B-B14F-4D97-AF65-F5344CB8AC3E}">
        <p14:creationId xmlns:p14="http://schemas.microsoft.com/office/powerpoint/2010/main" val="3464228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なぜ携帯料金が高いと言われるのか</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キャリアの提示するプランは以下のどちらか</a:t>
            </a:r>
            <a:endParaRPr kumimoji="1" lang="en-US" altLang="ja-JP" dirty="0" smtClean="0"/>
          </a:p>
          <a:p>
            <a:pPr lvl="1"/>
            <a:r>
              <a:rPr kumimoji="1" lang="ja-JP" altLang="en-US" dirty="0" smtClean="0"/>
              <a:t>無料通話ができるかわりに基本使用料が高いかけ放題プラン</a:t>
            </a:r>
            <a:endParaRPr kumimoji="1" lang="en-US" altLang="ja-JP" dirty="0" smtClean="0"/>
          </a:p>
          <a:p>
            <a:pPr lvl="1"/>
            <a:r>
              <a:rPr lang="ja-JP" altLang="en-US" dirty="0"/>
              <a:t>基本使用料</a:t>
            </a:r>
            <a:r>
              <a:rPr lang="ja-JP" altLang="en-US" dirty="0" smtClean="0"/>
              <a:t>は安いが通話料がかかり、パケット容量が大きい旧プラン</a:t>
            </a:r>
            <a:endParaRPr lang="en-US" altLang="ja-JP" dirty="0"/>
          </a:p>
          <a:p>
            <a:pPr marL="457200" lvl="1" indent="0" algn="ctr">
              <a:buNone/>
            </a:pPr>
            <a:r>
              <a:rPr kumimoji="1" lang="ja-JP" altLang="en-US" dirty="0" smtClean="0"/>
              <a:t>↓</a:t>
            </a:r>
            <a:endParaRPr kumimoji="1" lang="en-US" altLang="ja-JP" dirty="0"/>
          </a:p>
          <a:p>
            <a:r>
              <a:rPr lang="ja-JP" altLang="en-US" dirty="0" smtClean="0"/>
              <a:t>通話もパケット通信も少ない</a:t>
            </a:r>
            <a:r>
              <a:rPr lang="ja-JP" altLang="en-US" dirty="0" smtClean="0">
                <a:solidFill>
                  <a:srgbClr val="FF0000"/>
                </a:solidFill>
              </a:rPr>
              <a:t>ライトユーザー</a:t>
            </a:r>
            <a:r>
              <a:rPr lang="ja-JP" altLang="en-US" dirty="0" smtClean="0"/>
              <a:t>にとっては、複雑な料金体系も相まって過剰な費用がかかっているように感じられる？</a:t>
            </a:r>
            <a:endParaRPr lang="en-US" altLang="ja-JP" dirty="0" smtClean="0"/>
          </a:p>
          <a:p>
            <a:endParaRPr lang="en-US" altLang="ja-JP" dirty="0"/>
          </a:p>
          <a:p>
            <a:r>
              <a:rPr lang="en-US" altLang="ja-JP" dirty="0" smtClean="0"/>
              <a:t>MVNO</a:t>
            </a:r>
            <a:r>
              <a:rPr lang="ja-JP" altLang="en-US" dirty="0" smtClean="0"/>
              <a:t>を利用することで費用を本当に削減できるのか？</a:t>
            </a:r>
            <a:endParaRPr lang="en-US" altLang="ja-JP" dirty="0" smtClean="0"/>
          </a:p>
          <a:p>
            <a:pPr lvl="1"/>
            <a:endParaRPr lang="en-US" altLang="ja-JP" dirty="0" smtClean="0"/>
          </a:p>
          <a:p>
            <a:endParaRPr lang="en-US" altLang="ja-JP" dirty="0"/>
          </a:p>
          <a:p>
            <a:endParaRPr lang="en-US" altLang="ja-JP" dirty="0" smtClean="0"/>
          </a:p>
        </p:txBody>
      </p:sp>
    </p:spTree>
    <p:extLst>
      <p:ext uri="{BB962C8B-B14F-4D97-AF65-F5344CB8AC3E}">
        <p14:creationId xmlns:p14="http://schemas.microsoft.com/office/powerpoint/2010/main" val="3193491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利用者の支払金額を試算</a:t>
            </a:r>
            <a:endParaRPr kumimoji="1" lang="ja-JP" altLang="en-US" dirty="0"/>
          </a:p>
        </p:txBody>
      </p:sp>
      <p:sp>
        <p:nvSpPr>
          <p:cNvPr id="3" name="コンテンツ プレースホルダー 2"/>
          <p:cNvSpPr>
            <a:spLocks noGrp="1"/>
          </p:cNvSpPr>
          <p:nvPr>
            <p:ph idx="1"/>
          </p:nvPr>
        </p:nvSpPr>
        <p:spPr>
          <a:xfrm>
            <a:off x="838200" y="1690688"/>
            <a:ext cx="10515600" cy="4789082"/>
          </a:xfrm>
        </p:spPr>
        <p:txBody>
          <a:bodyPr>
            <a:normAutofit lnSpcReduction="10000"/>
          </a:bodyPr>
          <a:lstStyle/>
          <a:p>
            <a:r>
              <a:rPr kumimoji="1" lang="ja-JP" altLang="en-US" dirty="0" smtClean="0"/>
              <a:t>各キャリアの主なプランとシェアが高い</a:t>
            </a:r>
            <a:r>
              <a:rPr kumimoji="1" lang="en-US" altLang="ja-JP" dirty="0" smtClean="0"/>
              <a:t>MVNO</a:t>
            </a:r>
            <a:r>
              <a:rPr kumimoji="1" lang="ja-JP" altLang="en-US" dirty="0" smtClean="0"/>
              <a:t>のプランで、２年以上利用した場合の料金を比較する</a:t>
            </a:r>
            <a:endParaRPr kumimoji="1" lang="en-US" altLang="ja-JP" dirty="0" smtClean="0"/>
          </a:p>
          <a:p>
            <a:pPr marL="0" indent="0">
              <a:buNone/>
            </a:pPr>
            <a:endParaRPr kumimoji="1" lang="en-US" altLang="ja-JP" dirty="0" smtClean="0"/>
          </a:p>
          <a:p>
            <a:r>
              <a:rPr kumimoji="1" lang="ja-JP" altLang="en-US" dirty="0" smtClean="0"/>
              <a:t>以下の利用状況を想定</a:t>
            </a:r>
            <a:endParaRPr kumimoji="1" lang="en-US" altLang="ja-JP" dirty="0" smtClean="0"/>
          </a:p>
          <a:p>
            <a:pPr lvl="1"/>
            <a:r>
              <a:rPr lang="ja-JP" altLang="en-US" dirty="0"/>
              <a:t>３キャリアでは</a:t>
            </a:r>
            <a:r>
              <a:rPr lang="en-US" altLang="ja-JP" dirty="0" smtClean="0"/>
              <a:t>iPhone6s</a:t>
            </a:r>
            <a:r>
              <a:rPr lang="ja-JP" altLang="en-US" dirty="0" smtClean="0"/>
              <a:t>を月賦購入、２年縛りで</a:t>
            </a:r>
            <a:r>
              <a:rPr lang="ja-JP" altLang="en-US" dirty="0" smtClean="0">
                <a:solidFill>
                  <a:srgbClr val="FF0000"/>
                </a:solidFill>
              </a:rPr>
              <a:t>新規契約</a:t>
            </a:r>
            <a:r>
              <a:rPr lang="ja-JP" altLang="en-US" dirty="0" smtClean="0"/>
              <a:t>する</a:t>
            </a:r>
            <a:endParaRPr lang="en-US" altLang="ja-JP" dirty="0" smtClean="0"/>
          </a:p>
          <a:p>
            <a:pPr lvl="1"/>
            <a:r>
              <a:rPr lang="en-US" altLang="ja-JP" dirty="0" smtClean="0"/>
              <a:t>MVNO</a:t>
            </a:r>
            <a:r>
              <a:rPr lang="ja-JP" altLang="en-US" dirty="0" smtClean="0"/>
              <a:t>では</a:t>
            </a:r>
            <a:r>
              <a:rPr lang="en-US" altLang="ja-JP" dirty="0" smtClean="0"/>
              <a:t>iPhone6s</a:t>
            </a:r>
            <a:r>
              <a:rPr lang="ja-JP" altLang="en-US" dirty="0" smtClean="0"/>
              <a:t>をアップルストアで購入し、音声対応</a:t>
            </a:r>
            <a:r>
              <a:rPr lang="en-US" altLang="ja-JP" dirty="0" smtClean="0"/>
              <a:t>SIM</a:t>
            </a:r>
            <a:r>
              <a:rPr lang="ja-JP" altLang="en-US" dirty="0" smtClean="0"/>
              <a:t>を利用する</a:t>
            </a:r>
            <a:endParaRPr lang="en-US" altLang="ja-JP" dirty="0" smtClean="0"/>
          </a:p>
          <a:p>
            <a:pPr lvl="1"/>
            <a:r>
              <a:rPr lang="ja-JP" altLang="en-US" dirty="0" smtClean="0"/>
              <a:t>パケット通信は選択したプランで</a:t>
            </a:r>
            <a:r>
              <a:rPr lang="ja-JP" altLang="en-US" dirty="0" smtClean="0">
                <a:solidFill>
                  <a:srgbClr val="FF0000"/>
                </a:solidFill>
              </a:rPr>
              <a:t>一番少ない容量を利用</a:t>
            </a:r>
            <a:r>
              <a:rPr lang="ja-JP" altLang="en-US" dirty="0" smtClean="0"/>
              <a:t>する</a:t>
            </a:r>
            <a:endParaRPr kumimoji="1" lang="en-US" altLang="ja-JP" dirty="0" smtClean="0"/>
          </a:p>
          <a:p>
            <a:pPr lvl="1"/>
            <a:r>
              <a:rPr lang="ja-JP" altLang="en-US" dirty="0" smtClean="0"/>
              <a:t>通話料は</a:t>
            </a:r>
            <a:r>
              <a:rPr lang="en-US" altLang="ja-JP" dirty="0">
                <a:solidFill>
                  <a:srgbClr val="FF0000"/>
                </a:solidFill>
              </a:rPr>
              <a:t>20</a:t>
            </a:r>
            <a:r>
              <a:rPr lang="ja-JP" altLang="en-US" dirty="0">
                <a:solidFill>
                  <a:srgbClr val="FF0000"/>
                </a:solidFill>
              </a:rPr>
              <a:t>円</a:t>
            </a:r>
            <a:r>
              <a:rPr lang="en-US" altLang="ja-JP" dirty="0">
                <a:solidFill>
                  <a:srgbClr val="FF0000"/>
                </a:solidFill>
              </a:rPr>
              <a:t>/30</a:t>
            </a:r>
            <a:r>
              <a:rPr lang="ja-JP" altLang="en-US" dirty="0" smtClean="0">
                <a:solidFill>
                  <a:srgbClr val="FF0000"/>
                </a:solidFill>
              </a:rPr>
              <a:t>秒に一日</a:t>
            </a:r>
            <a:r>
              <a:rPr lang="ja-JP" altLang="en-US" dirty="0">
                <a:solidFill>
                  <a:srgbClr val="FF0000"/>
                </a:solidFill>
              </a:rPr>
              <a:t>の平均通話</a:t>
            </a:r>
            <a:r>
              <a:rPr lang="ja-JP" altLang="en-US" dirty="0" smtClean="0">
                <a:solidFill>
                  <a:srgbClr val="FF0000"/>
                </a:solidFill>
              </a:rPr>
              <a:t>時間を掛けて計算</a:t>
            </a:r>
            <a:r>
              <a:rPr lang="ja-JP" altLang="en-US" dirty="0" smtClean="0"/>
              <a:t>する</a:t>
            </a:r>
            <a:endParaRPr lang="en-US" altLang="ja-JP" dirty="0" smtClean="0"/>
          </a:p>
          <a:p>
            <a:pPr lvl="1"/>
            <a:r>
              <a:rPr kumimoji="1" lang="ja-JP" altLang="en-US" dirty="0" smtClean="0"/>
              <a:t>端末割引以外の各種キャンペーン</a:t>
            </a:r>
            <a:r>
              <a:rPr lang="ja-JP" altLang="en-US" dirty="0"/>
              <a:t>、</a:t>
            </a:r>
            <a:r>
              <a:rPr kumimoji="1" lang="ja-JP" altLang="en-US" dirty="0" smtClean="0"/>
              <a:t>値引きは含めない</a:t>
            </a:r>
            <a:endParaRPr lang="en-US" altLang="ja-JP" dirty="0"/>
          </a:p>
          <a:p>
            <a:pPr lvl="1"/>
            <a:r>
              <a:rPr kumimoji="1" lang="ja-JP" altLang="en-US" dirty="0" smtClean="0"/>
              <a:t>契約時の事務手数料などの初期費用は含めない</a:t>
            </a:r>
            <a:endParaRPr kumimoji="1" lang="en-US" altLang="ja-JP" dirty="0" smtClean="0"/>
          </a:p>
          <a:p>
            <a:pPr lvl="1"/>
            <a:endParaRPr lang="en-US" altLang="ja-JP" dirty="0"/>
          </a:p>
          <a:p>
            <a:pPr marL="457200" lvl="1" indent="0" algn="r">
              <a:buNone/>
            </a:pPr>
            <a:r>
              <a:rPr lang="en-US" altLang="ja-JP" sz="2000" dirty="0" smtClean="0"/>
              <a:t>※</a:t>
            </a:r>
            <a:r>
              <a:rPr lang="ja-JP" altLang="en-US" sz="2000" dirty="0" smtClean="0"/>
              <a:t>一日</a:t>
            </a:r>
            <a:r>
              <a:rPr lang="ja-JP" altLang="en-US" sz="2000" dirty="0"/>
              <a:t>の平均時間</a:t>
            </a:r>
            <a:r>
              <a:rPr lang="ja-JP" altLang="en-US" sz="2000" dirty="0" smtClean="0"/>
              <a:t>：２分４６秒</a:t>
            </a:r>
            <a:endParaRPr lang="en-US" altLang="ja-JP" dirty="0"/>
          </a:p>
          <a:p>
            <a:endParaRPr kumimoji="1" lang="ja-JP" altLang="en-US" dirty="0"/>
          </a:p>
        </p:txBody>
      </p:sp>
    </p:spTree>
    <p:extLst>
      <p:ext uri="{BB962C8B-B14F-4D97-AF65-F5344CB8AC3E}">
        <p14:creationId xmlns:p14="http://schemas.microsoft.com/office/powerpoint/2010/main" val="1235451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45127" y="365760"/>
            <a:ext cx="10614056" cy="996112"/>
          </a:xfrm>
        </p:spPr>
        <p:txBody>
          <a:bodyPr>
            <a:normAutofit/>
          </a:bodyPr>
          <a:lstStyle/>
          <a:p>
            <a:r>
              <a:rPr lang="ja-JP" altLang="en-US" dirty="0" smtClean="0"/>
              <a:t>３</a:t>
            </a:r>
            <a:r>
              <a:rPr kumimoji="1" lang="ja-JP" altLang="en-US" dirty="0" smtClean="0"/>
              <a:t>キャリアの</a:t>
            </a:r>
            <a:r>
              <a:rPr lang="ja-JP" altLang="en-US" dirty="0"/>
              <a:t>月額</a:t>
            </a:r>
            <a:r>
              <a:rPr kumimoji="1" lang="ja-JP" altLang="en-US" dirty="0" smtClean="0"/>
              <a:t>料金プラン（</a:t>
            </a:r>
            <a:r>
              <a:rPr kumimoji="1" lang="en-US" altLang="ja-JP" dirty="0" smtClean="0"/>
              <a:t>2015/10</a:t>
            </a:r>
            <a:r>
              <a:rPr kumimoji="1" lang="ja-JP" altLang="en-US" dirty="0" smtClean="0"/>
              <a:t>時点）</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589561025"/>
              </p:ext>
            </p:extLst>
          </p:nvPr>
        </p:nvGraphicFramePr>
        <p:xfrm>
          <a:off x="945513" y="1284055"/>
          <a:ext cx="10415214" cy="5204610"/>
        </p:xfrm>
        <a:graphic>
          <a:graphicData uri="http://schemas.openxmlformats.org/drawingml/2006/table">
            <a:tbl>
              <a:tblPr firstRow="1" firstCol="1" lastRow="1" bandCol="1">
                <a:tableStyleId>{6E25E649-3F16-4E02-A733-19D2CDBF48F0}</a:tableStyleId>
              </a:tblPr>
              <a:tblGrid>
                <a:gridCol w="2534501"/>
                <a:gridCol w="920736"/>
                <a:gridCol w="1287052"/>
                <a:gridCol w="881135"/>
                <a:gridCol w="881135"/>
                <a:gridCol w="1108844"/>
                <a:gridCol w="881135"/>
                <a:gridCol w="881135"/>
                <a:gridCol w="1039541"/>
              </a:tblGrid>
              <a:tr h="520461">
                <a:tc>
                  <a:txBody>
                    <a:bodyPr/>
                    <a:lstStyle/>
                    <a:p>
                      <a:pPr algn="ctr" fontAlgn="b"/>
                      <a:r>
                        <a:rPr lang="ja-JP" altLang="en-US" sz="1600" u="none" strike="noStrike" dirty="0">
                          <a:effectLst/>
                        </a:rPr>
                        <a:t>　</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gridSpan="2">
                  <a:txBody>
                    <a:bodyPr/>
                    <a:lstStyle/>
                    <a:p>
                      <a:pPr algn="ctr" fontAlgn="b"/>
                      <a:r>
                        <a:rPr lang="ja-JP" altLang="en-US" sz="1600" u="none" strike="noStrike" dirty="0" smtClean="0">
                          <a:effectLst/>
                        </a:rPr>
                        <a:t>ドコモ</a:t>
                      </a:r>
                      <a:endParaRPr 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a:p>
                  </a:txBody>
                  <a:tcPr/>
                </a:tc>
                <a:tc gridSpan="3">
                  <a:txBody>
                    <a:bodyPr/>
                    <a:lstStyle/>
                    <a:p>
                      <a:pPr algn="ctr" fontAlgn="b"/>
                      <a:r>
                        <a:rPr lang="en-US" sz="1600" u="none" strike="noStrike" dirty="0">
                          <a:effectLst/>
                        </a:rPr>
                        <a:t>au</a:t>
                      </a:r>
                      <a:endParaRPr 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b"/>
                      <a:r>
                        <a:rPr lang="ja-JP" altLang="en-US" sz="1600" u="none" strike="noStrike" dirty="0" smtClean="0">
                          <a:effectLst/>
                        </a:rPr>
                        <a:t>ソフトバンク</a:t>
                      </a:r>
                      <a:endParaRPr 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r>
              <a:tr h="520461">
                <a:tc>
                  <a:txBody>
                    <a:bodyPr/>
                    <a:lstStyle/>
                    <a:p>
                      <a:pPr algn="ctr" fontAlgn="b"/>
                      <a:r>
                        <a:rPr lang="ja-JP" altLang="en-US" sz="1600" u="none" strike="noStrike" dirty="0">
                          <a:effectLst/>
                        </a:rPr>
                        <a:t>　</a:t>
                      </a:r>
                      <a:r>
                        <a:rPr lang="ja-JP" altLang="en-US" sz="1600" u="none" strike="noStrike" dirty="0" smtClean="0">
                          <a:effectLst/>
                        </a:rPr>
                        <a:t>プラン</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ja-JP" altLang="en-US" sz="1200" u="none" strike="noStrike" dirty="0" smtClean="0">
                          <a:effectLst/>
                        </a:rPr>
                        <a:t>カケホーダイ</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ja-JP" altLang="en-US" sz="1200" u="none" strike="noStrike" dirty="0" smtClean="0">
                          <a:effectLst/>
                        </a:rPr>
                        <a:t>カケホーダイライト</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rPr>
                        <a:t>LTE</a:t>
                      </a:r>
                      <a:r>
                        <a:rPr lang="ja-JP" altLang="en-US" sz="1200" u="none" strike="noStrike" dirty="0">
                          <a:effectLst/>
                        </a:rPr>
                        <a:t>フラット</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ja-JP" altLang="en-US" sz="1200" u="none" strike="noStrike" dirty="0">
                          <a:effectLst/>
                        </a:rPr>
                        <a:t>カケホ</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ja-JP" altLang="en-US" sz="1200" u="none" strike="noStrike" dirty="0">
                          <a:effectLst/>
                        </a:rPr>
                        <a:t>スーパーカケホ</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rPr>
                        <a:t>LTE</a:t>
                      </a:r>
                      <a:r>
                        <a:rPr lang="ja-JP" altLang="en-US" sz="1200" u="none" strike="noStrike" dirty="0">
                          <a:effectLst/>
                        </a:rPr>
                        <a:t>フラット</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ja-JP" altLang="en-US" sz="1200" u="none" strike="noStrike" dirty="0">
                          <a:effectLst/>
                        </a:rPr>
                        <a:t>スマ放題</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ja-JP" altLang="en-US" sz="1200" u="none" strike="noStrike" dirty="0">
                          <a:effectLst/>
                        </a:rPr>
                        <a:t>スマ放題ライト</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520461">
                <a:tc>
                  <a:txBody>
                    <a:bodyPr/>
                    <a:lstStyle/>
                    <a:p>
                      <a:pPr algn="ctr" fontAlgn="ctr"/>
                      <a:r>
                        <a:rPr lang="ja-JP" altLang="en-US" sz="1600" u="none" strike="noStrike" dirty="0">
                          <a:effectLst/>
                        </a:rPr>
                        <a:t>基本使用料</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fontAlgn="ctr"/>
                      <a:r>
                        <a:rPr lang="en-US" altLang="ja-JP" sz="1400" u="none" strike="noStrike" dirty="0" smtClean="0">
                          <a:effectLst/>
                        </a:rPr>
                        <a:t>\2916</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US" altLang="ja-JP" sz="1400" u="none" strike="noStrike" dirty="0" smtClean="0">
                          <a:effectLst/>
                        </a:rPr>
                        <a:t>\1836</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US" altLang="ja-JP" sz="1400" u="none" strike="noStrike" dirty="0" smtClean="0">
                          <a:effectLst/>
                        </a:rPr>
                        <a:t>\1008</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US" altLang="ja-JP" sz="1400" u="none" strike="noStrike" dirty="0" smtClean="0">
                          <a:effectLst/>
                        </a:rPr>
                        <a:t>\2916</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US" altLang="ja-JP" sz="1400" u="none" strike="noStrike" dirty="0" smtClean="0">
                          <a:effectLst/>
                        </a:rPr>
                        <a:t>\1836</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US" altLang="ja-JP" sz="1400" u="none" strike="noStrike" dirty="0" smtClean="0">
                          <a:effectLst/>
                        </a:rPr>
                        <a:t>\1008</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US" altLang="ja-JP" sz="1400" u="none" strike="noStrike" dirty="0" smtClean="0">
                          <a:effectLst/>
                        </a:rPr>
                        <a:t>\2916</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US" altLang="ja-JP" sz="1400" u="none" strike="noStrike" dirty="0" smtClean="0">
                          <a:effectLst/>
                        </a:rPr>
                        <a:t>\1836</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520461">
                <a:tc>
                  <a:txBody>
                    <a:bodyPr/>
                    <a:lstStyle/>
                    <a:p>
                      <a:pPr algn="ctr" fontAlgn="b"/>
                      <a:r>
                        <a:rPr lang="ja-JP" altLang="en-US" sz="1600" u="none" strike="noStrike" dirty="0">
                          <a:effectLst/>
                        </a:rPr>
                        <a:t>パケット料金（</a:t>
                      </a:r>
                      <a:r>
                        <a:rPr lang="ja-JP" altLang="en-US" sz="1600" u="none" strike="noStrike" dirty="0" smtClean="0">
                          <a:effectLst/>
                        </a:rPr>
                        <a:t>最少価格）</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fontAlgn="b"/>
                      <a:r>
                        <a:rPr lang="en-US" sz="1400" u="none" strike="noStrike" dirty="0" smtClean="0">
                          <a:effectLst/>
                        </a:rPr>
                        <a:t>\3780/2GB</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T w="12700" cap="flat" cmpd="sng" algn="ctr">
                      <a:noFill/>
                      <a:prstDash val="solid"/>
                      <a:round/>
                      <a:headEnd type="none" w="med" len="med"/>
                      <a:tailEnd type="none" w="med" len="med"/>
                    </a:lnT>
                  </a:tcPr>
                </a:tc>
                <a:tc>
                  <a:txBody>
                    <a:bodyPr/>
                    <a:lstStyle/>
                    <a:p>
                      <a:pPr algn="ctr" fontAlgn="b"/>
                      <a:r>
                        <a:rPr lang="en-US" sz="1400" u="none" strike="noStrike" dirty="0">
                          <a:effectLst/>
                        </a:rPr>
                        <a:t>\5400/5GB</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algn="ctr" fontAlgn="b"/>
                      <a:r>
                        <a:rPr lang="en-US" sz="1400" u="none" strike="noStrike" dirty="0">
                          <a:effectLst/>
                        </a:rPr>
                        <a:t>\6156/7GB</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tcPr>
                </a:tc>
                <a:tc>
                  <a:txBody>
                    <a:bodyPr/>
                    <a:lstStyle/>
                    <a:p>
                      <a:pPr algn="ctr" fontAlgn="b"/>
                      <a:r>
                        <a:rPr lang="en-US" sz="1400" u="none" strike="noStrike" dirty="0">
                          <a:effectLst/>
                        </a:rPr>
                        <a:t>\3780/2GB</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T w="12700" cap="flat" cmpd="sng" algn="ctr">
                      <a:noFill/>
                      <a:prstDash val="solid"/>
                      <a:round/>
                      <a:headEnd type="none" w="med" len="med"/>
                      <a:tailEnd type="none" w="med" len="med"/>
                    </a:lnT>
                  </a:tcPr>
                </a:tc>
                <a:tc>
                  <a:txBody>
                    <a:bodyPr/>
                    <a:lstStyle/>
                    <a:p>
                      <a:pPr algn="ctr" fontAlgn="b"/>
                      <a:r>
                        <a:rPr lang="en-US" sz="1400" u="none" strike="noStrike" dirty="0">
                          <a:effectLst/>
                        </a:rPr>
                        <a:t>\4536/3GB</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algn="ctr" fontAlgn="b"/>
                      <a:r>
                        <a:rPr lang="en-US" sz="1400" u="none" strike="noStrike" dirty="0">
                          <a:effectLst/>
                        </a:rPr>
                        <a:t>\5616/7GB</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tcPr>
                </a:tc>
                <a:tc>
                  <a:txBody>
                    <a:bodyPr/>
                    <a:lstStyle/>
                    <a:p>
                      <a:pPr algn="ctr" fontAlgn="b"/>
                      <a:r>
                        <a:rPr lang="en-US" sz="1400" u="none" strike="noStrike" dirty="0">
                          <a:effectLst/>
                        </a:rPr>
                        <a:t>\3780/2GB</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T w="12700" cap="flat" cmpd="sng" algn="ctr">
                      <a:noFill/>
                      <a:prstDash val="solid"/>
                      <a:round/>
                      <a:headEnd type="none" w="med" len="med"/>
                      <a:tailEnd type="none" w="med" len="med"/>
                    </a:lnT>
                  </a:tcPr>
                </a:tc>
                <a:tc>
                  <a:txBody>
                    <a:bodyPr/>
                    <a:lstStyle/>
                    <a:p>
                      <a:pPr algn="ctr" fontAlgn="b"/>
                      <a:r>
                        <a:rPr lang="en-US" sz="1400" u="none" strike="noStrike" dirty="0">
                          <a:effectLst/>
                        </a:rPr>
                        <a:t>\5400/5GB</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r>
              <a:tr h="520461">
                <a:tc>
                  <a:txBody>
                    <a:bodyPr/>
                    <a:lstStyle/>
                    <a:p>
                      <a:pPr algn="ctr" fontAlgn="ctr"/>
                      <a:r>
                        <a:rPr lang="ja-JP" altLang="en-US" sz="1600" u="none" strike="noStrike" dirty="0" smtClean="0">
                          <a:effectLst/>
                        </a:rPr>
                        <a:t>通話料</a:t>
                      </a:r>
                      <a:endParaRPr lang="en-US" altLang="ja-JP" sz="1600" u="none" strike="noStrike" dirty="0" smtClean="0">
                        <a:effectLst/>
                      </a:endParaRPr>
                    </a:p>
                    <a:p>
                      <a:pPr algn="ctr" fontAlgn="ctr"/>
                      <a:r>
                        <a:rPr lang="ja-JP" altLang="en-US" sz="1400" u="none" strike="noStrike" dirty="0" smtClean="0">
                          <a:effectLst/>
                        </a:rPr>
                        <a:t>（</a:t>
                      </a:r>
                      <a:r>
                        <a:rPr lang="ja-JP" altLang="en-US" sz="1400" u="none" strike="noStrike" dirty="0">
                          <a:effectLst/>
                        </a:rPr>
                        <a:t>一日の平均</a:t>
                      </a:r>
                      <a:r>
                        <a:rPr lang="ja-JP" altLang="en-US" sz="1400" u="none" strike="noStrike" dirty="0" smtClean="0">
                          <a:effectLst/>
                        </a:rPr>
                        <a:t>通話料</a:t>
                      </a:r>
                      <a:r>
                        <a:rPr lang="en-US" altLang="ja-JP" sz="1400" u="none" strike="noStrike" dirty="0" smtClean="0">
                          <a:effectLst/>
                        </a:rPr>
                        <a:t>×30</a:t>
                      </a:r>
                      <a:r>
                        <a:rPr lang="ja-JP" altLang="en-US" sz="1400" u="none" strike="noStrike" dirty="0" smtClean="0">
                          <a:effectLst/>
                        </a:rPr>
                        <a:t>日</a:t>
                      </a:r>
                      <a:r>
                        <a:rPr lang="ja-JP" altLang="en-US" sz="1600" u="none" strike="noStrike" dirty="0" smtClean="0">
                          <a:effectLst/>
                        </a:rPr>
                        <a:t>）</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fontAlgn="ctr"/>
                      <a:r>
                        <a:rPr lang="en-US" altLang="ja-JP" sz="1400" u="none" strike="noStrike" dirty="0" smtClean="0">
                          <a:effectLst/>
                        </a:rPr>
                        <a:t>\0</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400" u="none" strike="noStrike" dirty="0" smtClean="0">
                          <a:effectLst/>
                        </a:rPr>
                        <a:t>\0</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400" u="none" strike="noStrike" dirty="0" smtClean="0">
                          <a:effectLst/>
                        </a:rPr>
                        <a:t>\3360</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400" u="none" strike="noStrike" dirty="0" smtClean="0">
                          <a:effectLst/>
                        </a:rPr>
                        <a:t>\0</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400" u="none" strike="noStrike" dirty="0" smtClean="0">
                          <a:effectLst/>
                        </a:rPr>
                        <a:t>\0</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400" u="none" strike="noStrike" dirty="0" smtClean="0">
                          <a:effectLst/>
                        </a:rPr>
                        <a:t>\3360</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400" u="none" strike="noStrike" dirty="0" smtClean="0">
                          <a:effectLst/>
                        </a:rPr>
                        <a:t>\0</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400" u="none" strike="noStrike" dirty="0" smtClean="0">
                          <a:effectLst/>
                        </a:rPr>
                        <a:t>\0</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tcPr>
                </a:tc>
              </a:tr>
              <a:tr h="520461">
                <a:tc>
                  <a:txBody>
                    <a:bodyPr/>
                    <a:lstStyle/>
                    <a:p>
                      <a:pPr algn="ctr" fontAlgn="ctr"/>
                      <a:r>
                        <a:rPr lang="en-US" altLang="ja-JP" sz="1600" u="none" strike="noStrike" dirty="0" smtClean="0">
                          <a:effectLst/>
                        </a:rPr>
                        <a:t>ISP</a:t>
                      </a:r>
                      <a:r>
                        <a:rPr lang="ja-JP" altLang="en-US" sz="1600" u="none" strike="noStrike" dirty="0" smtClean="0">
                          <a:effectLst/>
                        </a:rPr>
                        <a:t>料金</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fontAlgn="ctr"/>
                      <a:r>
                        <a:rPr lang="en-US" altLang="ja-JP" sz="1400" u="none" strike="noStrike" dirty="0" smtClean="0">
                          <a:effectLst/>
                        </a:rPr>
                        <a:t>\324</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400" u="none" strike="noStrike" dirty="0" smtClean="0">
                          <a:effectLst/>
                        </a:rPr>
                        <a:t>\324</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400" u="none" strike="noStrike" dirty="0" smtClean="0">
                          <a:effectLst/>
                        </a:rPr>
                        <a:t>\324</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400" u="none" strike="noStrike" dirty="0" smtClean="0">
                          <a:effectLst/>
                        </a:rPr>
                        <a:t>\324</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400" u="none" strike="noStrike" dirty="0" smtClean="0">
                          <a:effectLst/>
                        </a:rPr>
                        <a:t>\324</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400" u="none" strike="noStrike" dirty="0" smtClean="0">
                          <a:effectLst/>
                        </a:rPr>
                        <a:t>\324</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400" u="none" strike="noStrike" dirty="0" smtClean="0">
                          <a:effectLst/>
                        </a:rPr>
                        <a:t>\324</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400" u="none" strike="noStrike" dirty="0" smtClean="0">
                          <a:effectLst/>
                        </a:rPr>
                        <a:t>\324</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tcPr>
                </a:tc>
              </a:tr>
              <a:tr h="520461">
                <a:tc>
                  <a:txBody>
                    <a:bodyPr/>
                    <a:lstStyle/>
                    <a:p>
                      <a:pPr algn="ctr" fontAlgn="b"/>
                      <a:r>
                        <a:rPr lang="ja-JP" altLang="en-US" sz="1600" u="none" strike="noStrike" dirty="0">
                          <a:effectLst/>
                        </a:rPr>
                        <a:t>端</a:t>
                      </a:r>
                      <a:r>
                        <a:rPr lang="ja-JP" altLang="en-US" sz="1600" u="none" strike="noStrike" dirty="0" smtClean="0">
                          <a:effectLst/>
                        </a:rPr>
                        <a:t>末代</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fontAlgn="ctr"/>
                      <a:r>
                        <a:rPr lang="en-US" altLang="ja-JP" sz="1400" u="none" strike="noStrike" dirty="0" smtClean="0">
                          <a:effectLst/>
                        </a:rPr>
                        <a:t>\3888</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400" u="none" strike="noStrike" dirty="0" smtClean="0">
                          <a:effectLst/>
                        </a:rPr>
                        <a:t>\3888</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400" u="none" strike="noStrike" dirty="0" smtClean="0">
                          <a:effectLst/>
                        </a:rPr>
                        <a:t>\3510</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400" u="none" strike="noStrike" dirty="0" smtClean="0">
                          <a:effectLst/>
                        </a:rPr>
                        <a:t>\3510</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400" u="none" strike="noStrike" dirty="0" smtClean="0">
                          <a:effectLst/>
                        </a:rPr>
                        <a:t>\3510</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400" u="none" strike="noStrike" dirty="0" smtClean="0">
                          <a:effectLst/>
                        </a:rPr>
                        <a:t>\3900</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400" u="none" strike="noStrike" dirty="0" smtClean="0">
                          <a:effectLst/>
                        </a:rPr>
                        <a:t>\3900</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400" u="none" strike="noStrike" dirty="0" smtClean="0">
                          <a:effectLst/>
                        </a:rPr>
                        <a:t>\3900</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tcPr>
                </a:tc>
              </a:tr>
              <a:tr h="520461">
                <a:tc>
                  <a:txBody>
                    <a:bodyPr/>
                    <a:lstStyle/>
                    <a:p>
                      <a:pPr algn="ctr" fontAlgn="ctr"/>
                      <a:r>
                        <a:rPr lang="ja-JP" altLang="en-US" sz="1600" u="none" strike="noStrike" dirty="0">
                          <a:effectLst/>
                        </a:rPr>
                        <a:t>端末代割引</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T w="635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400" u="none" strike="noStrike" dirty="0" smtClean="0">
                          <a:effectLst/>
                        </a:rPr>
                        <a:t>\-</a:t>
                      </a:r>
                      <a:r>
                        <a:rPr lang="en-US" altLang="ja-JP" sz="1400" u="none" strike="noStrike" dirty="0">
                          <a:effectLst/>
                        </a:rPr>
                        <a:t>2808</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altLang="ja-JP" sz="1400" u="none" strike="noStrike" dirty="0" smtClean="0">
                          <a:effectLst/>
                        </a:rPr>
                        <a:t>\-</a:t>
                      </a:r>
                      <a:r>
                        <a:rPr lang="en-US" altLang="ja-JP" sz="1400" u="none" strike="noStrike" dirty="0">
                          <a:effectLst/>
                        </a:rPr>
                        <a:t>2808</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en-US" altLang="ja-JP" sz="1400" u="none" strike="noStrike" dirty="0" smtClean="0">
                          <a:effectLst/>
                        </a:rPr>
                        <a:t>\-</a:t>
                      </a:r>
                      <a:r>
                        <a:rPr lang="en-US" altLang="ja-JP" sz="1400" u="none" strike="noStrike" dirty="0">
                          <a:effectLst/>
                        </a:rPr>
                        <a:t>2840</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ctr"/>
                      <a:r>
                        <a:rPr lang="en-US" altLang="ja-JP" sz="1400" u="none" strike="noStrike" dirty="0" smtClean="0">
                          <a:effectLst/>
                        </a:rPr>
                        <a:t>\-</a:t>
                      </a:r>
                      <a:r>
                        <a:rPr lang="en-US" altLang="ja-JP" sz="1400" u="none" strike="noStrike" dirty="0">
                          <a:effectLst/>
                        </a:rPr>
                        <a:t>2840</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altLang="ja-JP" sz="1400" u="none" strike="noStrike" dirty="0" smtClean="0">
                          <a:effectLst/>
                        </a:rPr>
                        <a:t>\-</a:t>
                      </a:r>
                      <a:r>
                        <a:rPr lang="en-US" altLang="ja-JP" sz="1400" u="none" strike="noStrike" dirty="0">
                          <a:effectLst/>
                        </a:rPr>
                        <a:t>2840</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en-US" altLang="ja-JP" sz="1400" u="none" strike="noStrike" dirty="0" smtClean="0">
                          <a:effectLst/>
                        </a:rPr>
                        <a:t>\-</a:t>
                      </a:r>
                      <a:r>
                        <a:rPr lang="en-US" altLang="ja-JP" sz="1400" u="none" strike="noStrike" dirty="0">
                          <a:effectLst/>
                        </a:rPr>
                        <a:t>3252</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ctr"/>
                      <a:r>
                        <a:rPr lang="en-US" altLang="ja-JP" sz="1400" u="none" strike="noStrike" dirty="0" smtClean="0">
                          <a:effectLst/>
                        </a:rPr>
                        <a:t>\-</a:t>
                      </a:r>
                      <a:r>
                        <a:rPr lang="en-US" altLang="ja-JP" sz="1400" u="none" strike="noStrike" dirty="0">
                          <a:effectLst/>
                        </a:rPr>
                        <a:t>3252</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altLang="ja-JP" sz="1400" u="none" strike="noStrike" dirty="0" smtClean="0">
                          <a:effectLst/>
                        </a:rPr>
                        <a:t>\-</a:t>
                      </a:r>
                      <a:r>
                        <a:rPr lang="en-US" altLang="ja-JP" sz="1400" u="none" strike="noStrike" dirty="0">
                          <a:effectLst/>
                        </a:rPr>
                        <a:t>3252</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520461">
                <a:tc>
                  <a:txBody>
                    <a:bodyPr/>
                    <a:lstStyle/>
                    <a:p>
                      <a:pPr marL="0" algn="ctr" defTabSz="914400" rtl="0" eaLnBrk="1" fontAlgn="ctr" latinLnBrk="0" hangingPunct="1"/>
                      <a:r>
                        <a:rPr kumimoji="1" lang="ja-JP" altLang="en-US" sz="1600" b="1" u="none" strike="noStrike" kern="1200" dirty="0" smtClean="0">
                          <a:solidFill>
                            <a:schemeClr val="lt1"/>
                          </a:solidFill>
                          <a:effectLst/>
                          <a:latin typeface="+mn-lt"/>
                          <a:ea typeface="+mn-ea"/>
                          <a:cs typeface="+mn-cs"/>
                        </a:rPr>
                        <a:t>合計</a:t>
                      </a:r>
                      <a:endParaRPr kumimoji="1" lang="ja-JP" altLang="en-US" sz="1600" b="1"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algn="ctr" defTabSz="914400" rtl="0" eaLnBrk="1" fontAlgn="ctr" latinLnBrk="0" hangingPunct="1"/>
                      <a:r>
                        <a:rPr kumimoji="1" lang="en-US" altLang="ja-JP" sz="1400" b="1" u="none" strike="noStrike" kern="1200" dirty="0" smtClean="0">
                          <a:solidFill>
                            <a:schemeClr val="dk1"/>
                          </a:solidFill>
                          <a:effectLst/>
                          <a:latin typeface="+mn-lt"/>
                          <a:ea typeface="+mn-ea"/>
                          <a:cs typeface="+mn-cs"/>
                        </a:rPr>
                        <a:t>\8100</a:t>
                      </a:r>
                      <a:endParaRPr kumimoji="1" lang="en-US" altLang="ja-JP" sz="1400" b="1"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algn="ctr" defTabSz="914400" rtl="0" eaLnBrk="1" fontAlgn="ctr" latinLnBrk="0" hangingPunct="1"/>
                      <a:r>
                        <a:rPr kumimoji="1" lang="en-US" altLang="ja-JP" sz="1400" b="1" u="none" strike="noStrike" kern="1200" dirty="0" smtClean="0">
                          <a:solidFill>
                            <a:schemeClr val="dk1"/>
                          </a:solidFill>
                          <a:effectLst/>
                          <a:latin typeface="+mn-lt"/>
                          <a:ea typeface="+mn-ea"/>
                          <a:cs typeface="+mn-cs"/>
                        </a:rPr>
                        <a:t>\8640</a:t>
                      </a:r>
                      <a:endParaRPr kumimoji="1" lang="en-US" altLang="ja-JP" sz="1400" b="1" u="none" strike="noStrike" kern="1200" dirty="0">
                        <a:solidFill>
                          <a:schemeClr val="dk1"/>
                        </a:solidFill>
                        <a:effectLst/>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algn="ctr" defTabSz="914400" rtl="0" eaLnBrk="1" fontAlgn="ctr" latinLnBrk="0" hangingPunct="1"/>
                      <a:r>
                        <a:rPr kumimoji="1" lang="en-US" altLang="ja-JP" sz="1400" b="1" u="none" strike="noStrike" kern="1200" dirty="0" smtClean="0">
                          <a:solidFill>
                            <a:schemeClr val="dk1"/>
                          </a:solidFill>
                          <a:effectLst/>
                          <a:latin typeface="+mn-lt"/>
                          <a:ea typeface="+mn-ea"/>
                          <a:cs typeface="+mn-cs"/>
                        </a:rPr>
                        <a:t>\11110</a:t>
                      </a:r>
                      <a:endParaRPr kumimoji="1" lang="en-US" altLang="ja-JP" sz="1400" b="1"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algn="ctr" defTabSz="914400" rtl="0" eaLnBrk="1" fontAlgn="ctr" latinLnBrk="0" hangingPunct="1"/>
                      <a:r>
                        <a:rPr kumimoji="1" lang="en-US" altLang="ja-JP" sz="1400" b="1" u="none" strike="noStrike" kern="1200" dirty="0" smtClean="0">
                          <a:solidFill>
                            <a:schemeClr val="dk1"/>
                          </a:solidFill>
                          <a:effectLst/>
                          <a:latin typeface="+mn-lt"/>
                          <a:ea typeface="+mn-ea"/>
                          <a:cs typeface="+mn-cs"/>
                        </a:rPr>
                        <a:t>\7690</a:t>
                      </a:r>
                      <a:endParaRPr kumimoji="1" lang="en-US" altLang="ja-JP" sz="1400" b="1" u="none" strike="noStrike" kern="1200" dirty="0">
                        <a:solidFill>
                          <a:schemeClr val="dk1"/>
                        </a:solidFill>
                        <a:effectLst/>
                        <a:latin typeface="+mn-lt"/>
                        <a:ea typeface="+mn-ea"/>
                        <a:cs typeface="+mn-cs"/>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marL="0" algn="ctr" defTabSz="914400" rtl="0" eaLnBrk="1" fontAlgn="ctr" latinLnBrk="0" hangingPunct="1"/>
                      <a:r>
                        <a:rPr kumimoji="1" lang="en-US" altLang="ja-JP" sz="1400" b="1" u="none" strike="noStrike" kern="1200" dirty="0" smtClean="0">
                          <a:solidFill>
                            <a:schemeClr val="dk1"/>
                          </a:solidFill>
                          <a:effectLst/>
                          <a:latin typeface="+mn-lt"/>
                          <a:ea typeface="+mn-ea"/>
                          <a:cs typeface="+mn-cs"/>
                        </a:rPr>
                        <a:t>\7366</a:t>
                      </a:r>
                      <a:endParaRPr kumimoji="1" lang="en-US" altLang="ja-JP" sz="1400" b="1" u="none" strike="noStrike" kern="1200" dirty="0">
                        <a:solidFill>
                          <a:schemeClr val="dk1"/>
                        </a:solidFill>
                        <a:effectLst/>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algn="ctr" defTabSz="914400" rtl="0" eaLnBrk="1" fontAlgn="ctr" latinLnBrk="0" hangingPunct="1"/>
                      <a:r>
                        <a:rPr kumimoji="1" lang="en-US" altLang="ja-JP" sz="1400" b="1" u="none" strike="noStrike" kern="1200" dirty="0" smtClean="0">
                          <a:solidFill>
                            <a:schemeClr val="dk1"/>
                          </a:solidFill>
                          <a:effectLst/>
                          <a:latin typeface="+mn-lt"/>
                          <a:ea typeface="+mn-ea"/>
                          <a:cs typeface="+mn-cs"/>
                        </a:rPr>
                        <a:t>\10548</a:t>
                      </a:r>
                      <a:endParaRPr kumimoji="1" lang="en-US" altLang="ja-JP" sz="1400" b="1"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algn="ctr" defTabSz="914400" rtl="0" eaLnBrk="1" fontAlgn="ctr" latinLnBrk="0" hangingPunct="1"/>
                      <a:r>
                        <a:rPr kumimoji="1" lang="en-US" altLang="ja-JP" sz="1400" b="1" u="none" strike="noStrike" kern="1200" dirty="0" smtClean="0">
                          <a:solidFill>
                            <a:schemeClr val="dk1"/>
                          </a:solidFill>
                          <a:effectLst/>
                          <a:latin typeface="+mn-lt"/>
                          <a:ea typeface="+mn-ea"/>
                          <a:cs typeface="+mn-cs"/>
                        </a:rPr>
                        <a:t>\7668</a:t>
                      </a:r>
                      <a:endParaRPr kumimoji="1" lang="en-US" altLang="ja-JP" sz="1400" b="1" u="none" strike="noStrike" kern="1200" dirty="0">
                        <a:solidFill>
                          <a:schemeClr val="dk1"/>
                        </a:solidFill>
                        <a:effectLst/>
                        <a:latin typeface="+mn-lt"/>
                        <a:ea typeface="+mn-ea"/>
                        <a:cs typeface="+mn-cs"/>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marL="0" algn="ctr" defTabSz="914400" rtl="0" eaLnBrk="1" fontAlgn="ctr" latinLnBrk="0" hangingPunct="1"/>
                      <a:r>
                        <a:rPr kumimoji="1" lang="en-US" altLang="ja-JP" sz="1400" b="1" u="none" strike="noStrike" kern="1200" dirty="0" smtClean="0">
                          <a:solidFill>
                            <a:schemeClr val="dk1"/>
                          </a:solidFill>
                          <a:effectLst/>
                          <a:latin typeface="+mn-lt"/>
                          <a:ea typeface="+mn-ea"/>
                          <a:cs typeface="+mn-cs"/>
                        </a:rPr>
                        <a:t>\8208</a:t>
                      </a:r>
                      <a:endParaRPr kumimoji="1" lang="en-US" altLang="ja-JP" sz="1400" b="1" u="none" strike="noStrike" kern="1200" dirty="0">
                        <a:solidFill>
                          <a:schemeClr val="dk1"/>
                        </a:solidFill>
                        <a:effectLst/>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520461">
                <a:tc>
                  <a:txBody>
                    <a:bodyPr/>
                    <a:lstStyle/>
                    <a:p>
                      <a:pPr algn="ctr" fontAlgn="ctr"/>
                      <a:r>
                        <a:rPr lang="en-US" altLang="ja-JP" sz="1200" u="none" strike="noStrike" dirty="0">
                          <a:effectLst/>
                        </a:rPr>
                        <a:t>2</a:t>
                      </a:r>
                      <a:r>
                        <a:rPr lang="ja-JP" altLang="en-US" sz="1200" u="none" strike="noStrike" dirty="0">
                          <a:effectLst/>
                        </a:rPr>
                        <a:t>年間で支払う合計金額</a:t>
                      </a:r>
                      <a:endParaRPr lang="ja-JP" altLang="en-US" sz="12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kumimoji="1" lang="en-US" altLang="ja-JP" sz="1400" b="1" u="none" strike="noStrike" kern="1200" dirty="0" smtClean="0">
                          <a:solidFill>
                            <a:schemeClr val="dk1"/>
                          </a:solidFill>
                          <a:effectLst/>
                          <a:latin typeface="+mn-lt"/>
                          <a:ea typeface="+mn-ea"/>
                          <a:cs typeface="+mn-cs"/>
                        </a:rPr>
                        <a:t>\194400</a:t>
                      </a:r>
                      <a:endParaRPr kumimoji="1" lang="en-US" altLang="ja-JP" sz="1400" b="1"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ctr"/>
                      <a:r>
                        <a:rPr kumimoji="1" lang="en-US" altLang="ja-JP" sz="1400" b="1" u="none" strike="noStrike" kern="1200" dirty="0" smtClean="0">
                          <a:solidFill>
                            <a:schemeClr val="dk1"/>
                          </a:solidFill>
                          <a:effectLst/>
                          <a:latin typeface="+mn-lt"/>
                          <a:ea typeface="+mn-ea"/>
                          <a:cs typeface="+mn-cs"/>
                        </a:rPr>
                        <a:t>\207360</a:t>
                      </a:r>
                      <a:endParaRPr kumimoji="1" lang="en-US" altLang="ja-JP" sz="1400" b="1" u="none" strike="noStrike" kern="1200" dirty="0">
                        <a:solidFill>
                          <a:schemeClr val="dk1"/>
                        </a:solidFill>
                        <a:effectLst/>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ctr"/>
                      <a:r>
                        <a:rPr kumimoji="1" lang="en-US" altLang="ja-JP" sz="1400" b="1" u="none" strike="noStrike" kern="1200" dirty="0" smtClean="0">
                          <a:solidFill>
                            <a:schemeClr val="dk1"/>
                          </a:solidFill>
                          <a:effectLst/>
                          <a:latin typeface="+mn-lt"/>
                          <a:ea typeface="+mn-ea"/>
                          <a:cs typeface="+mn-cs"/>
                        </a:rPr>
                        <a:t>\276432</a:t>
                      </a:r>
                      <a:endParaRPr kumimoji="1" lang="en-US" altLang="ja-JP" sz="1400" b="1"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ctr"/>
                      <a:r>
                        <a:rPr kumimoji="1" lang="en-US" altLang="ja-JP" sz="1400" b="1" u="none" strike="noStrike" kern="1200" dirty="0" smtClean="0">
                          <a:solidFill>
                            <a:schemeClr val="dk1"/>
                          </a:solidFill>
                          <a:effectLst/>
                          <a:latin typeface="+mn-lt"/>
                          <a:ea typeface="+mn-ea"/>
                          <a:cs typeface="+mn-cs"/>
                        </a:rPr>
                        <a:t>\184560</a:t>
                      </a:r>
                      <a:endParaRPr kumimoji="1" lang="en-US" altLang="ja-JP" sz="1400" b="1" u="none" strike="noStrike" kern="1200" dirty="0">
                        <a:solidFill>
                          <a:schemeClr val="dk1"/>
                        </a:solidFill>
                        <a:effectLst/>
                        <a:latin typeface="+mn-lt"/>
                        <a:ea typeface="+mn-ea"/>
                        <a:cs typeface="+mn-cs"/>
                      </a:endParaRPr>
                    </a:p>
                  </a:txBody>
                  <a:tcPr marL="9525" marR="9525" marT="9525" marB="0" anchor="ctr"/>
                </a:tc>
                <a:tc>
                  <a:txBody>
                    <a:bodyPr/>
                    <a:lstStyle/>
                    <a:p>
                      <a:pPr algn="ctr" fontAlgn="ctr"/>
                      <a:r>
                        <a:rPr kumimoji="1" lang="en-US" altLang="ja-JP" sz="1400" b="1" u="none" strike="noStrike" kern="1200" dirty="0" smtClean="0">
                          <a:solidFill>
                            <a:schemeClr val="dk1"/>
                          </a:solidFill>
                          <a:effectLst/>
                          <a:latin typeface="+mn-lt"/>
                          <a:ea typeface="+mn-ea"/>
                          <a:cs typeface="+mn-cs"/>
                        </a:rPr>
                        <a:t>\176784</a:t>
                      </a:r>
                      <a:endParaRPr kumimoji="1" lang="en-US" altLang="ja-JP" sz="1400" b="1" u="none" strike="noStrike" kern="1200" dirty="0">
                        <a:solidFill>
                          <a:schemeClr val="dk1"/>
                        </a:solidFill>
                        <a:effectLst/>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ctr"/>
                      <a:r>
                        <a:rPr kumimoji="1" lang="en-US" altLang="ja-JP" sz="1400" b="1" u="none" strike="noStrike" kern="1200" dirty="0" smtClean="0">
                          <a:solidFill>
                            <a:schemeClr val="dk1"/>
                          </a:solidFill>
                          <a:effectLst/>
                          <a:latin typeface="+mn-lt"/>
                          <a:ea typeface="+mn-ea"/>
                          <a:cs typeface="+mn-cs"/>
                        </a:rPr>
                        <a:t>\262944</a:t>
                      </a:r>
                      <a:endParaRPr kumimoji="1" lang="en-US" altLang="ja-JP" sz="1400" b="1"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ctr"/>
                      <a:r>
                        <a:rPr kumimoji="1" lang="en-US" altLang="ja-JP" sz="1400" b="1" u="none" strike="noStrike" kern="1200" dirty="0" smtClean="0">
                          <a:solidFill>
                            <a:schemeClr val="dk1"/>
                          </a:solidFill>
                          <a:effectLst/>
                          <a:latin typeface="+mn-lt"/>
                          <a:ea typeface="+mn-ea"/>
                          <a:cs typeface="+mn-cs"/>
                        </a:rPr>
                        <a:t>\184032</a:t>
                      </a:r>
                      <a:endParaRPr kumimoji="1" lang="en-US" altLang="ja-JP" sz="1400" b="1" u="none" strike="noStrike" kern="1200" dirty="0">
                        <a:solidFill>
                          <a:schemeClr val="dk1"/>
                        </a:solidFill>
                        <a:effectLst/>
                        <a:latin typeface="+mn-lt"/>
                        <a:ea typeface="+mn-ea"/>
                        <a:cs typeface="+mn-cs"/>
                      </a:endParaRPr>
                    </a:p>
                  </a:txBody>
                  <a:tcPr marL="9525" marR="9525" marT="9525" marB="0" anchor="ctr"/>
                </a:tc>
                <a:tc>
                  <a:txBody>
                    <a:bodyPr/>
                    <a:lstStyle/>
                    <a:p>
                      <a:pPr algn="ctr" fontAlgn="ctr"/>
                      <a:r>
                        <a:rPr kumimoji="1" lang="en-US" altLang="ja-JP" sz="1400" b="1" u="none" strike="noStrike" kern="1200" dirty="0" smtClean="0">
                          <a:solidFill>
                            <a:schemeClr val="dk1"/>
                          </a:solidFill>
                          <a:effectLst/>
                          <a:latin typeface="+mn-lt"/>
                          <a:ea typeface="+mn-ea"/>
                          <a:cs typeface="+mn-cs"/>
                        </a:rPr>
                        <a:t>\196992</a:t>
                      </a:r>
                      <a:endParaRPr kumimoji="1" lang="en-US" altLang="ja-JP" sz="1400" b="1" u="none" strike="noStrike" kern="1200" dirty="0">
                        <a:solidFill>
                          <a:schemeClr val="dk1"/>
                        </a:solidFill>
                        <a:effectLst/>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tcPr>
                </a:tc>
              </a:tr>
            </a:tbl>
          </a:graphicData>
        </a:graphic>
      </p:graphicFrame>
      <p:sp>
        <p:nvSpPr>
          <p:cNvPr id="8" name="円/楕円 7"/>
          <p:cNvSpPr/>
          <p:nvPr/>
        </p:nvSpPr>
        <p:spPr>
          <a:xfrm>
            <a:off x="3508744" y="5527590"/>
            <a:ext cx="935665" cy="9610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7559748" y="5527590"/>
            <a:ext cx="935665" cy="9610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9460237" y="5527590"/>
            <a:ext cx="935665" cy="9610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0" y="6488668"/>
            <a:ext cx="3686782" cy="369332"/>
          </a:xfrm>
          <a:prstGeom prst="rect">
            <a:avLst/>
          </a:prstGeom>
          <a:noFill/>
        </p:spPr>
        <p:txBody>
          <a:bodyPr wrap="square" rtlCol="0">
            <a:spAutoFit/>
          </a:bodyPr>
          <a:lstStyle/>
          <a:p>
            <a:r>
              <a:rPr kumimoji="1" lang="ja-JP" altLang="en-US" dirty="0" smtClean="0"/>
              <a:t>各社</a:t>
            </a:r>
            <a:r>
              <a:rPr kumimoji="1" lang="en-US" altLang="ja-JP" dirty="0" smtClean="0"/>
              <a:t>HP</a:t>
            </a:r>
            <a:r>
              <a:rPr kumimoji="1" lang="ja-JP" altLang="en-US" dirty="0" smtClean="0"/>
              <a:t>より</a:t>
            </a:r>
            <a:endParaRPr kumimoji="1" lang="ja-JP" altLang="en-US" dirty="0"/>
          </a:p>
        </p:txBody>
      </p:sp>
    </p:spTree>
    <p:extLst>
      <p:ext uri="{BB962C8B-B14F-4D97-AF65-F5344CB8AC3E}">
        <p14:creationId xmlns:p14="http://schemas.microsoft.com/office/powerpoint/2010/main" val="1885617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MVNO</a:t>
            </a:r>
            <a:r>
              <a:rPr kumimoji="1" lang="ja-JP" altLang="en-US" dirty="0" smtClean="0"/>
              <a:t>の月額料金プラン</a:t>
            </a:r>
            <a:r>
              <a:rPr lang="ja-JP" altLang="en-US" dirty="0"/>
              <a:t>（</a:t>
            </a:r>
            <a:r>
              <a:rPr lang="en-US" altLang="ja-JP" dirty="0"/>
              <a:t>2015/10</a:t>
            </a:r>
            <a:r>
              <a:rPr lang="ja-JP" altLang="en-US" dirty="0"/>
              <a:t>時点）</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560384142"/>
              </p:ext>
            </p:extLst>
          </p:nvPr>
        </p:nvGraphicFramePr>
        <p:xfrm>
          <a:off x="1004750" y="1477140"/>
          <a:ext cx="10349050" cy="3984548"/>
        </p:xfrm>
        <a:graphic>
          <a:graphicData uri="http://schemas.openxmlformats.org/drawingml/2006/table">
            <a:tbl>
              <a:tblPr firstRow="1" firstCol="1" lastRow="1" bandCol="1">
                <a:tableStyleId>{6E25E649-3F16-4E02-A733-19D2CDBF48F0}</a:tableStyleId>
              </a:tblPr>
              <a:tblGrid>
                <a:gridCol w="4216483"/>
                <a:gridCol w="2091770"/>
                <a:gridCol w="2028351"/>
                <a:gridCol w="2012446"/>
              </a:tblGrid>
              <a:tr h="567780">
                <a:tc>
                  <a:txBody>
                    <a:bodyPr/>
                    <a:lstStyle/>
                    <a:p>
                      <a:pPr algn="ctr" fontAlgn="ctr"/>
                      <a:r>
                        <a:rPr lang="ja-JP" altLang="en-US" sz="1600" u="none" strike="noStrike" dirty="0">
                          <a:effectLst/>
                        </a:rPr>
                        <a:t>　</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ctr"/>
                      <a:r>
                        <a:rPr lang="en-US" sz="1600" u="none" strike="noStrike" dirty="0">
                          <a:effectLst/>
                        </a:rPr>
                        <a:t>OCN</a:t>
                      </a:r>
                      <a:r>
                        <a:rPr lang="ja-JP" altLang="en-US" sz="1600" u="none" strike="noStrike" dirty="0">
                          <a:effectLst/>
                        </a:rPr>
                        <a:t>モバイル</a:t>
                      </a:r>
                      <a:r>
                        <a:rPr lang="en-US" sz="1600" u="none" strike="noStrike" dirty="0">
                          <a:effectLst/>
                        </a:rPr>
                        <a:t>one</a:t>
                      </a:r>
                      <a:endParaRPr 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n-US" sz="1600" u="none" strike="noStrike" dirty="0" err="1">
                          <a:effectLst/>
                        </a:rPr>
                        <a:t>IIJmio</a:t>
                      </a:r>
                      <a:endParaRPr 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n-US" sz="1600" u="none" strike="noStrike" dirty="0">
                          <a:effectLst/>
                        </a:rPr>
                        <a:t>BIGLOBE</a:t>
                      </a:r>
                      <a:endParaRPr 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tcPr>
                </a:tc>
              </a:tr>
              <a:tr h="577868">
                <a:tc>
                  <a:txBody>
                    <a:bodyPr/>
                    <a:lstStyle/>
                    <a:p>
                      <a:pPr algn="ctr" fontAlgn="ctr"/>
                      <a:r>
                        <a:rPr lang="ja-JP" altLang="en-US" sz="1600" u="none" strike="noStrike" dirty="0">
                          <a:effectLst/>
                        </a:rPr>
                        <a:t>プラン</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3GB/</a:t>
                      </a:r>
                      <a:r>
                        <a:rPr lang="ja-JP" altLang="en-US" sz="1600" u="none" strike="noStrike">
                          <a:effectLst/>
                        </a:rPr>
                        <a:t>月コース</a:t>
                      </a:r>
                      <a:endParaRPr lang="ja-JP" altLang="en-US"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ja-JP" altLang="en-US" sz="1600" u="none" strike="noStrike" dirty="0">
                          <a:effectLst/>
                        </a:rPr>
                        <a:t>ミニマムスタートプラン</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ja-JP" altLang="en-US" sz="1600" u="none" strike="noStrike" dirty="0">
                          <a:effectLst/>
                        </a:rPr>
                        <a:t>エントリープラン</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B w="12700" cap="flat" cmpd="sng" algn="ctr">
                      <a:solidFill>
                        <a:schemeClr val="tx1"/>
                      </a:solidFill>
                      <a:prstDash val="solid"/>
                      <a:round/>
                      <a:headEnd type="none" w="med" len="med"/>
                      <a:tailEnd type="none" w="med" len="med"/>
                    </a:lnB>
                  </a:tcPr>
                </a:tc>
              </a:tr>
              <a:tr h="567780">
                <a:tc>
                  <a:txBody>
                    <a:bodyPr/>
                    <a:lstStyle/>
                    <a:p>
                      <a:pPr algn="ctr" fontAlgn="ctr"/>
                      <a:r>
                        <a:rPr lang="ja-JP" altLang="en-US" sz="1600" u="none" strike="noStrike" dirty="0">
                          <a:effectLst/>
                        </a:rPr>
                        <a:t>月額料金</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T w="1270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fontAlgn="ctr"/>
                      <a:r>
                        <a:rPr lang="en-US" sz="1600" u="none" strike="noStrike" dirty="0">
                          <a:effectLst/>
                        </a:rPr>
                        <a:t>\1994/3GB</a:t>
                      </a:r>
                      <a:endParaRPr 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sz="1600" u="none" strike="noStrike" dirty="0">
                          <a:effectLst/>
                        </a:rPr>
                        <a:t>\1728/3GB</a:t>
                      </a:r>
                      <a:endParaRPr 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sz="1600" u="none" strike="noStrike">
                          <a:effectLst/>
                        </a:rPr>
                        <a:t>\1728/3GB</a:t>
                      </a:r>
                      <a:endParaRPr lang="en-US"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T w="12700" cap="flat" cmpd="sng" algn="ctr">
                      <a:solidFill>
                        <a:schemeClr val="tx1"/>
                      </a:solidFill>
                      <a:prstDash val="solid"/>
                      <a:round/>
                      <a:headEnd type="none" w="med" len="med"/>
                      <a:tailEnd type="none" w="med" len="med"/>
                    </a:lnT>
                  </a:tcPr>
                </a:tc>
              </a:tr>
              <a:tr h="567780">
                <a:tc>
                  <a:txBody>
                    <a:bodyPr/>
                    <a:lstStyle/>
                    <a:p>
                      <a:pPr algn="ctr" fontAlgn="ctr"/>
                      <a:r>
                        <a:rPr lang="ja-JP" altLang="en-US" sz="1600" u="none" strike="noStrike" dirty="0" smtClean="0">
                          <a:effectLst/>
                        </a:rPr>
                        <a:t>通話料</a:t>
                      </a:r>
                      <a:endParaRPr lang="en-US" altLang="ja-JP" sz="1600" u="none" strike="noStrike" dirty="0" smtClean="0">
                        <a:effectLst/>
                      </a:endParaRPr>
                    </a:p>
                    <a:p>
                      <a:pPr algn="ctr" fontAlgn="ctr"/>
                      <a:r>
                        <a:rPr lang="ja-JP" altLang="en-US" sz="1200" u="none" strike="noStrike" dirty="0" smtClean="0">
                          <a:effectLst/>
                        </a:rPr>
                        <a:t>（一日の平均通話料</a:t>
                      </a:r>
                      <a:r>
                        <a:rPr lang="en-US" altLang="ja-JP" sz="1200" u="none" strike="noStrike" dirty="0" smtClean="0">
                          <a:effectLst/>
                        </a:rPr>
                        <a:t>×30</a:t>
                      </a:r>
                      <a:r>
                        <a:rPr lang="ja-JP" altLang="en-US" sz="1200" u="none" strike="noStrike" dirty="0" smtClean="0">
                          <a:effectLst/>
                        </a:rPr>
                        <a:t>日）</a:t>
                      </a:r>
                    </a:p>
                  </a:txBody>
                  <a:tcPr marL="9525" marR="9525" marT="9525" marB="0" anchor="ct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fontAlgn="ctr"/>
                      <a:r>
                        <a:rPr lang="en-US" altLang="ja-JP" sz="1600" u="none" strike="noStrike" dirty="0" smtClean="0">
                          <a:effectLst/>
                        </a:rPr>
                        <a:t>\3360</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600" u="none" strike="noStrike" dirty="0" smtClean="0">
                          <a:effectLst/>
                        </a:rPr>
                        <a:t>\3360</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600" u="none" strike="noStrike" dirty="0" smtClean="0">
                          <a:effectLst/>
                        </a:rPr>
                        <a:t>\3360</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567780">
                <a:tc>
                  <a:txBody>
                    <a:bodyPr/>
                    <a:lstStyle/>
                    <a:p>
                      <a:pPr algn="ctr" fontAlgn="b"/>
                      <a:r>
                        <a:rPr lang="ja-JP" altLang="en-US" sz="1600" u="none" strike="noStrike" dirty="0" smtClean="0">
                          <a:effectLst/>
                        </a:rPr>
                        <a:t>端末代</a:t>
                      </a:r>
                      <a:endParaRPr lang="en-US" altLang="ja-JP" sz="1600" u="none" strike="noStrike" dirty="0" smtClean="0">
                        <a:effectLst/>
                      </a:endParaRPr>
                    </a:p>
                    <a:p>
                      <a:pPr algn="ctr" fontAlgn="b"/>
                      <a:r>
                        <a:rPr lang="ja-JP" altLang="en-US" sz="1200" u="none" strike="noStrike" dirty="0" smtClean="0">
                          <a:effectLst/>
                        </a:rPr>
                        <a:t>（初回のみ　（）内は月額換算した数値）</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T w="635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u="none" strike="noStrike" dirty="0" smtClean="0">
                          <a:effectLst/>
                        </a:rPr>
                        <a:t>\93744</a:t>
                      </a:r>
                      <a:r>
                        <a:rPr lang="ja-JP" altLang="en-US" sz="1600" u="none" strike="noStrike" dirty="0" smtClean="0">
                          <a:effectLst/>
                        </a:rPr>
                        <a:t>（</a:t>
                      </a:r>
                      <a:r>
                        <a:rPr lang="en-US" altLang="ja-JP" sz="1600" u="none" strike="noStrike" dirty="0" smtClean="0">
                          <a:effectLst/>
                        </a:rPr>
                        <a:t>\3906</a:t>
                      </a:r>
                      <a:r>
                        <a:rPr lang="ja-JP" altLang="en-US" sz="1600" u="none" strike="noStrike" dirty="0" smtClean="0">
                          <a:effectLst/>
                        </a:rPr>
                        <a:t>）</a:t>
                      </a:r>
                      <a:endParaRPr lang="en-US" altLang="ja-JP" sz="1600" u="none" strike="noStrike" dirty="0" smtClean="0">
                        <a:effectLst/>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altLang="ja-JP" sz="1600" u="none" strike="noStrike" dirty="0" smtClean="0">
                          <a:effectLst/>
                        </a:rPr>
                        <a:t>\93744</a:t>
                      </a:r>
                      <a:r>
                        <a:rPr lang="ja-JP" altLang="en-US" sz="1600" u="none" strike="noStrike" dirty="0" smtClean="0">
                          <a:effectLst/>
                        </a:rPr>
                        <a:t>（</a:t>
                      </a:r>
                      <a:r>
                        <a:rPr lang="en-US" altLang="ja-JP" sz="1600" u="none" strike="noStrike" dirty="0" smtClean="0">
                          <a:effectLst/>
                        </a:rPr>
                        <a:t>\3906</a:t>
                      </a:r>
                      <a:r>
                        <a:rPr lang="ja-JP" altLang="en-US" sz="1600" u="none" strike="noStrike" dirty="0" smtClean="0">
                          <a:effectLst/>
                        </a:rPr>
                        <a:t>）</a:t>
                      </a:r>
                      <a:endParaRPr lang="en-US" altLang="ja-JP" sz="1600" u="none" strike="noStrike" dirty="0" smtClean="0">
                        <a:effectLst/>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altLang="ja-JP" sz="1600" u="none" strike="noStrike" dirty="0" smtClean="0">
                          <a:effectLst/>
                        </a:rPr>
                        <a:t>\93744</a:t>
                      </a:r>
                      <a:r>
                        <a:rPr lang="ja-JP" altLang="en-US" sz="1600" u="none" strike="noStrike" dirty="0" smtClean="0">
                          <a:effectLst/>
                        </a:rPr>
                        <a:t>（</a:t>
                      </a:r>
                      <a:r>
                        <a:rPr lang="en-US" altLang="ja-JP" sz="1600" u="none" strike="noStrike" dirty="0" smtClean="0">
                          <a:effectLst/>
                        </a:rPr>
                        <a:t>\3906</a:t>
                      </a:r>
                      <a:r>
                        <a:rPr lang="ja-JP" altLang="en-US" sz="1600" u="none" strike="noStrike" dirty="0" smtClean="0">
                          <a:effectLst/>
                        </a:rPr>
                        <a:t>）</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B w="12700" cap="flat" cmpd="sng" algn="ctr">
                      <a:solidFill>
                        <a:schemeClr val="tx1"/>
                      </a:solidFill>
                      <a:prstDash val="solid"/>
                      <a:round/>
                      <a:headEnd type="none" w="med" len="med"/>
                      <a:tailEnd type="none" w="med" len="med"/>
                    </a:lnB>
                  </a:tcPr>
                </a:tc>
              </a:tr>
              <a:tr h="567780">
                <a:tc>
                  <a:txBody>
                    <a:bodyPr/>
                    <a:lstStyle/>
                    <a:p>
                      <a:pPr algn="ctr" fontAlgn="ctr"/>
                      <a:r>
                        <a:rPr lang="ja-JP" altLang="en-US" sz="1600" u="none" strike="noStrike" dirty="0">
                          <a:effectLst/>
                        </a:rPr>
                        <a:t>合計（端末代除く）</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altLang="ja-JP" sz="1600" u="none" strike="noStrike" dirty="0" smtClean="0">
                          <a:effectLst/>
                        </a:rPr>
                        <a:t>\4946</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altLang="ja-JP" sz="1600" u="none" strike="noStrike" dirty="0" smtClean="0">
                          <a:effectLst/>
                        </a:rPr>
                        <a:t>\4680</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altLang="ja-JP" sz="1600" u="none" strike="noStrike" dirty="0" smtClean="0">
                          <a:effectLst/>
                        </a:rPr>
                        <a:t>\4680</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T w="12700" cap="flat" cmpd="sng" algn="ctr">
                      <a:solidFill>
                        <a:schemeClr val="tx1"/>
                      </a:solidFill>
                      <a:prstDash val="solid"/>
                      <a:round/>
                      <a:headEnd type="none" w="med" len="med"/>
                      <a:tailEnd type="none" w="med" len="med"/>
                    </a:lnT>
                  </a:tcPr>
                </a:tc>
              </a:tr>
              <a:tr h="567780">
                <a:tc>
                  <a:txBody>
                    <a:bodyPr/>
                    <a:lstStyle/>
                    <a:p>
                      <a:pPr algn="ctr" fontAlgn="ctr"/>
                      <a:r>
                        <a:rPr lang="en-US" altLang="ja-JP" sz="1600" u="none" strike="noStrike" dirty="0">
                          <a:effectLst/>
                        </a:rPr>
                        <a:t>2</a:t>
                      </a:r>
                      <a:r>
                        <a:rPr lang="ja-JP" altLang="en-US" sz="1600" u="none" strike="noStrike" dirty="0">
                          <a:effectLst/>
                        </a:rPr>
                        <a:t>年間で支払う合計金額</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600" u="none" strike="noStrike" dirty="0" smtClean="0">
                          <a:effectLst/>
                        </a:rPr>
                        <a:t>\222240</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n-US" altLang="ja-JP" sz="1600" u="none" strike="noStrike" dirty="0" smtClean="0">
                          <a:effectLst/>
                        </a:rPr>
                        <a:t>\215856</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n-US" altLang="ja-JP" sz="1600" u="none" strike="noStrike" dirty="0" smtClean="0">
                          <a:effectLst/>
                        </a:rPr>
                        <a:t>\215856</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tcPr>
                </a:tc>
              </a:tr>
            </a:tbl>
          </a:graphicData>
        </a:graphic>
      </p:graphicFrame>
      <p:sp>
        <p:nvSpPr>
          <p:cNvPr id="6" name="テキスト ボックス 5"/>
          <p:cNvSpPr txBox="1"/>
          <p:nvPr/>
        </p:nvSpPr>
        <p:spPr>
          <a:xfrm>
            <a:off x="0" y="6488668"/>
            <a:ext cx="3686782" cy="369332"/>
          </a:xfrm>
          <a:prstGeom prst="rect">
            <a:avLst/>
          </a:prstGeom>
          <a:noFill/>
        </p:spPr>
        <p:txBody>
          <a:bodyPr wrap="square" rtlCol="0">
            <a:spAutoFit/>
          </a:bodyPr>
          <a:lstStyle/>
          <a:p>
            <a:r>
              <a:rPr kumimoji="1" lang="ja-JP" altLang="en-US" dirty="0" smtClean="0"/>
              <a:t>各社</a:t>
            </a:r>
            <a:r>
              <a:rPr kumimoji="1" lang="en-US" altLang="ja-JP" dirty="0" smtClean="0"/>
              <a:t>HP</a:t>
            </a:r>
            <a:r>
              <a:rPr kumimoji="1" lang="ja-JP" altLang="en-US" dirty="0" smtClean="0"/>
              <a:t>より</a:t>
            </a:r>
            <a:endParaRPr kumimoji="1" lang="ja-JP" altLang="en-US" dirty="0"/>
          </a:p>
        </p:txBody>
      </p:sp>
    </p:spTree>
    <p:extLst>
      <p:ext uri="{BB962C8B-B14F-4D97-AF65-F5344CB8AC3E}">
        <p14:creationId xmlns:p14="http://schemas.microsoft.com/office/powerpoint/2010/main" val="33564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流れ</a:t>
            </a:r>
            <a:endParaRPr kumimoji="1" lang="ja-JP" altLang="en-US" dirty="0"/>
          </a:p>
        </p:txBody>
      </p:sp>
      <p:sp>
        <p:nvSpPr>
          <p:cNvPr id="3" name="コンテンツ プレースホルダー 2"/>
          <p:cNvSpPr>
            <a:spLocks noGrp="1"/>
          </p:cNvSpPr>
          <p:nvPr>
            <p:ph idx="1"/>
          </p:nvPr>
        </p:nvSpPr>
        <p:spPr/>
        <p:txBody>
          <a:bodyPr/>
          <a:lstStyle/>
          <a:p>
            <a:pPr marL="457200" indent="-457200">
              <a:buFont typeface="+mj-ea"/>
              <a:buAutoNum type="circleNumDbPlain"/>
            </a:pPr>
            <a:r>
              <a:rPr lang="ja-JP" altLang="en-US" dirty="0" smtClean="0">
                <a:solidFill>
                  <a:srgbClr val="FF0000"/>
                </a:solidFill>
              </a:rPr>
              <a:t>今の携帯電話料金について</a:t>
            </a:r>
            <a:endParaRPr lang="en-US" altLang="ja-JP" dirty="0" smtClean="0">
              <a:solidFill>
                <a:srgbClr val="FF0000"/>
              </a:solidFill>
            </a:endParaRPr>
          </a:p>
          <a:p>
            <a:pPr marL="457200" indent="-457200">
              <a:buFont typeface="+mj-ea"/>
              <a:buAutoNum type="circleNumDbPlain"/>
            </a:pPr>
            <a:endParaRPr lang="en-US" altLang="ja-JP" dirty="0"/>
          </a:p>
          <a:p>
            <a:pPr marL="457200" indent="-457200">
              <a:buFont typeface="+mj-ea"/>
              <a:buAutoNum type="circleNumDbPlain"/>
            </a:pPr>
            <a:r>
              <a:rPr lang="ja-JP" altLang="en-US" dirty="0"/>
              <a:t>携帯電話事業の仕組みについて</a:t>
            </a:r>
            <a:endParaRPr lang="en-US" altLang="ja-JP" dirty="0"/>
          </a:p>
          <a:p>
            <a:pPr marL="457200" indent="-457200">
              <a:buFont typeface="+mj-ea"/>
              <a:buAutoNum type="circleNumDbPlain"/>
            </a:pPr>
            <a:endParaRPr lang="en-US" altLang="ja-JP" dirty="0" smtClean="0"/>
          </a:p>
          <a:p>
            <a:pPr marL="457200" indent="-457200">
              <a:buFont typeface="+mj-ea"/>
              <a:buAutoNum type="circleNumDbPlain"/>
            </a:pPr>
            <a:r>
              <a:rPr lang="ja-JP" altLang="en-US" dirty="0" smtClean="0"/>
              <a:t>利用者にとって最適なプランの検討</a:t>
            </a:r>
            <a:endParaRPr lang="en-US" altLang="ja-JP" dirty="0" smtClean="0"/>
          </a:p>
          <a:p>
            <a:pPr marL="457200" indent="-457200">
              <a:buFont typeface="+mj-ea"/>
              <a:buAutoNum type="circleNumDbPlain"/>
            </a:pPr>
            <a:endParaRPr lang="en-US" altLang="ja-JP" dirty="0" smtClean="0"/>
          </a:p>
          <a:p>
            <a:endParaRPr kumimoji="1" lang="ja-JP" altLang="en-US" dirty="0"/>
          </a:p>
        </p:txBody>
      </p:sp>
    </p:spTree>
    <p:extLst>
      <p:ext uri="{BB962C8B-B14F-4D97-AF65-F5344CB8AC3E}">
        <p14:creationId xmlns:p14="http://schemas.microsoft.com/office/powerpoint/2010/main" val="21973864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601929812"/>
              </p:ext>
            </p:extLst>
          </p:nvPr>
        </p:nvGraphicFramePr>
        <p:xfrm>
          <a:off x="844550" y="308344"/>
          <a:ext cx="11042650" cy="6400800"/>
        </p:xfrm>
        <a:graphic>
          <a:graphicData uri="http://schemas.openxmlformats.org/drawingml/2006/chart">
            <c:chart xmlns:c="http://schemas.openxmlformats.org/drawingml/2006/chart" xmlns:r="http://schemas.openxmlformats.org/officeDocument/2006/relationships" r:id="rId2"/>
          </a:graphicData>
        </a:graphic>
      </p:graphicFrame>
      <p:sp>
        <p:nvSpPr>
          <p:cNvPr id="2" name="角丸四角形吹き出し 1"/>
          <p:cNvSpPr/>
          <p:nvPr/>
        </p:nvSpPr>
        <p:spPr>
          <a:xfrm>
            <a:off x="3696101" y="2258555"/>
            <a:ext cx="1912740" cy="897925"/>
          </a:xfrm>
          <a:prstGeom prst="wedgeRoundRectCallout">
            <a:avLst>
              <a:gd name="adj1" fmla="val 99376"/>
              <a:gd name="adj2" fmla="val 27443"/>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MVNO</a:t>
            </a:r>
            <a:r>
              <a:rPr kumimoji="1" lang="ja-JP" altLang="en-US" dirty="0" err="1" smtClean="0"/>
              <a:t>のほう</a:t>
            </a:r>
            <a:r>
              <a:rPr kumimoji="1" lang="ja-JP" altLang="en-US" dirty="0" smtClean="0"/>
              <a:t>が</a:t>
            </a:r>
            <a:endParaRPr kumimoji="1" lang="en-US" altLang="ja-JP" dirty="0" smtClean="0"/>
          </a:p>
          <a:p>
            <a:pPr algn="ctr"/>
            <a:r>
              <a:rPr kumimoji="1" lang="ja-JP" altLang="en-US" dirty="0" smtClean="0"/>
              <a:t>支払額が多い</a:t>
            </a:r>
            <a:endParaRPr kumimoji="1" lang="ja-JP" altLang="en-US" dirty="0"/>
          </a:p>
        </p:txBody>
      </p:sp>
      <p:sp>
        <p:nvSpPr>
          <p:cNvPr id="7" name="右矢印 6"/>
          <p:cNvSpPr/>
          <p:nvPr/>
        </p:nvSpPr>
        <p:spPr>
          <a:xfrm>
            <a:off x="4908884" y="917690"/>
            <a:ext cx="1934678" cy="1016987"/>
          </a:xfrm>
          <a:prstGeom prst="righ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キャリアの</a:t>
            </a:r>
            <a:endParaRPr kumimoji="1" lang="en-US" altLang="ja-JP" dirty="0" smtClean="0"/>
          </a:p>
          <a:p>
            <a:pPr algn="ctr"/>
            <a:r>
              <a:rPr kumimoji="1" lang="ja-JP" altLang="en-US" dirty="0" smtClean="0"/>
              <a:t>契約更新月</a:t>
            </a:r>
            <a:endParaRPr kumimoji="1" lang="ja-JP" altLang="en-US" dirty="0"/>
          </a:p>
        </p:txBody>
      </p:sp>
      <p:sp>
        <p:nvSpPr>
          <p:cNvPr id="8" name="角丸四角形吹き出し 7"/>
          <p:cNvSpPr/>
          <p:nvPr/>
        </p:nvSpPr>
        <p:spPr>
          <a:xfrm>
            <a:off x="8380445" y="3156480"/>
            <a:ext cx="2832988" cy="928502"/>
          </a:xfrm>
          <a:prstGeom prst="wedgeRoundRectCallout">
            <a:avLst>
              <a:gd name="adj1" fmla="val 393"/>
              <a:gd name="adj2" fmla="val -85894"/>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３６ヶ月～４１ヶ月あたりで３キャリアと同じ水準に</a:t>
            </a:r>
            <a:endParaRPr kumimoji="1" lang="ja-JP" altLang="en-US" dirty="0"/>
          </a:p>
        </p:txBody>
      </p:sp>
    </p:spTree>
    <p:extLst>
      <p:ext uri="{BB962C8B-B14F-4D97-AF65-F5344CB8AC3E}">
        <p14:creationId xmlns:p14="http://schemas.microsoft.com/office/powerpoint/2010/main" val="3504745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各企業の利用期間別の月額料金</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11572464"/>
              </p:ext>
            </p:extLst>
          </p:nvPr>
        </p:nvGraphicFramePr>
        <p:xfrm>
          <a:off x="336000" y="1690688"/>
          <a:ext cx="11520000" cy="3305610"/>
        </p:xfrm>
        <a:graphic>
          <a:graphicData uri="http://schemas.openxmlformats.org/drawingml/2006/table">
            <a:tbl>
              <a:tblPr firstRow="1" firstCol="1" bandCol="1">
                <a:tableStyleId>{793D81CF-94F2-401A-BA57-92F5A7B2D0C5}</a:tableStyleId>
              </a:tblPr>
              <a:tblGrid>
                <a:gridCol w="2520000"/>
                <a:gridCol w="1800000"/>
                <a:gridCol w="1800000"/>
                <a:gridCol w="1800000"/>
                <a:gridCol w="1800000"/>
                <a:gridCol w="1800000"/>
              </a:tblGrid>
              <a:tr h="929610">
                <a:tc>
                  <a:txBody>
                    <a:bodyPr/>
                    <a:lstStyle/>
                    <a:p>
                      <a:pPr algn="ctr"/>
                      <a:endParaRPr kumimoji="1" lang="ja-JP" altLang="en-US" dirty="0"/>
                    </a:p>
                  </a:txBody>
                  <a:tcPr anchor="ct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ドコモ：</a:t>
                      </a:r>
                      <a:endParaRPr kumimoji="1" lang="en-US" altLang="ja-JP"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カケホーダイ</a:t>
                      </a:r>
                      <a:endParaRPr kumimoji="1" lang="en-US" altLang="ja-JP" dirty="0" smtClean="0"/>
                    </a:p>
                  </a:txBody>
                  <a:tcPr anchor="ct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dirty="0" smtClean="0"/>
                        <a:t>au</a:t>
                      </a:r>
                      <a:r>
                        <a:rPr lang="ja-JP" altLang="en-US" dirty="0" smtClean="0"/>
                        <a:t>：</a:t>
                      </a:r>
                      <a:endParaRPr lang="en-US" altLang="ja-JP"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dirty="0" smtClean="0"/>
                        <a:t>スーパーカケホ</a:t>
                      </a:r>
                      <a:endParaRPr lang="en-US" altLang="ja-JP" dirty="0" smtClean="0"/>
                    </a:p>
                  </a:txBody>
                  <a:tcPr anchor="ct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ソフトバンク：</a:t>
                      </a:r>
                      <a:endParaRPr kumimoji="1" lang="en-US" altLang="ja-JP"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dirty="0" smtClean="0"/>
                        <a:t>スマ放題</a:t>
                      </a:r>
                      <a:endParaRPr kumimoji="1" lang="en-US" altLang="ja-JP" dirty="0" smtClean="0"/>
                    </a:p>
                  </a:txBody>
                  <a:tcPr anchor="ct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dirty="0" smtClean="0"/>
                        <a:t>OCN</a:t>
                      </a:r>
                      <a:r>
                        <a:rPr lang="ja-JP" altLang="en-US" dirty="0" smtClean="0"/>
                        <a:t>モバイル</a:t>
                      </a:r>
                      <a:r>
                        <a:rPr lang="en-US" altLang="ja-JP" dirty="0" smtClean="0"/>
                        <a:t>one</a:t>
                      </a:r>
                    </a:p>
                  </a:txBody>
                  <a:tcPr anchor="ct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dirty="0" err="1" smtClean="0"/>
                        <a:t>IIJmio</a:t>
                      </a:r>
                      <a:r>
                        <a:rPr lang="ja-JP" altLang="en-US" dirty="0" smtClean="0"/>
                        <a:t>・</a:t>
                      </a:r>
                      <a:r>
                        <a:rPr lang="en-US" altLang="ja-JP" dirty="0" smtClean="0"/>
                        <a:t>BIGLOBE</a:t>
                      </a:r>
                    </a:p>
                  </a:txBody>
                  <a:tcPr anchor="ctr">
                    <a:solidFill>
                      <a:schemeClr val="accent1"/>
                    </a:solidFill>
                  </a:tcPr>
                </a:tc>
              </a:tr>
              <a:tr h="792000">
                <a:tc>
                  <a:txBody>
                    <a:bodyPr/>
                    <a:lstStyle/>
                    <a:p>
                      <a:pPr algn="ctr"/>
                      <a:r>
                        <a:rPr lang="ja-JP" altLang="en-US" sz="2000" dirty="0" smtClean="0">
                          <a:solidFill>
                            <a:schemeClr val="bg1"/>
                          </a:solidFill>
                        </a:rPr>
                        <a:t>２４ヶ月（２年）</a:t>
                      </a:r>
                      <a:endParaRPr lang="en-US" altLang="ja-JP" sz="1600" dirty="0" smtClean="0">
                        <a:solidFill>
                          <a:schemeClr val="bg1"/>
                        </a:solidFill>
                      </a:endParaRPr>
                    </a:p>
                    <a:p>
                      <a:pPr algn="ctr"/>
                      <a:r>
                        <a:rPr lang="ja-JP" altLang="en-US" sz="1600" dirty="0" smtClean="0">
                          <a:solidFill>
                            <a:schemeClr val="bg1"/>
                          </a:solidFill>
                        </a:rPr>
                        <a:t>使用した場合の月額料金</a:t>
                      </a:r>
                      <a:endParaRPr kumimoji="1" lang="en-US" altLang="ja-JP" sz="1600" dirty="0" smtClean="0">
                        <a:solidFill>
                          <a:schemeClr val="bg1"/>
                        </a:solidFill>
                      </a:endParaRPr>
                    </a:p>
                  </a:txBody>
                  <a:tcPr anchor="ctr">
                    <a:solidFill>
                      <a:schemeClr val="accent1"/>
                    </a:solidFill>
                  </a:tcPr>
                </a:tc>
                <a:tc>
                  <a:txBody>
                    <a:bodyPr/>
                    <a:lstStyle/>
                    <a:p>
                      <a:pPr algn="ctr"/>
                      <a:r>
                        <a:rPr kumimoji="1" lang="en-US" altLang="ja-JP" sz="2000" dirty="0" smtClean="0"/>
                        <a:t>8100</a:t>
                      </a:r>
                      <a:r>
                        <a:rPr kumimoji="1" lang="ja-JP" altLang="en-US" sz="2000" dirty="0" smtClean="0"/>
                        <a:t>円</a:t>
                      </a:r>
                      <a:endParaRPr kumimoji="1" lang="ja-JP" altLang="en-US" sz="2000" dirty="0"/>
                    </a:p>
                  </a:txBody>
                  <a:tcPr anchor="ctr"/>
                </a:tc>
                <a:tc>
                  <a:txBody>
                    <a:bodyPr/>
                    <a:lstStyle/>
                    <a:p>
                      <a:pPr algn="ctr"/>
                      <a:r>
                        <a:rPr lang="en-US" altLang="ja-JP" sz="2000" dirty="0" smtClean="0"/>
                        <a:t>7366</a:t>
                      </a:r>
                      <a:r>
                        <a:rPr lang="ja-JP" altLang="en-US" sz="2000" dirty="0" smtClean="0"/>
                        <a:t>円</a:t>
                      </a:r>
                      <a:endParaRPr kumimoji="1" lang="ja-JP" altLang="en-US" sz="2000" dirty="0"/>
                    </a:p>
                  </a:txBody>
                  <a:tcPr anchor="ctr"/>
                </a:tc>
                <a:tc>
                  <a:txBody>
                    <a:bodyPr/>
                    <a:lstStyle/>
                    <a:p>
                      <a:pPr algn="ctr"/>
                      <a:r>
                        <a:rPr lang="en-US" altLang="ja-JP" sz="2000" dirty="0" smtClean="0"/>
                        <a:t>7668</a:t>
                      </a:r>
                      <a:r>
                        <a:rPr lang="ja-JP" altLang="en-US" sz="2000" dirty="0" smtClean="0"/>
                        <a:t>円</a:t>
                      </a:r>
                      <a:endParaRPr kumimoji="1" lang="ja-JP" altLang="en-US" sz="2000" dirty="0"/>
                    </a:p>
                  </a:txBody>
                  <a:tcPr anchor="ctr"/>
                </a:tc>
                <a:tc>
                  <a:txBody>
                    <a:bodyPr/>
                    <a:lstStyle/>
                    <a:p>
                      <a:pPr algn="ctr"/>
                      <a:r>
                        <a:rPr lang="en-US" altLang="ja-JP" sz="2000" dirty="0" smtClean="0"/>
                        <a:t>9260</a:t>
                      </a:r>
                      <a:r>
                        <a:rPr lang="ja-JP" altLang="en-US" sz="2000" dirty="0" smtClean="0"/>
                        <a:t>円</a:t>
                      </a:r>
                      <a:endParaRPr kumimoji="1" lang="ja-JP" altLang="en-US" sz="2000" dirty="0"/>
                    </a:p>
                  </a:txBody>
                  <a:tcPr anchor="ctr"/>
                </a:tc>
                <a:tc>
                  <a:txBody>
                    <a:bodyPr/>
                    <a:lstStyle/>
                    <a:p>
                      <a:pPr algn="ctr"/>
                      <a:r>
                        <a:rPr kumimoji="1" lang="en-US" altLang="ja-JP" sz="2000" dirty="0" smtClean="0"/>
                        <a:t>8994</a:t>
                      </a:r>
                      <a:r>
                        <a:rPr kumimoji="1" lang="ja-JP" altLang="en-US" sz="2000" dirty="0" smtClean="0"/>
                        <a:t>円</a:t>
                      </a:r>
                      <a:endParaRPr kumimoji="1" lang="ja-JP" altLang="en-US" sz="2000" dirty="0"/>
                    </a:p>
                  </a:txBody>
                  <a:tcPr anchor="ctr"/>
                </a:tc>
              </a:tr>
              <a:tr h="79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000" dirty="0" smtClean="0">
                          <a:solidFill>
                            <a:schemeClr val="bg1"/>
                          </a:solidFill>
                        </a:rPr>
                        <a:t>３６ヶ月（３年）</a:t>
                      </a:r>
                      <a:endParaRPr lang="en-US" altLang="ja-JP" sz="1600" dirty="0" smtClean="0">
                        <a:solidFill>
                          <a:schemeClr val="bg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600" dirty="0" smtClean="0">
                          <a:solidFill>
                            <a:schemeClr val="bg1"/>
                          </a:solidFill>
                        </a:rPr>
                        <a:t>使用した場合の月額料金</a:t>
                      </a:r>
                      <a:endParaRPr kumimoji="1" lang="en-US" altLang="ja-JP" sz="1600" dirty="0" smtClean="0">
                        <a:solidFill>
                          <a:schemeClr val="bg1"/>
                        </a:solidFill>
                      </a:endParaRPr>
                    </a:p>
                  </a:txBody>
                  <a:tcPr anchor="ctr">
                    <a:solidFill>
                      <a:schemeClr val="accent1"/>
                    </a:solidFill>
                  </a:tcPr>
                </a:tc>
                <a:tc>
                  <a:txBody>
                    <a:bodyPr/>
                    <a:lstStyle/>
                    <a:p>
                      <a:pPr algn="ctr"/>
                      <a:r>
                        <a:rPr kumimoji="1" lang="en-US" altLang="ja-JP" sz="2000" dirty="0" smtClean="0"/>
                        <a:t>7740</a:t>
                      </a:r>
                      <a:r>
                        <a:rPr kumimoji="1" lang="ja-JP" altLang="en-US" sz="2000" dirty="0" smtClean="0"/>
                        <a:t>円</a:t>
                      </a:r>
                      <a:endParaRPr kumimoji="1" lang="ja-JP" altLang="en-US" sz="2000" dirty="0"/>
                    </a:p>
                  </a:txBody>
                  <a:tcPr anchor="ctr"/>
                </a:tc>
                <a:tc>
                  <a:txBody>
                    <a:bodyPr/>
                    <a:lstStyle/>
                    <a:p>
                      <a:pPr algn="ctr"/>
                      <a:r>
                        <a:rPr lang="en-US" altLang="ja-JP" sz="2000" dirty="0" smtClean="0"/>
                        <a:t>7143</a:t>
                      </a:r>
                      <a:r>
                        <a:rPr lang="ja-JP" altLang="en-US" sz="2000" dirty="0" smtClean="0"/>
                        <a:t>円</a:t>
                      </a:r>
                      <a:endParaRPr kumimoji="1" lang="ja-JP" altLang="en-US" sz="2000" dirty="0"/>
                    </a:p>
                  </a:txBody>
                  <a:tcPr anchor="ctr"/>
                </a:tc>
                <a:tc>
                  <a:txBody>
                    <a:bodyPr/>
                    <a:lstStyle/>
                    <a:p>
                      <a:pPr algn="ctr"/>
                      <a:r>
                        <a:rPr lang="en-US" altLang="ja-JP" sz="2000" dirty="0" smtClean="0"/>
                        <a:t>7452</a:t>
                      </a:r>
                      <a:r>
                        <a:rPr lang="ja-JP" altLang="en-US" sz="2000" dirty="0" smtClean="0"/>
                        <a:t>円</a:t>
                      </a:r>
                      <a:endParaRPr kumimoji="1" lang="ja-JP" altLang="en-US" sz="2000" dirty="0"/>
                    </a:p>
                  </a:txBody>
                  <a:tcPr anchor="ctr"/>
                </a:tc>
                <a:tc>
                  <a:txBody>
                    <a:bodyPr/>
                    <a:lstStyle/>
                    <a:p>
                      <a:pPr algn="ctr"/>
                      <a:r>
                        <a:rPr lang="en-US" altLang="ja-JP" sz="2000" dirty="0" smtClean="0"/>
                        <a:t>7958</a:t>
                      </a:r>
                      <a:r>
                        <a:rPr lang="ja-JP" altLang="en-US" sz="2000" dirty="0" smtClean="0"/>
                        <a:t>円</a:t>
                      </a:r>
                      <a:endParaRPr kumimoji="1" lang="ja-JP" altLang="en-US" sz="2000" dirty="0"/>
                    </a:p>
                  </a:txBody>
                  <a:tcPr anchor="ctr"/>
                </a:tc>
                <a:tc>
                  <a:txBody>
                    <a:bodyPr/>
                    <a:lstStyle/>
                    <a:p>
                      <a:pPr algn="ctr"/>
                      <a:r>
                        <a:rPr kumimoji="1" lang="en-US" altLang="ja-JP" sz="2000" dirty="0" smtClean="0"/>
                        <a:t>7692</a:t>
                      </a:r>
                      <a:r>
                        <a:rPr kumimoji="1" lang="ja-JP" altLang="en-US" sz="2000" dirty="0" smtClean="0"/>
                        <a:t>円</a:t>
                      </a:r>
                      <a:endParaRPr kumimoji="1" lang="ja-JP" altLang="en-US" sz="2000" dirty="0"/>
                    </a:p>
                  </a:txBody>
                  <a:tcPr anchor="ctr"/>
                </a:tc>
              </a:tr>
              <a:tr h="79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000" dirty="0" smtClean="0">
                          <a:solidFill>
                            <a:schemeClr val="bg1"/>
                          </a:solidFill>
                        </a:rPr>
                        <a:t>４８ヶ月（４年）</a:t>
                      </a:r>
                      <a:endParaRPr lang="en-US" altLang="ja-JP" sz="1600" dirty="0" smtClean="0">
                        <a:solidFill>
                          <a:schemeClr val="bg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600" dirty="0" smtClean="0">
                          <a:solidFill>
                            <a:schemeClr val="bg1"/>
                          </a:solidFill>
                        </a:rPr>
                        <a:t>使用した場合の月額料金</a:t>
                      </a:r>
                      <a:endParaRPr kumimoji="1" lang="en-US" altLang="ja-JP" sz="1600" dirty="0" smtClean="0">
                        <a:solidFill>
                          <a:schemeClr val="bg1"/>
                        </a:solidFill>
                      </a:endParaRPr>
                    </a:p>
                  </a:txBody>
                  <a:tcPr anchor="ctr">
                    <a:solidFill>
                      <a:schemeClr val="accent1"/>
                    </a:solidFill>
                  </a:tcPr>
                </a:tc>
                <a:tc>
                  <a:txBody>
                    <a:bodyPr/>
                    <a:lstStyle/>
                    <a:p>
                      <a:pPr algn="ctr"/>
                      <a:r>
                        <a:rPr kumimoji="1" lang="en-US" altLang="ja-JP" sz="2000" dirty="0" smtClean="0"/>
                        <a:t>7560</a:t>
                      </a:r>
                      <a:r>
                        <a:rPr kumimoji="1" lang="ja-JP" altLang="en-US" sz="2000" dirty="0" smtClean="0"/>
                        <a:t>円</a:t>
                      </a:r>
                      <a:endParaRPr kumimoji="1" lang="ja-JP" altLang="en-US" sz="2000" dirty="0"/>
                    </a:p>
                  </a:txBody>
                  <a:tcPr anchor="ctr"/>
                </a:tc>
                <a:tc>
                  <a:txBody>
                    <a:bodyPr/>
                    <a:lstStyle/>
                    <a:p>
                      <a:pPr algn="ctr"/>
                      <a:r>
                        <a:rPr lang="en-US" altLang="ja-JP" sz="2000" dirty="0" smtClean="0"/>
                        <a:t>7031</a:t>
                      </a:r>
                      <a:r>
                        <a:rPr lang="ja-JP" altLang="en-US" sz="2000" dirty="0" smtClean="0"/>
                        <a:t>円</a:t>
                      </a:r>
                      <a:endParaRPr kumimoji="1" lang="ja-JP" altLang="en-US" sz="2000" dirty="0"/>
                    </a:p>
                  </a:txBody>
                  <a:tcPr anchor="ctr"/>
                </a:tc>
                <a:tc>
                  <a:txBody>
                    <a:bodyPr/>
                    <a:lstStyle/>
                    <a:p>
                      <a:pPr algn="ctr"/>
                      <a:r>
                        <a:rPr lang="en-US" altLang="ja-JP" sz="2000" dirty="0" smtClean="0"/>
                        <a:t>7344</a:t>
                      </a:r>
                      <a:r>
                        <a:rPr lang="ja-JP" altLang="en-US" sz="2000" dirty="0" smtClean="0"/>
                        <a:t>円</a:t>
                      </a:r>
                      <a:endParaRPr kumimoji="1" lang="ja-JP" altLang="en-US" sz="2000" dirty="0"/>
                    </a:p>
                  </a:txBody>
                  <a:tcPr anchor="ctr"/>
                </a:tc>
                <a:tc>
                  <a:txBody>
                    <a:bodyPr/>
                    <a:lstStyle/>
                    <a:p>
                      <a:pPr algn="ctr"/>
                      <a:r>
                        <a:rPr lang="en-US" altLang="ja-JP" sz="2000" dirty="0" smtClean="0"/>
                        <a:t>7307</a:t>
                      </a:r>
                      <a:r>
                        <a:rPr lang="ja-JP" altLang="en-US" sz="2000" dirty="0" smtClean="0"/>
                        <a:t>円</a:t>
                      </a:r>
                      <a:endParaRPr kumimoji="1" lang="ja-JP" altLang="en-US" sz="2000" dirty="0"/>
                    </a:p>
                  </a:txBody>
                  <a:tcPr anchor="ct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7041</a:t>
                      </a:r>
                      <a:r>
                        <a:rPr kumimoji="1" lang="ja-JP" altLang="en-US" sz="2000" dirty="0" smtClean="0"/>
                        <a:t>円</a:t>
                      </a:r>
                    </a:p>
                  </a:txBody>
                  <a:tcPr anchor="ctr"/>
                </a:tc>
              </a:tr>
            </a:tbl>
          </a:graphicData>
        </a:graphic>
      </p:graphicFrame>
      <p:sp>
        <p:nvSpPr>
          <p:cNvPr id="5" name="角丸四角形吹き出し 4"/>
          <p:cNvSpPr/>
          <p:nvPr/>
        </p:nvSpPr>
        <p:spPr>
          <a:xfrm>
            <a:off x="477795" y="5346357"/>
            <a:ext cx="11378205" cy="1210962"/>
          </a:xfrm>
          <a:prstGeom prst="wedgeRoundRectCallout">
            <a:avLst>
              <a:gd name="adj1" fmla="val -6208"/>
              <a:gd name="adj2" fmla="val -66071"/>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rPr>
              <a:t>24</a:t>
            </a:r>
            <a:r>
              <a:rPr lang="ja-JP" altLang="en-US" sz="2400" dirty="0" smtClean="0">
                <a:solidFill>
                  <a:schemeClr val="tx1"/>
                </a:solidFill>
              </a:rPr>
              <a:t>ヶ月の利用では</a:t>
            </a:r>
            <a:r>
              <a:rPr lang="en-US" altLang="ja-JP" sz="2400" dirty="0" smtClean="0">
                <a:solidFill>
                  <a:schemeClr val="tx1"/>
                </a:solidFill>
              </a:rPr>
              <a:t>MVNO</a:t>
            </a:r>
            <a:r>
              <a:rPr lang="ja-JP" altLang="en-US" sz="2400" dirty="0" smtClean="0">
                <a:solidFill>
                  <a:schemeClr val="tx1"/>
                </a:solidFill>
              </a:rPr>
              <a:t>の方が高くつく</a:t>
            </a:r>
            <a:endParaRPr lang="en-US" altLang="ja-JP" sz="2400" dirty="0" smtClean="0">
              <a:solidFill>
                <a:schemeClr val="tx1"/>
              </a:solidFill>
            </a:endParaRPr>
          </a:p>
          <a:p>
            <a:pPr algn="ctr"/>
            <a:r>
              <a:rPr kumimoji="1" lang="ja-JP" altLang="en-US" sz="2400" dirty="0" smtClean="0">
                <a:solidFill>
                  <a:schemeClr val="tx1"/>
                </a:solidFill>
              </a:rPr>
              <a:t>長期間利用すると金額差は縮まるが、通話料が枷になって劇的に安くはならない</a:t>
            </a:r>
            <a:endParaRPr kumimoji="1" lang="en-US" altLang="ja-JP" sz="2400" dirty="0" smtClean="0">
              <a:solidFill>
                <a:schemeClr val="tx1"/>
              </a:solidFill>
            </a:endParaRPr>
          </a:p>
        </p:txBody>
      </p:sp>
    </p:spTree>
    <p:extLst>
      <p:ext uri="{BB962C8B-B14F-4D97-AF65-F5344CB8AC3E}">
        <p14:creationId xmlns:p14="http://schemas.microsoft.com/office/powerpoint/2010/main" val="388715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通話時間が平均的な場合、利用から</a:t>
            </a:r>
            <a:r>
              <a:rPr kumimoji="1" lang="en-US" altLang="ja-JP" dirty="0" smtClean="0"/>
              <a:t>24</a:t>
            </a:r>
            <a:r>
              <a:rPr kumimoji="1" lang="ja-JP" altLang="en-US" dirty="0" smtClean="0"/>
              <a:t>ヶ月の時点では</a:t>
            </a:r>
            <a:r>
              <a:rPr kumimoji="1" lang="en-US" altLang="ja-JP" dirty="0" smtClean="0"/>
              <a:t>au</a:t>
            </a:r>
            <a:r>
              <a:rPr kumimoji="1" lang="ja-JP" altLang="en-US" dirty="0" smtClean="0"/>
              <a:t>やソフトバンクの新プランの方が安い</a:t>
            </a:r>
            <a:endParaRPr kumimoji="1" lang="en-US" altLang="ja-JP" dirty="0" smtClean="0"/>
          </a:p>
          <a:p>
            <a:endParaRPr kumimoji="1" lang="en-US" altLang="ja-JP" dirty="0" smtClean="0"/>
          </a:p>
          <a:p>
            <a:r>
              <a:rPr kumimoji="1" lang="ja-JP" altLang="en-US" dirty="0" smtClean="0"/>
              <a:t>しかし、今では</a:t>
            </a:r>
            <a:r>
              <a:rPr kumimoji="1" lang="en-US" altLang="ja-JP" dirty="0" smtClean="0"/>
              <a:t>LINE</a:t>
            </a:r>
            <a:r>
              <a:rPr lang="ja-JP" altLang="en-US" dirty="0" smtClean="0"/>
              <a:t>や</a:t>
            </a:r>
            <a:r>
              <a:rPr lang="en-US" altLang="ja-JP" dirty="0" smtClean="0"/>
              <a:t>IP</a:t>
            </a:r>
            <a:r>
              <a:rPr lang="ja-JP" altLang="en-US" dirty="0" smtClean="0"/>
              <a:t>電話によって通話料を節約することが可能</a:t>
            </a:r>
            <a:endParaRPr lang="en-US" altLang="ja-JP" dirty="0" smtClean="0"/>
          </a:p>
          <a:p>
            <a:pPr marL="0" indent="0" algn="ctr">
              <a:buNone/>
            </a:pPr>
            <a:r>
              <a:rPr lang="ja-JP" altLang="en-US" dirty="0" smtClean="0"/>
              <a:t>→</a:t>
            </a:r>
            <a:r>
              <a:rPr lang="ja-JP" altLang="en-US" dirty="0"/>
              <a:t>実際の通話</a:t>
            </a:r>
            <a:r>
              <a:rPr lang="ja-JP" altLang="en-US" dirty="0" smtClean="0"/>
              <a:t>時間は短い人の場合はどうか？</a:t>
            </a:r>
            <a:endParaRPr lang="en-US" altLang="ja-JP" dirty="0" smtClean="0"/>
          </a:p>
          <a:p>
            <a:pPr marL="0" indent="0" algn="ctr">
              <a:buNone/>
            </a:pPr>
            <a:r>
              <a:rPr kumimoji="1" lang="ja-JP" altLang="en-US" dirty="0" smtClean="0"/>
              <a:t>↓</a:t>
            </a:r>
            <a:endParaRPr kumimoji="1" lang="en-US" altLang="ja-JP" dirty="0" smtClean="0"/>
          </a:p>
          <a:p>
            <a:pPr algn="ctr"/>
            <a:r>
              <a:rPr kumimoji="1" lang="ja-JP" altLang="en-US" dirty="0" smtClean="0">
                <a:solidFill>
                  <a:srgbClr val="FF0000"/>
                </a:solidFill>
              </a:rPr>
              <a:t>自分からは通話を</a:t>
            </a:r>
            <a:r>
              <a:rPr lang="ja-JP" altLang="en-US" dirty="0">
                <a:solidFill>
                  <a:srgbClr val="FF0000"/>
                </a:solidFill>
              </a:rPr>
              <a:t>あまり</a:t>
            </a:r>
            <a:r>
              <a:rPr kumimoji="1" lang="ja-JP" altLang="en-US" dirty="0" smtClean="0">
                <a:solidFill>
                  <a:srgbClr val="FF0000"/>
                </a:solidFill>
              </a:rPr>
              <a:t>しないライトユーザーを想定</a:t>
            </a:r>
            <a:endParaRPr kumimoji="1" lang="en-US" altLang="ja-JP" dirty="0" smtClean="0">
              <a:solidFill>
                <a:srgbClr val="FF0000"/>
              </a:solidFill>
            </a:endParaRPr>
          </a:p>
          <a:p>
            <a:pPr marL="457200" lvl="1" indent="0" algn="ctr">
              <a:buNone/>
            </a:pPr>
            <a:r>
              <a:rPr kumimoji="1" lang="ja-JP" altLang="en-US" dirty="0" smtClean="0"/>
              <a:t>（通話料を０として考える）</a:t>
            </a:r>
            <a:endParaRPr kumimoji="1" lang="en-US" altLang="ja-JP" dirty="0" smtClean="0"/>
          </a:p>
          <a:p>
            <a:pPr lvl="1" algn="ctr"/>
            <a:endParaRPr kumimoji="1" lang="ja-JP" altLang="en-US" dirty="0"/>
          </a:p>
        </p:txBody>
      </p:sp>
    </p:spTree>
    <p:extLst>
      <p:ext uri="{BB962C8B-B14F-4D97-AF65-F5344CB8AC3E}">
        <p14:creationId xmlns:p14="http://schemas.microsoft.com/office/powerpoint/2010/main" val="3865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45127" y="365760"/>
            <a:ext cx="10614056" cy="996112"/>
          </a:xfrm>
        </p:spPr>
        <p:txBody>
          <a:bodyPr>
            <a:normAutofit/>
          </a:bodyPr>
          <a:lstStyle/>
          <a:p>
            <a:r>
              <a:rPr lang="ja-JP" altLang="en-US" dirty="0" smtClean="0"/>
              <a:t>３</a:t>
            </a:r>
            <a:r>
              <a:rPr kumimoji="1" lang="ja-JP" altLang="en-US" dirty="0" smtClean="0"/>
              <a:t>キャリアの</a:t>
            </a:r>
            <a:r>
              <a:rPr lang="ja-JP" altLang="en-US" dirty="0"/>
              <a:t>月額</a:t>
            </a:r>
            <a:r>
              <a:rPr kumimoji="1" lang="ja-JP" altLang="en-US" dirty="0" smtClean="0"/>
              <a:t>料金プラン（</a:t>
            </a:r>
            <a:r>
              <a:rPr kumimoji="1" lang="en-US" altLang="ja-JP" dirty="0" smtClean="0"/>
              <a:t>2015/10</a:t>
            </a:r>
            <a:r>
              <a:rPr kumimoji="1" lang="ja-JP" altLang="en-US" dirty="0" smtClean="0"/>
              <a:t>時点）</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871161167"/>
              </p:ext>
            </p:extLst>
          </p:nvPr>
        </p:nvGraphicFramePr>
        <p:xfrm>
          <a:off x="945513" y="1284055"/>
          <a:ext cx="10415214" cy="5204610"/>
        </p:xfrm>
        <a:graphic>
          <a:graphicData uri="http://schemas.openxmlformats.org/drawingml/2006/table">
            <a:tbl>
              <a:tblPr firstRow="1" firstCol="1" lastRow="1" bandCol="1">
                <a:tableStyleId>{6E25E649-3F16-4E02-A733-19D2CDBF48F0}</a:tableStyleId>
              </a:tblPr>
              <a:tblGrid>
                <a:gridCol w="2534501"/>
                <a:gridCol w="920736"/>
                <a:gridCol w="1287052"/>
                <a:gridCol w="881135"/>
                <a:gridCol w="881135"/>
                <a:gridCol w="1108844"/>
                <a:gridCol w="881135"/>
                <a:gridCol w="881135"/>
                <a:gridCol w="1039541"/>
              </a:tblGrid>
              <a:tr h="520461">
                <a:tc>
                  <a:txBody>
                    <a:bodyPr/>
                    <a:lstStyle/>
                    <a:p>
                      <a:pPr algn="ctr" fontAlgn="b"/>
                      <a:r>
                        <a:rPr lang="ja-JP" altLang="en-US" sz="1600" u="none" strike="noStrike" dirty="0">
                          <a:effectLst/>
                        </a:rPr>
                        <a:t>　</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gridSpan="2">
                  <a:txBody>
                    <a:bodyPr/>
                    <a:lstStyle/>
                    <a:p>
                      <a:pPr algn="ctr" fontAlgn="b"/>
                      <a:r>
                        <a:rPr lang="ja-JP" altLang="en-US" sz="1600" u="none" strike="noStrike" dirty="0" smtClean="0">
                          <a:effectLst/>
                        </a:rPr>
                        <a:t>ドコモ</a:t>
                      </a:r>
                      <a:endParaRPr 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a:p>
                  </a:txBody>
                  <a:tcPr/>
                </a:tc>
                <a:tc gridSpan="3">
                  <a:txBody>
                    <a:bodyPr/>
                    <a:lstStyle/>
                    <a:p>
                      <a:pPr algn="ctr" fontAlgn="b"/>
                      <a:r>
                        <a:rPr lang="en-US" sz="1600" u="none" strike="noStrike" dirty="0">
                          <a:effectLst/>
                        </a:rPr>
                        <a:t>au</a:t>
                      </a:r>
                      <a:endParaRPr 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b"/>
                      <a:r>
                        <a:rPr lang="ja-JP" altLang="en-US" sz="1600" u="none" strike="noStrike" dirty="0" smtClean="0">
                          <a:effectLst/>
                        </a:rPr>
                        <a:t>ソフトバンク</a:t>
                      </a:r>
                      <a:endParaRPr 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r>
              <a:tr h="520461">
                <a:tc>
                  <a:txBody>
                    <a:bodyPr/>
                    <a:lstStyle/>
                    <a:p>
                      <a:pPr algn="ctr" fontAlgn="b"/>
                      <a:r>
                        <a:rPr lang="ja-JP" altLang="en-US" sz="1600" u="none" strike="noStrike" dirty="0">
                          <a:effectLst/>
                        </a:rPr>
                        <a:t>　</a:t>
                      </a:r>
                      <a:r>
                        <a:rPr lang="ja-JP" altLang="en-US" sz="1600" u="none" strike="noStrike" dirty="0" smtClean="0">
                          <a:effectLst/>
                        </a:rPr>
                        <a:t>プラン</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ja-JP" altLang="en-US" sz="1200" u="none" strike="noStrike" dirty="0">
                          <a:effectLst/>
                        </a:rPr>
                        <a:t>カケホーダイ</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ja-JP" altLang="en-US" sz="1200" u="none" strike="noStrike" dirty="0">
                          <a:effectLst/>
                        </a:rPr>
                        <a:t>カケホーダイライト</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rPr>
                        <a:t>LTE</a:t>
                      </a:r>
                      <a:r>
                        <a:rPr lang="ja-JP" altLang="en-US" sz="1200" u="none" strike="noStrike" dirty="0">
                          <a:effectLst/>
                        </a:rPr>
                        <a:t>フラット</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ja-JP" altLang="en-US" sz="1200" u="none" strike="noStrike" dirty="0">
                          <a:effectLst/>
                        </a:rPr>
                        <a:t>カケホ</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ja-JP" altLang="en-US" sz="1200" u="none" strike="noStrike" dirty="0">
                          <a:effectLst/>
                        </a:rPr>
                        <a:t>スーパーカケホ</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rPr>
                        <a:t>LTE</a:t>
                      </a:r>
                      <a:r>
                        <a:rPr lang="ja-JP" altLang="en-US" sz="1200" u="none" strike="noStrike" dirty="0">
                          <a:effectLst/>
                        </a:rPr>
                        <a:t>フラット</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ja-JP" altLang="en-US" sz="1200" u="none" strike="noStrike" dirty="0">
                          <a:effectLst/>
                        </a:rPr>
                        <a:t>スマ放題</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ja-JP" altLang="en-US" sz="1200" u="none" strike="noStrike" dirty="0">
                          <a:effectLst/>
                        </a:rPr>
                        <a:t>スマ放題ライト</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520461">
                <a:tc>
                  <a:txBody>
                    <a:bodyPr/>
                    <a:lstStyle/>
                    <a:p>
                      <a:pPr algn="ctr" fontAlgn="ctr"/>
                      <a:r>
                        <a:rPr lang="ja-JP" altLang="en-US" sz="1600" u="none" strike="noStrike" dirty="0">
                          <a:effectLst/>
                        </a:rPr>
                        <a:t>基本使用料</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fontAlgn="ctr"/>
                      <a:r>
                        <a:rPr lang="en-US" altLang="ja-JP" sz="1400" u="none" strike="noStrike" dirty="0" smtClean="0">
                          <a:effectLst/>
                        </a:rPr>
                        <a:t>\2916</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US" altLang="ja-JP" sz="1400" u="none" strike="noStrike" dirty="0" smtClean="0">
                          <a:effectLst/>
                        </a:rPr>
                        <a:t>\1836</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US" altLang="ja-JP" sz="1400" u="none" strike="noStrike" dirty="0" smtClean="0">
                          <a:effectLst/>
                        </a:rPr>
                        <a:t>\1008</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US" altLang="ja-JP" sz="1400" u="none" strike="noStrike" dirty="0" smtClean="0">
                          <a:effectLst/>
                        </a:rPr>
                        <a:t>\2916</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US" altLang="ja-JP" sz="1400" u="none" strike="noStrike" dirty="0" smtClean="0">
                          <a:effectLst/>
                        </a:rPr>
                        <a:t>\1836</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US" altLang="ja-JP" sz="1400" u="none" strike="noStrike" dirty="0" smtClean="0">
                          <a:effectLst/>
                        </a:rPr>
                        <a:t>\1008</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US" altLang="ja-JP" sz="1400" u="none" strike="noStrike" dirty="0" smtClean="0">
                          <a:effectLst/>
                        </a:rPr>
                        <a:t>\2916</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US" altLang="ja-JP" sz="1400" u="none" strike="noStrike" dirty="0" smtClean="0">
                          <a:effectLst/>
                        </a:rPr>
                        <a:t>\1836</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520461">
                <a:tc>
                  <a:txBody>
                    <a:bodyPr/>
                    <a:lstStyle/>
                    <a:p>
                      <a:pPr algn="ctr" fontAlgn="b"/>
                      <a:r>
                        <a:rPr lang="ja-JP" altLang="en-US" sz="1600" u="none" strike="noStrike" dirty="0">
                          <a:effectLst/>
                        </a:rPr>
                        <a:t>パケット料金（</a:t>
                      </a:r>
                      <a:r>
                        <a:rPr lang="ja-JP" altLang="en-US" sz="1600" u="none" strike="noStrike" dirty="0" smtClean="0">
                          <a:effectLst/>
                        </a:rPr>
                        <a:t>最少価格）</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fontAlgn="b"/>
                      <a:r>
                        <a:rPr lang="en-US" sz="1400" u="none" strike="noStrike" dirty="0" smtClean="0">
                          <a:effectLst/>
                        </a:rPr>
                        <a:t>\3780/2GB</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T w="12700" cap="flat" cmpd="sng" algn="ctr">
                      <a:noFill/>
                      <a:prstDash val="solid"/>
                      <a:round/>
                      <a:headEnd type="none" w="med" len="med"/>
                      <a:tailEnd type="none" w="med" len="med"/>
                    </a:lnT>
                  </a:tcPr>
                </a:tc>
                <a:tc>
                  <a:txBody>
                    <a:bodyPr/>
                    <a:lstStyle/>
                    <a:p>
                      <a:pPr algn="ctr" fontAlgn="b"/>
                      <a:r>
                        <a:rPr lang="en-US" sz="1400" u="none" strike="noStrike" dirty="0">
                          <a:effectLst/>
                        </a:rPr>
                        <a:t>\5400/5GB</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algn="ctr" fontAlgn="b"/>
                      <a:r>
                        <a:rPr lang="en-US" sz="1400" u="none" strike="noStrike" dirty="0">
                          <a:effectLst/>
                        </a:rPr>
                        <a:t>\6156/7GB</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tcPr>
                </a:tc>
                <a:tc>
                  <a:txBody>
                    <a:bodyPr/>
                    <a:lstStyle/>
                    <a:p>
                      <a:pPr algn="ctr" fontAlgn="b"/>
                      <a:r>
                        <a:rPr lang="en-US" sz="1400" u="none" strike="noStrike" dirty="0">
                          <a:effectLst/>
                        </a:rPr>
                        <a:t>\3780/2GB</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T w="12700" cap="flat" cmpd="sng" algn="ctr">
                      <a:noFill/>
                      <a:prstDash val="solid"/>
                      <a:round/>
                      <a:headEnd type="none" w="med" len="med"/>
                      <a:tailEnd type="none" w="med" len="med"/>
                    </a:lnT>
                  </a:tcPr>
                </a:tc>
                <a:tc>
                  <a:txBody>
                    <a:bodyPr/>
                    <a:lstStyle/>
                    <a:p>
                      <a:pPr algn="ctr" fontAlgn="b"/>
                      <a:r>
                        <a:rPr lang="en-US" sz="1400" u="none" strike="noStrike" dirty="0">
                          <a:effectLst/>
                        </a:rPr>
                        <a:t>\4536/3GB</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algn="ctr" fontAlgn="b"/>
                      <a:r>
                        <a:rPr lang="en-US" sz="1400" u="none" strike="noStrike" dirty="0">
                          <a:effectLst/>
                        </a:rPr>
                        <a:t>\5616/7GB</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tcPr>
                </a:tc>
                <a:tc>
                  <a:txBody>
                    <a:bodyPr/>
                    <a:lstStyle/>
                    <a:p>
                      <a:pPr algn="ctr" fontAlgn="b"/>
                      <a:r>
                        <a:rPr lang="en-US" sz="1400" u="none" strike="noStrike" dirty="0">
                          <a:effectLst/>
                        </a:rPr>
                        <a:t>\3780/2GB</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T w="12700" cap="flat" cmpd="sng" algn="ctr">
                      <a:noFill/>
                      <a:prstDash val="solid"/>
                      <a:round/>
                      <a:headEnd type="none" w="med" len="med"/>
                      <a:tailEnd type="none" w="med" len="med"/>
                    </a:lnT>
                  </a:tcPr>
                </a:tc>
                <a:tc>
                  <a:txBody>
                    <a:bodyPr/>
                    <a:lstStyle/>
                    <a:p>
                      <a:pPr algn="ctr" fontAlgn="b"/>
                      <a:r>
                        <a:rPr lang="en-US" sz="1400" u="none" strike="noStrike" dirty="0">
                          <a:effectLst/>
                        </a:rPr>
                        <a:t>\5400/5GB</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r>
              <a:tr h="520461">
                <a:tc>
                  <a:txBody>
                    <a:bodyPr/>
                    <a:lstStyle/>
                    <a:p>
                      <a:pPr algn="ctr" fontAlgn="ctr"/>
                      <a:r>
                        <a:rPr lang="ja-JP" altLang="en-US" sz="1600" u="none" strike="noStrike" dirty="0" smtClean="0">
                          <a:effectLst/>
                        </a:rPr>
                        <a:t>通話料</a:t>
                      </a:r>
                      <a:r>
                        <a:rPr lang="ja-JP" altLang="en-US" sz="1600" u="none" strike="noStrike" dirty="0" smtClean="0">
                          <a:solidFill>
                            <a:srgbClr val="FF0000"/>
                          </a:solidFill>
                          <a:effectLst/>
                        </a:rPr>
                        <a:t>（通話時間ゼロ）</a:t>
                      </a:r>
                      <a:endParaRPr lang="en-US" altLang="ja-JP" sz="1600" u="none" strike="noStrike" dirty="0" smtClean="0">
                        <a:solidFill>
                          <a:srgbClr val="FF0000"/>
                        </a:solidFill>
                        <a:effectLst/>
                      </a:endParaRPr>
                    </a:p>
                  </a:txBody>
                  <a:tcPr marL="9525" marR="9525" marT="9525" marB="0" anchor="ctr">
                    <a:lnL w="12700" cap="flat" cmpd="sng" algn="ctr">
                      <a:solidFill>
                        <a:schemeClr val="tx1"/>
                      </a:solidFill>
                      <a:prstDash val="solid"/>
                      <a:round/>
                      <a:headEnd type="none" w="med" len="med"/>
                      <a:tailEnd type="none" w="med" len="med"/>
                    </a:lnL>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fontAlgn="ctr"/>
                      <a:r>
                        <a:rPr lang="en-US" altLang="ja-JP" sz="1400" u="none" strike="noStrike" dirty="0" smtClean="0">
                          <a:effectLst/>
                        </a:rPr>
                        <a:t>\0</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400" u="none" strike="noStrike" dirty="0" smtClean="0">
                          <a:effectLst/>
                        </a:rPr>
                        <a:t>\0</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400" u="none" strike="noStrike" dirty="0" smtClean="0">
                          <a:solidFill>
                            <a:srgbClr val="FF0000"/>
                          </a:solidFill>
                          <a:effectLst/>
                        </a:rPr>
                        <a:t>\0</a:t>
                      </a:r>
                      <a:endParaRPr lang="en-US" altLang="ja-JP" sz="1400" b="0" i="0" u="none" strike="noStrike" dirty="0">
                        <a:solidFill>
                          <a:srgbClr val="FF0000"/>
                        </a:solidFill>
                        <a:effectLst/>
                        <a:latin typeface="ＭＳ Ｐゴシック" panose="020B0600070205080204" pitchFamily="50" charset="-128"/>
                        <a:ea typeface="+mn-ea"/>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400" u="none" strike="noStrike" dirty="0" smtClean="0">
                          <a:effectLst/>
                        </a:rPr>
                        <a:t>\0</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400" u="none" strike="noStrike" dirty="0" smtClean="0">
                          <a:effectLst/>
                        </a:rPr>
                        <a:t>\0</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400" u="none" strike="noStrike" dirty="0" smtClean="0">
                          <a:solidFill>
                            <a:srgbClr val="FF0000"/>
                          </a:solidFill>
                          <a:effectLst/>
                        </a:rPr>
                        <a:t>\0</a:t>
                      </a:r>
                      <a:endParaRPr lang="en-US" altLang="ja-JP" sz="1400" b="0" i="0" u="none" strike="noStrike" dirty="0">
                        <a:solidFill>
                          <a:srgbClr val="FF0000"/>
                        </a:solidFill>
                        <a:effectLst/>
                        <a:latin typeface="ＭＳ Ｐゴシック" panose="020B0600070205080204" pitchFamily="50" charset="-128"/>
                        <a:ea typeface="+mn-ea"/>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400" u="none" strike="noStrike" dirty="0" smtClean="0">
                          <a:effectLst/>
                        </a:rPr>
                        <a:t>\0</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400" u="none" strike="noStrike" dirty="0" smtClean="0">
                          <a:effectLst/>
                        </a:rPr>
                        <a:t>\0</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tcPr>
                </a:tc>
              </a:tr>
              <a:tr h="520461">
                <a:tc>
                  <a:txBody>
                    <a:bodyPr/>
                    <a:lstStyle/>
                    <a:p>
                      <a:pPr algn="ctr" fontAlgn="ctr"/>
                      <a:r>
                        <a:rPr lang="en-US" altLang="ja-JP" sz="1600" u="none" strike="noStrike" dirty="0" smtClean="0">
                          <a:effectLst/>
                        </a:rPr>
                        <a:t>ISP</a:t>
                      </a:r>
                      <a:r>
                        <a:rPr lang="ja-JP" altLang="en-US" sz="1600" u="none" strike="noStrike" dirty="0" smtClean="0">
                          <a:effectLst/>
                        </a:rPr>
                        <a:t>料金</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fontAlgn="ctr"/>
                      <a:r>
                        <a:rPr lang="en-US" altLang="ja-JP" sz="1400" u="none" strike="noStrike" dirty="0" smtClean="0">
                          <a:effectLst/>
                        </a:rPr>
                        <a:t>\324</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400" u="none" strike="noStrike" dirty="0" smtClean="0">
                          <a:effectLst/>
                        </a:rPr>
                        <a:t>\324</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400" u="none" strike="noStrike" dirty="0" smtClean="0">
                          <a:effectLst/>
                        </a:rPr>
                        <a:t>\324</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400" u="none" strike="noStrike" dirty="0" smtClean="0">
                          <a:effectLst/>
                        </a:rPr>
                        <a:t>\324</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400" u="none" strike="noStrike" dirty="0" smtClean="0">
                          <a:effectLst/>
                        </a:rPr>
                        <a:t>\324</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400" u="none" strike="noStrike" dirty="0" smtClean="0">
                          <a:effectLst/>
                        </a:rPr>
                        <a:t>\324</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400" u="none" strike="noStrike" dirty="0" smtClean="0">
                          <a:effectLst/>
                        </a:rPr>
                        <a:t>\324</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400" u="none" strike="noStrike" dirty="0" smtClean="0">
                          <a:effectLst/>
                        </a:rPr>
                        <a:t>\324</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tcPr>
                </a:tc>
              </a:tr>
              <a:tr h="520461">
                <a:tc>
                  <a:txBody>
                    <a:bodyPr/>
                    <a:lstStyle/>
                    <a:p>
                      <a:pPr algn="ctr" fontAlgn="b"/>
                      <a:r>
                        <a:rPr lang="ja-JP" altLang="en-US" sz="1600" u="none" strike="noStrike" dirty="0">
                          <a:effectLst/>
                        </a:rPr>
                        <a:t>端末代</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fontAlgn="ctr"/>
                      <a:r>
                        <a:rPr lang="en-US" altLang="ja-JP" sz="1400" u="none" strike="noStrike" dirty="0" smtClean="0">
                          <a:effectLst/>
                        </a:rPr>
                        <a:t>\3888</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400" u="none" strike="noStrike" dirty="0" smtClean="0">
                          <a:effectLst/>
                        </a:rPr>
                        <a:t>\3888</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400" u="none" strike="noStrike" dirty="0" smtClean="0">
                          <a:effectLst/>
                        </a:rPr>
                        <a:t>\3510</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400" u="none" strike="noStrike" dirty="0" smtClean="0">
                          <a:effectLst/>
                        </a:rPr>
                        <a:t>\3510</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400" u="none" strike="noStrike" dirty="0" smtClean="0">
                          <a:effectLst/>
                        </a:rPr>
                        <a:t>\3510</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400" u="none" strike="noStrike" dirty="0" smtClean="0">
                          <a:effectLst/>
                        </a:rPr>
                        <a:t>\3900</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400" u="none" strike="noStrike" dirty="0" smtClean="0">
                          <a:effectLst/>
                        </a:rPr>
                        <a:t>\3900</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400" u="none" strike="noStrike" dirty="0" smtClean="0">
                          <a:effectLst/>
                        </a:rPr>
                        <a:t>\3900</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tcPr>
                </a:tc>
              </a:tr>
              <a:tr h="520461">
                <a:tc>
                  <a:txBody>
                    <a:bodyPr/>
                    <a:lstStyle/>
                    <a:p>
                      <a:pPr algn="ctr" fontAlgn="ctr"/>
                      <a:r>
                        <a:rPr lang="ja-JP" altLang="en-US" sz="1600" u="none" strike="noStrike" dirty="0">
                          <a:effectLst/>
                        </a:rPr>
                        <a:t>端末代割引</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T w="635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400" u="none" strike="noStrike" dirty="0" smtClean="0">
                          <a:effectLst/>
                        </a:rPr>
                        <a:t>\-</a:t>
                      </a:r>
                      <a:r>
                        <a:rPr lang="en-US" altLang="ja-JP" sz="1400" u="none" strike="noStrike" dirty="0">
                          <a:effectLst/>
                        </a:rPr>
                        <a:t>2808</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altLang="ja-JP" sz="1400" u="none" strike="noStrike" dirty="0" smtClean="0">
                          <a:effectLst/>
                        </a:rPr>
                        <a:t>\-</a:t>
                      </a:r>
                      <a:r>
                        <a:rPr lang="en-US" altLang="ja-JP" sz="1400" u="none" strike="noStrike" dirty="0">
                          <a:effectLst/>
                        </a:rPr>
                        <a:t>2808</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en-US" altLang="ja-JP" sz="1400" u="none" strike="noStrike" dirty="0" smtClean="0">
                          <a:effectLst/>
                        </a:rPr>
                        <a:t>\-</a:t>
                      </a:r>
                      <a:r>
                        <a:rPr lang="en-US" altLang="ja-JP" sz="1400" u="none" strike="noStrike" dirty="0">
                          <a:effectLst/>
                        </a:rPr>
                        <a:t>2840</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ctr"/>
                      <a:r>
                        <a:rPr lang="en-US" altLang="ja-JP" sz="1400" u="none" strike="noStrike" dirty="0" smtClean="0">
                          <a:effectLst/>
                        </a:rPr>
                        <a:t>\-</a:t>
                      </a:r>
                      <a:r>
                        <a:rPr lang="en-US" altLang="ja-JP" sz="1400" u="none" strike="noStrike" dirty="0">
                          <a:effectLst/>
                        </a:rPr>
                        <a:t>2840</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altLang="ja-JP" sz="1400" u="none" strike="noStrike" dirty="0" smtClean="0">
                          <a:effectLst/>
                        </a:rPr>
                        <a:t>\-</a:t>
                      </a:r>
                      <a:r>
                        <a:rPr lang="en-US" altLang="ja-JP" sz="1400" u="none" strike="noStrike" dirty="0">
                          <a:effectLst/>
                        </a:rPr>
                        <a:t>2840</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en-US" altLang="ja-JP" sz="1400" u="none" strike="noStrike" dirty="0" smtClean="0">
                          <a:effectLst/>
                        </a:rPr>
                        <a:t>\-</a:t>
                      </a:r>
                      <a:r>
                        <a:rPr lang="en-US" altLang="ja-JP" sz="1400" u="none" strike="noStrike" dirty="0">
                          <a:effectLst/>
                        </a:rPr>
                        <a:t>3252</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ctr"/>
                      <a:r>
                        <a:rPr lang="en-US" altLang="ja-JP" sz="1400" u="none" strike="noStrike" dirty="0" smtClean="0">
                          <a:effectLst/>
                        </a:rPr>
                        <a:t>\-</a:t>
                      </a:r>
                      <a:r>
                        <a:rPr lang="en-US" altLang="ja-JP" sz="1400" u="none" strike="noStrike" dirty="0">
                          <a:effectLst/>
                        </a:rPr>
                        <a:t>3252</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altLang="ja-JP" sz="1400" u="none" strike="noStrike" dirty="0" smtClean="0">
                          <a:effectLst/>
                        </a:rPr>
                        <a:t>\-</a:t>
                      </a:r>
                      <a:r>
                        <a:rPr lang="en-US" altLang="ja-JP" sz="1400" u="none" strike="noStrike" dirty="0">
                          <a:effectLst/>
                        </a:rPr>
                        <a:t>3252</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520461">
                <a:tc>
                  <a:txBody>
                    <a:bodyPr/>
                    <a:lstStyle/>
                    <a:p>
                      <a:pPr marL="0" algn="ctr" defTabSz="914400" rtl="0" eaLnBrk="1" fontAlgn="ctr" latinLnBrk="0" hangingPunct="1"/>
                      <a:r>
                        <a:rPr kumimoji="1" lang="ja-JP" altLang="en-US" sz="1600" b="1" u="none" strike="noStrike" kern="1200" dirty="0" smtClean="0">
                          <a:solidFill>
                            <a:schemeClr val="lt1"/>
                          </a:solidFill>
                          <a:effectLst/>
                          <a:latin typeface="+mn-lt"/>
                          <a:ea typeface="+mn-ea"/>
                          <a:cs typeface="+mn-cs"/>
                        </a:rPr>
                        <a:t>合計</a:t>
                      </a:r>
                      <a:endParaRPr kumimoji="1" lang="ja-JP" altLang="en-US" sz="1600" b="1"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algn="ctr" defTabSz="914400" rtl="0" eaLnBrk="1" fontAlgn="ctr" latinLnBrk="0" hangingPunct="1"/>
                      <a:r>
                        <a:rPr kumimoji="1" lang="en-US" altLang="ja-JP" sz="1400" b="1" u="none" strike="noStrike" kern="1200" dirty="0" smtClean="0">
                          <a:solidFill>
                            <a:schemeClr val="dk1"/>
                          </a:solidFill>
                          <a:effectLst/>
                          <a:latin typeface="+mn-lt"/>
                          <a:ea typeface="+mn-ea"/>
                          <a:cs typeface="+mn-cs"/>
                        </a:rPr>
                        <a:t>\8100</a:t>
                      </a:r>
                      <a:endParaRPr kumimoji="1" lang="en-US" altLang="ja-JP" sz="1400" b="1"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algn="ctr" defTabSz="914400" rtl="0" eaLnBrk="1" fontAlgn="ctr" latinLnBrk="0" hangingPunct="1"/>
                      <a:r>
                        <a:rPr kumimoji="1" lang="en-US" altLang="ja-JP" sz="1400" b="1" u="none" strike="noStrike" kern="1200" dirty="0" smtClean="0">
                          <a:solidFill>
                            <a:schemeClr val="dk1"/>
                          </a:solidFill>
                          <a:effectLst/>
                          <a:latin typeface="+mn-lt"/>
                          <a:ea typeface="+mn-ea"/>
                          <a:cs typeface="+mn-cs"/>
                        </a:rPr>
                        <a:t>\8640</a:t>
                      </a:r>
                      <a:endParaRPr kumimoji="1" lang="en-US" altLang="ja-JP" sz="1400" b="1" u="none" strike="noStrike" kern="1200" dirty="0">
                        <a:solidFill>
                          <a:schemeClr val="dk1"/>
                        </a:solidFill>
                        <a:effectLst/>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algn="ctr" defTabSz="914400" rtl="0" eaLnBrk="1" fontAlgn="ctr" latinLnBrk="0" hangingPunct="1"/>
                      <a:r>
                        <a:rPr kumimoji="1" lang="en-US" altLang="ja-JP" sz="1400" b="1" u="none" strike="noStrike" kern="1200" dirty="0" smtClean="0">
                          <a:solidFill>
                            <a:srgbClr val="FF0000"/>
                          </a:solidFill>
                          <a:effectLst/>
                          <a:latin typeface="+mn-lt"/>
                          <a:ea typeface="+mn-ea"/>
                          <a:cs typeface="+mn-cs"/>
                        </a:rPr>
                        <a:t>\8158</a:t>
                      </a:r>
                      <a:endParaRPr kumimoji="1" lang="en-US" altLang="ja-JP" sz="1400" b="1" u="none" strike="noStrike" kern="1200" dirty="0">
                        <a:solidFill>
                          <a:srgbClr val="FF0000"/>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algn="ctr" defTabSz="914400" rtl="0" eaLnBrk="1" fontAlgn="ctr" latinLnBrk="0" hangingPunct="1"/>
                      <a:r>
                        <a:rPr kumimoji="1" lang="en-US" altLang="ja-JP" sz="1400" b="1" u="none" strike="noStrike" kern="1200" dirty="0" smtClean="0">
                          <a:solidFill>
                            <a:schemeClr val="dk1"/>
                          </a:solidFill>
                          <a:effectLst/>
                          <a:latin typeface="+mn-lt"/>
                          <a:ea typeface="+mn-ea"/>
                          <a:cs typeface="+mn-cs"/>
                        </a:rPr>
                        <a:t>\7690</a:t>
                      </a:r>
                      <a:endParaRPr kumimoji="1" lang="en-US" altLang="ja-JP" sz="1400" b="1" u="none" strike="noStrike" kern="1200" dirty="0">
                        <a:solidFill>
                          <a:schemeClr val="dk1"/>
                        </a:solidFill>
                        <a:effectLst/>
                        <a:latin typeface="+mn-lt"/>
                        <a:ea typeface="+mn-ea"/>
                        <a:cs typeface="+mn-cs"/>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marL="0" algn="ctr" defTabSz="914400" rtl="0" eaLnBrk="1" fontAlgn="ctr" latinLnBrk="0" hangingPunct="1"/>
                      <a:r>
                        <a:rPr kumimoji="1" lang="en-US" altLang="ja-JP" sz="1400" b="1" u="none" strike="noStrike" kern="1200" dirty="0" smtClean="0">
                          <a:solidFill>
                            <a:schemeClr val="dk1"/>
                          </a:solidFill>
                          <a:effectLst/>
                          <a:latin typeface="+mn-lt"/>
                          <a:ea typeface="+mn-ea"/>
                          <a:cs typeface="+mn-cs"/>
                        </a:rPr>
                        <a:t>\7366</a:t>
                      </a:r>
                      <a:endParaRPr kumimoji="1" lang="en-US" altLang="ja-JP" sz="1400" b="1" u="none" strike="noStrike" kern="1200" dirty="0">
                        <a:solidFill>
                          <a:schemeClr val="dk1"/>
                        </a:solidFill>
                        <a:effectLst/>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algn="ctr" defTabSz="914400" rtl="0" eaLnBrk="1" fontAlgn="ctr" latinLnBrk="0" hangingPunct="1"/>
                      <a:r>
                        <a:rPr kumimoji="1" lang="en-US" altLang="ja-JP" sz="1400" b="1" u="none" strike="noStrike" kern="1200" dirty="0" smtClean="0">
                          <a:solidFill>
                            <a:srgbClr val="FF0000"/>
                          </a:solidFill>
                          <a:effectLst/>
                          <a:latin typeface="+mn-lt"/>
                          <a:ea typeface="+mn-ea"/>
                          <a:cs typeface="+mn-cs"/>
                        </a:rPr>
                        <a:t>\7596</a:t>
                      </a:r>
                      <a:endParaRPr kumimoji="1" lang="en-US" altLang="ja-JP" sz="1400" b="1" u="none" strike="noStrike" kern="1200" dirty="0">
                        <a:solidFill>
                          <a:srgbClr val="FF0000"/>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algn="ctr" defTabSz="914400" rtl="0" eaLnBrk="1" fontAlgn="ctr" latinLnBrk="0" hangingPunct="1"/>
                      <a:r>
                        <a:rPr kumimoji="1" lang="en-US" altLang="ja-JP" sz="1400" b="1" u="none" strike="noStrike" kern="1200" dirty="0" smtClean="0">
                          <a:solidFill>
                            <a:schemeClr val="dk1"/>
                          </a:solidFill>
                          <a:effectLst/>
                          <a:latin typeface="+mn-lt"/>
                          <a:ea typeface="+mn-ea"/>
                          <a:cs typeface="+mn-cs"/>
                        </a:rPr>
                        <a:t>\7668</a:t>
                      </a:r>
                      <a:endParaRPr kumimoji="1" lang="en-US" altLang="ja-JP" sz="1400" b="1" u="none" strike="noStrike" kern="1200" dirty="0">
                        <a:solidFill>
                          <a:schemeClr val="dk1"/>
                        </a:solidFill>
                        <a:effectLst/>
                        <a:latin typeface="+mn-lt"/>
                        <a:ea typeface="+mn-ea"/>
                        <a:cs typeface="+mn-cs"/>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marL="0" algn="ctr" defTabSz="914400" rtl="0" eaLnBrk="1" fontAlgn="ctr" latinLnBrk="0" hangingPunct="1"/>
                      <a:r>
                        <a:rPr kumimoji="1" lang="en-US" altLang="ja-JP" sz="1400" b="1" u="none" strike="noStrike" kern="1200" dirty="0" smtClean="0">
                          <a:solidFill>
                            <a:schemeClr val="dk1"/>
                          </a:solidFill>
                          <a:effectLst/>
                          <a:latin typeface="+mn-lt"/>
                          <a:ea typeface="+mn-ea"/>
                          <a:cs typeface="+mn-cs"/>
                        </a:rPr>
                        <a:t>\8208</a:t>
                      </a:r>
                      <a:endParaRPr kumimoji="1" lang="en-US" altLang="ja-JP" sz="1400" b="1" u="none" strike="noStrike" kern="1200" dirty="0">
                        <a:solidFill>
                          <a:schemeClr val="dk1"/>
                        </a:solidFill>
                        <a:effectLst/>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520461">
                <a:tc>
                  <a:txBody>
                    <a:bodyPr/>
                    <a:lstStyle/>
                    <a:p>
                      <a:pPr algn="ctr" fontAlgn="ctr"/>
                      <a:r>
                        <a:rPr lang="en-US" altLang="ja-JP" sz="1400" u="none" strike="noStrike" dirty="0">
                          <a:effectLst/>
                        </a:rPr>
                        <a:t>2</a:t>
                      </a:r>
                      <a:r>
                        <a:rPr lang="ja-JP" altLang="en-US" sz="1400" u="none" strike="noStrike" dirty="0">
                          <a:effectLst/>
                        </a:rPr>
                        <a:t>年間で支払う合計金額</a:t>
                      </a:r>
                      <a:endParaRPr lang="ja-JP" altLang="en-US" sz="14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kumimoji="1" lang="en-US" altLang="ja-JP" sz="1400" b="1" u="none" strike="noStrike" kern="1200" dirty="0" smtClean="0">
                          <a:solidFill>
                            <a:schemeClr val="dk1"/>
                          </a:solidFill>
                          <a:effectLst/>
                          <a:latin typeface="+mn-lt"/>
                          <a:ea typeface="+mn-ea"/>
                          <a:cs typeface="+mn-cs"/>
                        </a:rPr>
                        <a:t>\194400</a:t>
                      </a:r>
                      <a:endParaRPr kumimoji="1" lang="en-US" altLang="ja-JP" sz="1400" b="1"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ctr"/>
                      <a:r>
                        <a:rPr kumimoji="1" lang="en-US" altLang="ja-JP" sz="1400" b="1" u="none" strike="noStrike" kern="1200" dirty="0" smtClean="0">
                          <a:solidFill>
                            <a:schemeClr val="dk1"/>
                          </a:solidFill>
                          <a:effectLst/>
                          <a:latin typeface="+mn-lt"/>
                          <a:ea typeface="+mn-ea"/>
                          <a:cs typeface="+mn-cs"/>
                        </a:rPr>
                        <a:t>\207360</a:t>
                      </a:r>
                      <a:endParaRPr kumimoji="1" lang="en-US" altLang="ja-JP" sz="1400" b="1" u="none" strike="noStrike" kern="1200" dirty="0">
                        <a:solidFill>
                          <a:schemeClr val="dk1"/>
                        </a:solidFill>
                        <a:effectLst/>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ctr"/>
                      <a:r>
                        <a:rPr kumimoji="1" lang="en-US" altLang="ja-JP" sz="1400" b="1" u="none" strike="noStrike" kern="1200" dirty="0" smtClean="0">
                          <a:solidFill>
                            <a:srgbClr val="FF0000"/>
                          </a:solidFill>
                          <a:effectLst/>
                          <a:latin typeface="+mn-lt"/>
                          <a:ea typeface="+mn-ea"/>
                          <a:cs typeface="+mn-cs"/>
                        </a:rPr>
                        <a:t>\195792</a:t>
                      </a:r>
                      <a:endParaRPr kumimoji="1" lang="en-US" altLang="ja-JP" sz="1400" b="1" u="none" strike="noStrike" kern="1200" dirty="0">
                        <a:solidFill>
                          <a:srgbClr val="FF0000"/>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ctr"/>
                      <a:r>
                        <a:rPr kumimoji="1" lang="en-US" altLang="ja-JP" sz="1400" b="1" u="none" strike="noStrike" kern="1200" dirty="0" smtClean="0">
                          <a:solidFill>
                            <a:schemeClr val="dk1"/>
                          </a:solidFill>
                          <a:effectLst/>
                          <a:latin typeface="+mn-lt"/>
                          <a:ea typeface="+mn-ea"/>
                          <a:cs typeface="+mn-cs"/>
                        </a:rPr>
                        <a:t>\184560</a:t>
                      </a:r>
                      <a:endParaRPr kumimoji="1" lang="en-US" altLang="ja-JP" sz="1400" b="1" u="none" strike="noStrike" kern="1200" dirty="0">
                        <a:solidFill>
                          <a:schemeClr val="dk1"/>
                        </a:solidFill>
                        <a:effectLst/>
                        <a:latin typeface="+mn-lt"/>
                        <a:ea typeface="+mn-ea"/>
                        <a:cs typeface="+mn-cs"/>
                      </a:endParaRPr>
                    </a:p>
                  </a:txBody>
                  <a:tcPr marL="9525" marR="9525" marT="9525" marB="0" anchor="ctr"/>
                </a:tc>
                <a:tc>
                  <a:txBody>
                    <a:bodyPr/>
                    <a:lstStyle/>
                    <a:p>
                      <a:pPr algn="ctr" fontAlgn="ctr"/>
                      <a:r>
                        <a:rPr kumimoji="1" lang="en-US" altLang="ja-JP" sz="1400" b="1" u="none" strike="noStrike" kern="1200" dirty="0" smtClean="0">
                          <a:solidFill>
                            <a:schemeClr val="dk1"/>
                          </a:solidFill>
                          <a:effectLst/>
                          <a:latin typeface="+mn-lt"/>
                          <a:ea typeface="+mn-ea"/>
                          <a:cs typeface="+mn-cs"/>
                        </a:rPr>
                        <a:t>\176784</a:t>
                      </a:r>
                      <a:endParaRPr kumimoji="1" lang="en-US" altLang="ja-JP" sz="1400" b="1" u="none" strike="noStrike" kern="1200" dirty="0">
                        <a:solidFill>
                          <a:schemeClr val="dk1"/>
                        </a:solidFill>
                        <a:effectLst/>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ctr"/>
                      <a:r>
                        <a:rPr kumimoji="1" lang="en-US" altLang="ja-JP" sz="1400" b="1" u="none" strike="noStrike" kern="1200" dirty="0" smtClean="0">
                          <a:solidFill>
                            <a:srgbClr val="FF0000"/>
                          </a:solidFill>
                          <a:effectLst/>
                          <a:latin typeface="+mn-lt"/>
                          <a:ea typeface="+mn-ea"/>
                          <a:cs typeface="+mn-cs"/>
                        </a:rPr>
                        <a:t>\182304</a:t>
                      </a:r>
                      <a:endParaRPr kumimoji="1" lang="en-US" altLang="ja-JP" sz="1400" b="1" u="none" strike="noStrike" kern="1200" dirty="0">
                        <a:solidFill>
                          <a:srgbClr val="FF0000"/>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ctr"/>
                      <a:r>
                        <a:rPr kumimoji="1" lang="en-US" altLang="ja-JP" sz="1400" b="1" u="none" strike="noStrike" kern="1200" dirty="0" smtClean="0">
                          <a:solidFill>
                            <a:schemeClr val="dk1"/>
                          </a:solidFill>
                          <a:effectLst/>
                          <a:latin typeface="+mn-lt"/>
                          <a:ea typeface="+mn-ea"/>
                          <a:cs typeface="+mn-cs"/>
                        </a:rPr>
                        <a:t>\184032</a:t>
                      </a:r>
                      <a:endParaRPr kumimoji="1" lang="en-US" altLang="ja-JP" sz="1400" b="1" u="none" strike="noStrike" kern="1200" dirty="0">
                        <a:solidFill>
                          <a:schemeClr val="dk1"/>
                        </a:solidFill>
                        <a:effectLst/>
                        <a:latin typeface="+mn-lt"/>
                        <a:ea typeface="+mn-ea"/>
                        <a:cs typeface="+mn-cs"/>
                      </a:endParaRPr>
                    </a:p>
                  </a:txBody>
                  <a:tcPr marL="9525" marR="9525" marT="9525" marB="0" anchor="ctr"/>
                </a:tc>
                <a:tc>
                  <a:txBody>
                    <a:bodyPr/>
                    <a:lstStyle/>
                    <a:p>
                      <a:pPr algn="ctr" fontAlgn="ctr"/>
                      <a:r>
                        <a:rPr kumimoji="1" lang="en-US" altLang="ja-JP" sz="1400" b="1" u="none" strike="noStrike" kern="1200" dirty="0" smtClean="0">
                          <a:solidFill>
                            <a:schemeClr val="dk1"/>
                          </a:solidFill>
                          <a:effectLst/>
                          <a:latin typeface="+mn-lt"/>
                          <a:ea typeface="+mn-ea"/>
                          <a:cs typeface="+mn-cs"/>
                        </a:rPr>
                        <a:t>\196992</a:t>
                      </a:r>
                      <a:endParaRPr kumimoji="1" lang="en-US" altLang="ja-JP" sz="1400" b="1" u="none" strike="noStrike" kern="1200" dirty="0">
                        <a:solidFill>
                          <a:schemeClr val="dk1"/>
                        </a:solidFill>
                        <a:effectLst/>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tcPr>
                </a:tc>
              </a:tr>
            </a:tbl>
          </a:graphicData>
        </a:graphic>
      </p:graphicFrame>
      <p:sp>
        <p:nvSpPr>
          <p:cNvPr id="8" name="円/楕円 7"/>
          <p:cNvSpPr/>
          <p:nvPr/>
        </p:nvSpPr>
        <p:spPr>
          <a:xfrm>
            <a:off x="3508744" y="5527589"/>
            <a:ext cx="935665" cy="96107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7559748" y="5527590"/>
            <a:ext cx="935665" cy="9610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8524572" y="5527590"/>
            <a:ext cx="935665" cy="9610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0" y="6488668"/>
            <a:ext cx="3686782" cy="369332"/>
          </a:xfrm>
          <a:prstGeom prst="rect">
            <a:avLst/>
          </a:prstGeom>
          <a:noFill/>
        </p:spPr>
        <p:txBody>
          <a:bodyPr wrap="square" rtlCol="0">
            <a:spAutoFit/>
          </a:bodyPr>
          <a:lstStyle/>
          <a:p>
            <a:r>
              <a:rPr kumimoji="1" lang="ja-JP" altLang="en-US" dirty="0" smtClean="0"/>
              <a:t>各社</a:t>
            </a:r>
            <a:r>
              <a:rPr kumimoji="1" lang="en-US" altLang="ja-JP" dirty="0" smtClean="0"/>
              <a:t>HP</a:t>
            </a:r>
            <a:r>
              <a:rPr kumimoji="1" lang="ja-JP" altLang="en-US" dirty="0" smtClean="0"/>
              <a:t>より</a:t>
            </a:r>
            <a:endParaRPr kumimoji="1" lang="ja-JP" altLang="en-US" dirty="0"/>
          </a:p>
        </p:txBody>
      </p:sp>
    </p:spTree>
    <p:extLst>
      <p:ext uri="{BB962C8B-B14F-4D97-AF65-F5344CB8AC3E}">
        <p14:creationId xmlns:p14="http://schemas.microsoft.com/office/powerpoint/2010/main" val="12921116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MVNO</a:t>
            </a:r>
            <a:r>
              <a:rPr kumimoji="1" lang="ja-JP" altLang="en-US" dirty="0" smtClean="0"/>
              <a:t>の月額料金プラン</a:t>
            </a:r>
            <a:r>
              <a:rPr lang="ja-JP" altLang="en-US" dirty="0"/>
              <a:t>（</a:t>
            </a:r>
            <a:r>
              <a:rPr lang="en-US" altLang="ja-JP" dirty="0"/>
              <a:t>2015/10</a:t>
            </a:r>
            <a:r>
              <a:rPr lang="ja-JP" altLang="en-US" dirty="0"/>
              <a:t>時点）</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944949976"/>
              </p:ext>
            </p:extLst>
          </p:nvPr>
        </p:nvGraphicFramePr>
        <p:xfrm>
          <a:off x="1011677" y="1691322"/>
          <a:ext cx="10349050" cy="4033974"/>
        </p:xfrm>
        <a:graphic>
          <a:graphicData uri="http://schemas.openxmlformats.org/drawingml/2006/table">
            <a:tbl>
              <a:tblPr firstRow="1" firstCol="1" lastRow="1" bandCol="1">
                <a:tableStyleId>{6E25E649-3F16-4E02-A733-19D2CDBF48F0}</a:tableStyleId>
              </a:tblPr>
              <a:tblGrid>
                <a:gridCol w="4216483"/>
                <a:gridCol w="2091770"/>
                <a:gridCol w="2028351"/>
                <a:gridCol w="2012446"/>
              </a:tblGrid>
              <a:tr h="574823">
                <a:tc>
                  <a:txBody>
                    <a:bodyPr/>
                    <a:lstStyle/>
                    <a:p>
                      <a:pPr algn="ctr" fontAlgn="ctr"/>
                      <a:r>
                        <a:rPr lang="ja-JP" altLang="en-US" sz="1600" u="none" strike="noStrike" dirty="0">
                          <a:effectLst/>
                        </a:rPr>
                        <a:t>　</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ctr"/>
                      <a:r>
                        <a:rPr lang="en-US" sz="1600" u="none" strike="noStrike" dirty="0">
                          <a:effectLst/>
                        </a:rPr>
                        <a:t>OCN</a:t>
                      </a:r>
                      <a:r>
                        <a:rPr lang="ja-JP" altLang="en-US" sz="1600" u="none" strike="noStrike" dirty="0">
                          <a:effectLst/>
                        </a:rPr>
                        <a:t>モバイル</a:t>
                      </a:r>
                      <a:r>
                        <a:rPr lang="en-US" sz="1600" u="none" strike="noStrike" dirty="0">
                          <a:effectLst/>
                        </a:rPr>
                        <a:t>one</a:t>
                      </a:r>
                      <a:endParaRPr 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n-US" sz="1600" u="none" strike="noStrike" dirty="0" err="1">
                          <a:effectLst/>
                        </a:rPr>
                        <a:t>IIJmio</a:t>
                      </a:r>
                      <a:endParaRPr 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n-US" sz="1600" u="none" strike="noStrike" dirty="0">
                          <a:effectLst/>
                        </a:rPr>
                        <a:t>BIGLOBE</a:t>
                      </a:r>
                      <a:endParaRPr 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tcPr>
                </a:tc>
              </a:tr>
              <a:tr h="585036">
                <a:tc>
                  <a:txBody>
                    <a:bodyPr/>
                    <a:lstStyle/>
                    <a:p>
                      <a:pPr algn="ctr" fontAlgn="ctr"/>
                      <a:r>
                        <a:rPr lang="ja-JP" altLang="en-US" sz="1600" u="none" strike="noStrike" dirty="0">
                          <a:effectLst/>
                        </a:rPr>
                        <a:t>プラン</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a:effectLst/>
                        </a:rPr>
                        <a:t>3GB/</a:t>
                      </a:r>
                      <a:r>
                        <a:rPr lang="ja-JP" altLang="en-US" sz="1600" u="none" strike="noStrike">
                          <a:effectLst/>
                        </a:rPr>
                        <a:t>月コース</a:t>
                      </a:r>
                      <a:endParaRPr lang="ja-JP" altLang="en-US"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ja-JP" altLang="en-US" sz="1600" u="none" strike="noStrike" dirty="0">
                          <a:effectLst/>
                        </a:rPr>
                        <a:t>ミニマムスタートプラン</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ja-JP" altLang="en-US" sz="1600" u="none" strike="noStrike" dirty="0">
                          <a:effectLst/>
                        </a:rPr>
                        <a:t>エントリープラン</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B w="12700" cap="flat" cmpd="sng" algn="ctr">
                      <a:solidFill>
                        <a:schemeClr val="tx1"/>
                      </a:solidFill>
                      <a:prstDash val="solid"/>
                      <a:round/>
                      <a:headEnd type="none" w="med" len="med"/>
                      <a:tailEnd type="none" w="med" len="med"/>
                    </a:lnB>
                  </a:tcPr>
                </a:tc>
              </a:tr>
              <a:tr h="574823">
                <a:tc>
                  <a:txBody>
                    <a:bodyPr/>
                    <a:lstStyle/>
                    <a:p>
                      <a:pPr algn="ctr" fontAlgn="ctr"/>
                      <a:r>
                        <a:rPr lang="ja-JP" altLang="en-US" sz="1600" u="none" strike="noStrike" dirty="0">
                          <a:effectLst/>
                        </a:rPr>
                        <a:t>月額料金</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T w="1270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fontAlgn="ctr"/>
                      <a:r>
                        <a:rPr lang="en-US" sz="1600" u="none" strike="noStrike" dirty="0">
                          <a:effectLst/>
                        </a:rPr>
                        <a:t>\1994/3GB</a:t>
                      </a:r>
                      <a:endParaRPr 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sz="1600" u="none" strike="noStrike" dirty="0">
                          <a:effectLst/>
                        </a:rPr>
                        <a:t>\1728/3GB</a:t>
                      </a:r>
                      <a:endParaRPr 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sz="1600" u="none" strike="noStrike" dirty="0">
                          <a:effectLst/>
                        </a:rPr>
                        <a:t>\1728/3GB</a:t>
                      </a:r>
                      <a:endParaRPr 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T w="12700" cap="flat" cmpd="sng" algn="ctr">
                      <a:solidFill>
                        <a:schemeClr val="tx1"/>
                      </a:solidFill>
                      <a:prstDash val="solid"/>
                      <a:round/>
                      <a:headEnd type="none" w="med" len="med"/>
                      <a:tailEnd type="none" w="med" len="med"/>
                    </a:lnT>
                  </a:tcPr>
                </a:tc>
              </a:tr>
              <a:tr h="574823">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600" u="none" strike="noStrike" dirty="0" smtClean="0">
                          <a:effectLst/>
                        </a:rPr>
                        <a:t>通話料</a:t>
                      </a:r>
                      <a:r>
                        <a:rPr lang="ja-JP" altLang="en-US" sz="1600" u="none" strike="noStrike" dirty="0" smtClean="0">
                          <a:solidFill>
                            <a:srgbClr val="FF0000"/>
                          </a:solidFill>
                          <a:effectLst/>
                        </a:rPr>
                        <a:t>（通話時間ゼロ）</a:t>
                      </a:r>
                      <a:endParaRPr lang="en-US" altLang="ja-JP" sz="1600" u="none" strike="noStrike" dirty="0" smtClean="0">
                        <a:solidFill>
                          <a:srgbClr val="FF0000"/>
                        </a:solidFill>
                        <a:effectLst/>
                      </a:endParaRPr>
                    </a:p>
                  </a:txBody>
                  <a:tcPr marL="9525" marR="9525" marT="9525" marB="0" anchor="ct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fontAlgn="ctr"/>
                      <a:r>
                        <a:rPr lang="en-US" altLang="ja-JP" sz="1600" u="none" strike="noStrike" dirty="0" smtClean="0">
                          <a:solidFill>
                            <a:srgbClr val="FF0000"/>
                          </a:solidFill>
                          <a:effectLst/>
                        </a:rPr>
                        <a:t>\0</a:t>
                      </a:r>
                      <a:endParaRPr lang="en-US" altLang="ja-JP" sz="1600" b="0" i="0" u="none" strike="noStrike" dirty="0">
                        <a:solidFill>
                          <a:srgbClr val="FF0000"/>
                        </a:solidFill>
                        <a:effectLst/>
                        <a:latin typeface="ＭＳ Ｐゴシック" panose="020B0600070205080204" pitchFamily="50" charset="-128"/>
                        <a:ea typeface="+mn-ea"/>
                      </a:endParaRPr>
                    </a:p>
                  </a:txBody>
                  <a:tcPr marL="9525" marR="9525" marT="9525" marB="0" anchor="ctr"/>
                </a:tc>
                <a:tc>
                  <a:txBody>
                    <a:bodyPr/>
                    <a:lstStyle/>
                    <a:p>
                      <a:pPr algn="ctr" fontAlgn="ctr"/>
                      <a:r>
                        <a:rPr lang="en-US" altLang="ja-JP" sz="1600" u="none" strike="noStrike" dirty="0" smtClean="0">
                          <a:solidFill>
                            <a:srgbClr val="FF0000"/>
                          </a:solidFill>
                          <a:effectLst/>
                        </a:rPr>
                        <a:t>\0</a:t>
                      </a:r>
                      <a:endParaRPr lang="en-US" altLang="ja-JP" sz="1600" b="0" i="0" u="none" strike="noStrike" dirty="0">
                        <a:solidFill>
                          <a:srgbClr val="FF0000"/>
                        </a:solidFill>
                        <a:effectLst/>
                        <a:latin typeface="ＭＳ Ｐゴシック" panose="020B0600070205080204" pitchFamily="50" charset="-128"/>
                        <a:ea typeface="+mn-ea"/>
                      </a:endParaRPr>
                    </a:p>
                  </a:txBody>
                  <a:tcPr marL="9525" marR="9525" marT="9525" marB="0" anchor="ctr"/>
                </a:tc>
                <a:tc>
                  <a:txBody>
                    <a:bodyPr/>
                    <a:lstStyle/>
                    <a:p>
                      <a:pPr algn="ctr" fontAlgn="ctr"/>
                      <a:r>
                        <a:rPr lang="en-US" altLang="ja-JP" sz="1600" u="none" strike="noStrike" dirty="0" smtClean="0">
                          <a:solidFill>
                            <a:srgbClr val="FF0000"/>
                          </a:solidFill>
                          <a:effectLst/>
                        </a:rPr>
                        <a:t>\0</a:t>
                      </a:r>
                      <a:endParaRPr lang="en-US" altLang="ja-JP" sz="1600" b="0" i="0" u="none" strike="noStrike" dirty="0">
                        <a:solidFill>
                          <a:srgbClr val="FF0000"/>
                        </a:solidFill>
                        <a:effectLst/>
                        <a:latin typeface="ＭＳ Ｐゴシック" panose="020B0600070205080204" pitchFamily="50" charset="-128"/>
                        <a:ea typeface="+mn-ea"/>
                      </a:endParaRPr>
                    </a:p>
                  </a:txBody>
                  <a:tcPr marL="9525" marR="9525" marT="9525" marB="0" anchor="ctr"/>
                </a:tc>
              </a:tr>
              <a:tr h="574823">
                <a:tc>
                  <a:txBody>
                    <a:bodyPr/>
                    <a:lstStyle/>
                    <a:p>
                      <a:pPr algn="ctr" fontAlgn="b"/>
                      <a:r>
                        <a:rPr lang="ja-JP" altLang="en-US" sz="1600" u="none" strike="noStrike" dirty="0" smtClean="0">
                          <a:effectLst/>
                        </a:rPr>
                        <a:t>端末代（初回のみ　（）内は月額換算した数値）</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T w="635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u="none" strike="noStrike" dirty="0" smtClean="0">
                          <a:effectLst/>
                        </a:rPr>
                        <a:t>\93744</a:t>
                      </a:r>
                      <a:r>
                        <a:rPr lang="ja-JP" altLang="en-US" sz="1600" u="none" strike="noStrike" dirty="0" smtClean="0">
                          <a:effectLst/>
                        </a:rPr>
                        <a:t>（</a:t>
                      </a:r>
                      <a:r>
                        <a:rPr lang="en-US" altLang="ja-JP" sz="1600" u="none" strike="noStrike" dirty="0" smtClean="0">
                          <a:effectLst/>
                        </a:rPr>
                        <a:t>\3906</a:t>
                      </a:r>
                      <a:r>
                        <a:rPr lang="ja-JP" altLang="en-US" sz="1600" u="none" strike="noStrike" dirty="0" smtClean="0">
                          <a:effectLst/>
                        </a:rPr>
                        <a:t>）</a:t>
                      </a:r>
                      <a:endParaRPr lang="en-US" altLang="ja-JP" sz="1600" u="none" strike="noStrike" dirty="0" smtClean="0">
                        <a:effectLst/>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altLang="ja-JP" sz="1600" u="none" strike="noStrike" dirty="0" smtClean="0">
                          <a:effectLst/>
                        </a:rPr>
                        <a:t>\93744</a:t>
                      </a:r>
                      <a:r>
                        <a:rPr lang="ja-JP" altLang="en-US" sz="1600" u="none" strike="noStrike" dirty="0" smtClean="0">
                          <a:effectLst/>
                        </a:rPr>
                        <a:t>（</a:t>
                      </a:r>
                      <a:r>
                        <a:rPr lang="en-US" altLang="ja-JP" sz="1600" u="none" strike="noStrike" dirty="0" smtClean="0">
                          <a:effectLst/>
                        </a:rPr>
                        <a:t>\3906</a:t>
                      </a:r>
                      <a:r>
                        <a:rPr lang="ja-JP" altLang="en-US" sz="1600" u="none" strike="noStrike" dirty="0" smtClean="0">
                          <a:effectLst/>
                        </a:rPr>
                        <a:t>）</a:t>
                      </a:r>
                      <a:endParaRPr lang="en-US" altLang="ja-JP" sz="1600" u="none" strike="noStrike" dirty="0" smtClean="0">
                        <a:effectLst/>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altLang="ja-JP" sz="1600" u="none" strike="noStrike" dirty="0" smtClean="0">
                          <a:effectLst/>
                        </a:rPr>
                        <a:t>\93744</a:t>
                      </a:r>
                      <a:r>
                        <a:rPr lang="ja-JP" altLang="en-US" sz="1600" u="none" strike="noStrike" dirty="0" smtClean="0">
                          <a:effectLst/>
                        </a:rPr>
                        <a:t>（</a:t>
                      </a:r>
                      <a:r>
                        <a:rPr lang="en-US" altLang="ja-JP" sz="1600" u="none" strike="noStrike" dirty="0" smtClean="0">
                          <a:effectLst/>
                        </a:rPr>
                        <a:t>\3906</a:t>
                      </a:r>
                      <a:r>
                        <a:rPr lang="ja-JP" altLang="en-US" sz="1600" u="none" strike="noStrike" dirty="0" smtClean="0">
                          <a:effectLst/>
                        </a:rPr>
                        <a:t>）</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B w="12700" cap="flat" cmpd="sng" algn="ctr">
                      <a:solidFill>
                        <a:schemeClr val="tx1"/>
                      </a:solidFill>
                      <a:prstDash val="solid"/>
                      <a:round/>
                      <a:headEnd type="none" w="med" len="med"/>
                      <a:tailEnd type="none" w="med" len="med"/>
                    </a:lnB>
                  </a:tcPr>
                </a:tc>
              </a:tr>
              <a:tr h="574823">
                <a:tc>
                  <a:txBody>
                    <a:bodyPr/>
                    <a:lstStyle/>
                    <a:p>
                      <a:pPr algn="ctr" fontAlgn="ctr"/>
                      <a:r>
                        <a:rPr lang="ja-JP" altLang="en-US" sz="1600" u="none" strike="noStrike" dirty="0">
                          <a:effectLst/>
                        </a:rPr>
                        <a:t>合計（端末代除く）</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altLang="ja-JP" sz="1600" u="none" strike="noStrike" dirty="0" smtClean="0">
                          <a:solidFill>
                            <a:srgbClr val="FF0000"/>
                          </a:solidFill>
                          <a:effectLst/>
                        </a:rPr>
                        <a:t>\1994</a:t>
                      </a:r>
                      <a:endParaRPr lang="en-US" altLang="ja-JP" sz="1600" b="0"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altLang="ja-JP" sz="1600" u="none" strike="noStrike" dirty="0" smtClean="0">
                          <a:solidFill>
                            <a:srgbClr val="FF0000"/>
                          </a:solidFill>
                          <a:effectLst/>
                        </a:rPr>
                        <a:t>\1728</a:t>
                      </a:r>
                      <a:endParaRPr lang="en-US" altLang="ja-JP" sz="1600" b="0"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altLang="ja-JP" sz="1600" u="none" strike="noStrike" dirty="0" smtClean="0">
                          <a:solidFill>
                            <a:srgbClr val="FF0000"/>
                          </a:solidFill>
                          <a:effectLst/>
                        </a:rPr>
                        <a:t>\1728</a:t>
                      </a:r>
                      <a:endParaRPr lang="en-US" altLang="ja-JP" sz="1600" b="0"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ctr">
                    <a:lnT w="12700" cap="flat" cmpd="sng" algn="ctr">
                      <a:solidFill>
                        <a:schemeClr val="tx1"/>
                      </a:solidFill>
                      <a:prstDash val="solid"/>
                      <a:round/>
                      <a:headEnd type="none" w="med" len="med"/>
                      <a:tailEnd type="none" w="med" len="med"/>
                    </a:lnT>
                  </a:tcPr>
                </a:tc>
              </a:tr>
              <a:tr h="574823">
                <a:tc>
                  <a:txBody>
                    <a:bodyPr/>
                    <a:lstStyle/>
                    <a:p>
                      <a:pPr algn="ctr" fontAlgn="ctr"/>
                      <a:r>
                        <a:rPr lang="en-US" altLang="ja-JP" sz="1600" u="none" strike="noStrike" dirty="0">
                          <a:effectLst/>
                        </a:rPr>
                        <a:t>2</a:t>
                      </a:r>
                      <a:r>
                        <a:rPr lang="ja-JP" altLang="en-US" sz="1600" u="none" strike="noStrike" dirty="0">
                          <a:effectLst/>
                        </a:rPr>
                        <a:t>年間で支払う合計金額</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600" u="none" strike="noStrike" dirty="0" smtClean="0">
                          <a:solidFill>
                            <a:srgbClr val="FF0000"/>
                          </a:solidFill>
                          <a:effectLst/>
                        </a:rPr>
                        <a:t>\141600</a:t>
                      </a:r>
                      <a:endParaRPr lang="en-US" altLang="ja-JP" sz="1600" b="0"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n-US" altLang="ja-JP" sz="1600" u="none" strike="noStrike" dirty="0" smtClean="0">
                          <a:solidFill>
                            <a:srgbClr val="FF0000"/>
                          </a:solidFill>
                          <a:effectLst/>
                        </a:rPr>
                        <a:t>\135216</a:t>
                      </a:r>
                      <a:endParaRPr lang="en-US" altLang="ja-JP" sz="1600" b="0"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n-US" altLang="ja-JP" sz="1600" u="none" strike="noStrike" dirty="0" smtClean="0">
                          <a:solidFill>
                            <a:srgbClr val="FF0000"/>
                          </a:solidFill>
                          <a:effectLst/>
                        </a:rPr>
                        <a:t>\135216</a:t>
                      </a:r>
                      <a:endParaRPr lang="en-US" altLang="ja-JP" sz="1600" b="0"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tcPr>
                </a:tc>
              </a:tr>
            </a:tbl>
          </a:graphicData>
        </a:graphic>
      </p:graphicFrame>
      <p:sp>
        <p:nvSpPr>
          <p:cNvPr id="6" name="テキスト ボックス 5"/>
          <p:cNvSpPr txBox="1"/>
          <p:nvPr/>
        </p:nvSpPr>
        <p:spPr>
          <a:xfrm>
            <a:off x="0" y="6488668"/>
            <a:ext cx="3686782" cy="369332"/>
          </a:xfrm>
          <a:prstGeom prst="rect">
            <a:avLst/>
          </a:prstGeom>
          <a:noFill/>
        </p:spPr>
        <p:txBody>
          <a:bodyPr wrap="square" rtlCol="0">
            <a:spAutoFit/>
          </a:bodyPr>
          <a:lstStyle/>
          <a:p>
            <a:r>
              <a:rPr kumimoji="1" lang="ja-JP" altLang="en-US" dirty="0" smtClean="0"/>
              <a:t>各社</a:t>
            </a:r>
            <a:r>
              <a:rPr kumimoji="1" lang="en-US" altLang="ja-JP" dirty="0" smtClean="0"/>
              <a:t>HP</a:t>
            </a:r>
            <a:r>
              <a:rPr kumimoji="1" lang="ja-JP" altLang="en-US" dirty="0" smtClean="0"/>
              <a:t>より</a:t>
            </a:r>
            <a:endParaRPr kumimoji="1" lang="ja-JP" altLang="en-US" dirty="0"/>
          </a:p>
        </p:txBody>
      </p:sp>
    </p:spTree>
    <p:extLst>
      <p:ext uri="{BB962C8B-B14F-4D97-AF65-F5344CB8AC3E}">
        <p14:creationId xmlns:p14="http://schemas.microsoft.com/office/powerpoint/2010/main" val="79086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グラフ 8"/>
          <p:cNvGraphicFramePr>
            <a:graphicFrameLocks/>
          </p:cNvGraphicFramePr>
          <p:nvPr>
            <p:extLst>
              <p:ext uri="{D42A27DB-BD31-4B8C-83A1-F6EECF244321}">
                <p14:modId xmlns:p14="http://schemas.microsoft.com/office/powerpoint/2010/main" val="822495448"/>
              </p:ext>
            </p:extLst>
          </p:nvPr>
        </p:nvGraphicFramePr>
        <p:xfrm>
          <a:off x="674940" y="170120"/>
          <a:ext cx="11190995" cy="6364635"/>
        </p:xfrm>
        <a:graphic>
          <a:graphicData uri="http://schemas.openxmlformats.org/drawingml/2006/chart">
            <c:chart xmlns:c="http://schemas.openxmlformats.org/drawingml/2006/chart" xmlns:r="http://schemas.openxmlformats.org/officeDocument/2006/relationships" r:id="rId2"/>
          </a:graphicData>
        </a:graphic>
      </p:graphicFrame>
      <p:cxnSp>
        <p:nvCxnSpPr>
          <p:cNvPr id="10" name="直線コネクタ 9"/>
          <p:cNvCxnSpPr/>
          <p:nvPr/>
        </p:nvCxnSpPr>
        <p:spPr>
          <a:xfrm flipV="1">
            <a:off x="6824312" y="866275"/>
            <a:ext cx="0" cy="444687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4" name="右矢印 3"/>
          <p:cNvSpPr/>
          <p:nvPr/>
        </p:nvSpPr>
        <p:spPr>
          <a:xfrm>
            <a:off x="4822257" y="639586"/>
            <a:ext cx="1934678" cy="1016987"/>
          </a:xfrm>
          <a:prstGeom prst="righ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キャリアの</a:t>
            </a:r>
            <a:endParaRPr kumimoji="1" lang="en-US" altLang="ja-JP" dirty="0" smtClean="0"/>
          </a:p>
          <a:p>
            <a:pPr algn="ctr"/>
            <a:r>
              <a:rPr kumimoji="1" lang="ja-JP" altLang="en-US" dirty="0" smtClean="0"/>
              <a:t>契約更新月</a:t>
            </a:r>
            <a:endParaRPr kumimoji="1" lang="ja-JP" altLang="en-US" dirty="0"/>
          </a:p>
        </p:txBody>
      </p:sp>
      <p:sp>
        <p:nvSpPr>
          <p:cNvPr id="11" name="角丸四角形吹き出し 10"/>
          <p:cNvSpPr/>
          <p:nvPr/>
        </p:nvSpPr>
        <p:spPr>
          <a:xfrm>
            <a:off x="2387064" y="2126039"/>
            <a:ext cx="2974207" cy="1156176"/>
          </a:xfrm>
          <a:prstGeom prst="wedgeRoundRectCallout">
            <a:avLst>
              <a:gd name="adj1" fmla="val 32534"/>
              <a:gd name="adj2" fmla="val 85113"/>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１４ヶ月時点でキャリアより</a:t>
            </a:r>
            <a:r>
              <a:rPr kumimoji="1" lang="en-US" altLang="ja-JP" dirty="0" smtClean="0"/>
              <a:t>MVNO</a:t>
            </a:r>
            <a:r>
              <a:rPr kumimoji="1" lang="ja-JP" altLang="en-US" dirty="0" smtClean="0"/>
              <a:t>の支払額が安くなる</a:t>
            </a:r>
            <a:endParaRPr kumimoji="1" lang="ja-JP" altLang="en-US" dirty="0"/>
          </a:p>
        </p:txBody>
      </p:sp>
      <p:sp>
        <p:nvSpPr>
          <p:cNvPr id="12" name="角丸四角形吹き出し 11"/>
          <p:cNvSpPr/>
          <p:nvPr/>
        </p:nvSpPr>
        <p:spPr>
          <a:xfrm>
            <a:off x="8296979" y="4078364"/>
            <a:ext cx="2974207" cy="946023"/>
          </a:xfrm>
          <a:prstGeom prst="wedgeRoundRectCallout">
            <a:avLst>
              <a:gd name="adj1" fmla="val 39007"/>
              <a:gd name="adj2" fmla="val -102755"/>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４</a:t>
            </a:r>
            <a:r>
              <a:rPr lang="ja-JP" altLang="en-US" dirty="0" smtClean="0"/>
              <a:t>年で</a:t>
            </a:r>
            <a:r>
              <a:rPr kumimoji="1" lang="ja-JP" altLang="en-US" dirty="0" smtClean="0"/>
              <a:t>約</a:t>
            </a:r>
            <a:r>
              <a:rPr kumimoji="1" lang="en-US" altLang="ja-JP" dirty="0" smtClean="0"/>
              <a:t>186000</a:t>
            </a:r>
            <a:r>
              <a:rPr kumimoji="1" lang="ja-JP" altLang="en-US" dirty="0" smtClean="0"/>
              <a:t>円分</a:t>
            </a:r>
            <a:endParaRPr kumimoji="1" lang="en-US" altLang="ja-JP" dirty="0" smtClean="0"/>
          </a:p>
          <a:p>
            <a:pPr algn="ctr"/>
            <a:r>
              <a:rPr kumimoji="1" lang="ja-JP" altLang="en-US" dirty="0" smtClean="0"/>
              <a:t>支払額に差が出る</a:t>
            </a:r>
            <a:endParaRPr kumimoji="1" lang="ja-JP" altLang="en-US" dirty="0"/>
          </a:p>
        </p:txBody>
      </p:sp>
    </p:spTree>
    <p:extLst>
      <p:ext uri="{BB962C8B-B14F-4D97-AF65-F5344CB8AC3E}">
        <p14:creationId xmlns:p14="http://schemas.microsoft.com/office/powerpoint/2010/main" val="3935884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各企業の利用期間別の月額料金</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395983533"/>
              </p:ext>
            </p:extLst>
          </p:nvPr>
        </p:nvGraphicFramePr>
        <p:xfrm>
          <a:off x="336000" y="1690688"/>
          <a:ext cx="11520000" cy="3305610"/>
        </p:xfrm>
        <a:graphic>
          <a:graphicData uri="http://schemas.openxmlformats.org/drawingml/2006/table">
            <a:tbl>
              <a:tblPr firstRow="1" firstCol="1" bandCol="1">
                <a:tableStyleId>{793D81CF-94F2-401A-BA57-92F5A7B2D0C5}</a:tableStyleId>
              </a:tblPr>
              <a:tblGrid>
                <a:gridCol w="2520000"/>
                <a:gridCol w="1800000"/>
                <a:gridCol w="1800000"/>
                <a:gridCol w="1800000"/>
                <a:gridCol w="1800000"/>
                <a:gridCol w="1800000"/>
              </a:tblGrid>
              <a:tr h="929610">
                <a:tc>
                  <a:txBody>
                    <a:bodyPr/>
                    <a:lstStyle/>
                    <a:p>
                      <a:pPr algn="ctr"/>
                      <a:endParaRPr kumimoji="1" lang="ja-JP" altLang="en-US" dirty="0"/>
                    </a:p>
                  </a:txBody>
                  <a:tcPr anchor="ct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ドコモ：</a:t>
                      </a:r>
                      <a:endParaRPr kumimoji="1" lang="en-US" altLang="ja-JP"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カケホーダイ</a:t>
                      </a:r>
                      <a:endParaRPr kumimoji="1" lang="en-US" altLang="ja-JP" dirty="0" smtClean="0"/>
                    </a:p>
                  </a:txBody>
                  <a:tcPr anchor="ct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dirty="0" smtClean="0"/>
                        <a:t>au</a:t>
                      </a:r>
                      <a:r>
                        <a:rPr lang="ja-JP" altLang="en-US" dirty="0" smtClean="0"/>
                        <a:t>：</a:t>
                      </a:r>
                      <a:endParaRPr lang="en-US" altLang="ja-JP"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dirty="0" smtClean="0"/>
                        <a:t>スーパーカケホ</a:t>
                      </a:r>
                      <a:endParaRPr lang="en-US" altLang="ja-JP" dirty="0" smtClean="0"/>
                    </a:p>
                  </a:txBody>
                  <a:tcPr anchor="ct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ソフトバンク：</a:t>
                      </a:r>
                      <a:endParaRPr kumimoji="1" lang="en-US" altLang="ja-JP" dirty="0" smtClean="0"/>
                    </a:p>
                    <a:p>
                      <a:pPr algn="ctr"/>
                      <a:r>
                        <a:rPr kumimoji="1" lang="en-US" altLang="ja-JP" dirty="0" smtClean="0"/>
                        <a:t>LTE</a:t>
                      </a:r>
                      <a:r>
                        <a:rPr kumimoji="1" lang="ja-JP" altLang="en-US" dirty="0" smtClean="0"/>
                        <a:t>フラット</a:t>
                      </a:r>
                      <a:endParaRPr kumimoji="1" lang="en-US" altLang="ja-JP" dirty="0" smtClean="0"/>
                    </a:p>
                  </a:txBody>
                  <a:tcPr anchor="ct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dirty="0" smtClean="0"/>
                        <a:t>OCN</a:t>
                      </a:r>
                      <a:r>
                        <a:rPr lang="ja-JP" altLang="en-US" dirty="0" smtClean="0"/>
                        <a:t>モバイル</a:t>
                      </a:r>
                      <a:r>
                        <a:rPr lang="en-US" altLang="ja-JP" dirty="0" smtClean="0"/>
                        <a:t>one</a:t>
                      </a:r>
                    </a:p>
                  </a:txBody>
                  <a:tcPr anchor="ct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dirty="0" err="1" smtClean="0"/>
                        <a:t>IIJmio</a:t>
                      </a:r>
                      <a:r>
                        <a:rPr lang="ja-JP" altLang="en-US" dirty="0" smtClean="0"/>
                        <a:t>・</a:t>
                      </a:r>
                      <a:r>
                        <a:rPr lang="en-US" altLang="ja-JP" dirty="0" smtClean="0"/>
                        <a:t>BIGLOBE</a:t>
                      </a:r>
                    </a:p>
                  </a:txBody>
                  <a:tcPr anchor="ctr">
                    <a:solidFill>
                      <a:schemeClr val="accent1"/>
                    </a:solidFill>
                  </a:tcPr>
                </a:tc>
              </a:tr>
              <a:tr h="792000">
                <a:tc>
                  <a:txBody>
                    <a:bodyPr/>
                    <a:lstStyle/>
                    <a:p>
                      <a:pPr algn="ctr"/>
                      <a:r>
                        <a:rPr lang="ja-JP" altLang="en-US" sz="2000" dirty="0" smtClean="0">
                          <a:solidFill>
                            <a:schemeClr val="bg1"/>
                          </a:solidFill>
                        </a:rPr>
                        <a:t>２４ヶ月（２年）</a:t>
                      </a:r>
                      <a:endParaRPr lang="en-US" altLang="ja-JP" sz="1600" dirty="0" smtClean="0">
                        <a:solidFill>
                          <a:schemeClr val="bg1"/>
                        </a:solidFill>
                      </a:endParaRPr>
                    </a:p>
                    <a:p>
                      <a:pPr algn="ctr"/>
                      <a:r>
                        <a:rPr lang="ja-JP" altLang="en-US" sz="1600" dirty="0" smtClean="0">
                          <a:solidFill>
                            <a:schemeClr val="bg1"/>
                          </a:solidFill>
                        </a:rPr>
                        <a:t>使用した場合の月額料金</a:t>
                      </a:r>
                      <a:endParaRPr kumimoji="1" lang="en-US" altLang="ja-JP" sz="1600" dirty="0" smtClean="0">
                        <a:solidFill>
                          <a:schemeClr val="bg1"/>
                        </a:solidFill>
                      </a:endParaRPr>
                    </a:p>
                  </a:txBody>
                  <a:tcPr anchor="ctr">
                    <a:solidFill>
                      <a:schemeClr val="accent1"/>
                    </a:solidFill>
                  </a:tcPr>
                </a:tc>
                <a:tc>
                  <a:txBody>
                    <a:bodyPr/>
                    <a:lstStyle/>
                    <a:p>
                      <a:pPr algn="ctr"/>
                      <a:r>
                        <a:rPr kumimoji="1" lang="en-US" altLang="ja-JP" sz="2000" dirty="0" smtClean="0"/>
                        <a:t>8100</a:t>
                      </a:r>
                      <a:r>
                        <a:rPr kumimoji="1" lang="ja-JP" altLang="en-US" sz="2000" dirty="0" smtClean="0"/>
                        <a:t>円</a:t>
                      </a:r>
                      <a:endParaRPr kumimoji="1" lang="ja-JP" altLang="en-US" sz="2000" dirty="0"/>
                    </a:p>
                  </a:txBody>
                  <a:tcPr anchor="ctr"/>
                </a:tc>
                <a:tc>
                  <a:txBody>
                    <a:bodyPr/>
                    <a:lstStyle/>
                    <a:p>
                      <a:pPr algn="ctr"/>
                      <a:r>
                        <a:rPr lang="en-US" altLang="ja-JP" sz="2000" dirty="0" smtClean="0"/>
                        <a:t>7366</a:t>
                      </a:r>
                      <a:r>
                        <a:rPr lang="ja-JP" altLang="en-US" sz="2000" dirty="0" smtClean="0"/>
                        <a:t>円</a:t>
                      </a:r>
                      <a:endParaRPr kumimoji="1" lang="ja-JP" altLang="en-US" sz="2000" dirty="0"/>
                    </a:p>
                  </a:txBody>
                  <a:tcPr anchor="ctr"/>
                </a:tc>
                <a:tc>
                  <a:txBody>
                    <a:bodyPr/>
                    <a:lstStyle/>
                    <a:p>
                      <a:pPr algn="ctr"/>
                      <a:r>
                        <a:rPr lang="en-US" altLang="ja-JP" sz="2000" dirty="0" smtClean="0"/>
                        <a:t>7596</a:t>
                      </a:r>
                      <a:r>
                        <a:rPr lang="ja-JP" altLang="en-US" sz="2000" dirty="0" smtClean="0"/>
                        <a:t>円</a:t>
                      </a:r>
                      <a:endParaRPr kumimoji="1" lang="ja-JP" altLang="en-US" sz="2000" dirty="0"/>
                    </a:p>
                  </a:txBody>
                  <a:tcPr anchor="ctr"/>
                </a:tc>
                <a:tc>
                  <a:txBody>
                    <a:bodyPr/>
                    <a:lstStyle/>
                    <a:p>
                      <a:pPr algn="ctr"/>
                      <a:r>
                        <a:rPr lang="en-US" altLang="ja-JP" sz="2000" dirty="0" smtClean="0">
                          <a:solidFill>
                            <a:srgbClr val="FF0000"/>
                          </a:solidFill>
                        </a:rPr>
                        <a:t>5900</a:t>
                      </a:r>
                      <a:r>
                        <a:rPr lang="ja-JP" altLang="en-US" sz="2000" dirty="0" smtClean="0">
                          <a:solidFill>
                            <a:srgbClr val="FF0000"/>
                          </a:solidFill>
                        </a:rPr>
                        <a:t>円</a:t>
                      </a:r>
                      <a:endParaRPr kumimoji="1" lang="ja-JP" altLang="en-US" sz="2000" dirty="0">
                        <a:solidFill>
                          <a:srgbClr val="FF0000"/>
                        </a:solidFill>
                      </a:endParaRPr>
                    </a:p>
                  </a:txBody>
                  <a:tcPr anchor="ctr"/>
                </a:tc>
                <a:tc>
                  <a:txBody>
                    <a:bodyPr/>
                    <a:lstStyle/>
                    <a:p>
                      <a:pPr algn="ctr"/>
                      <a:r>
                        <a:rPr kumimoji="1" lang="en-US" altLang="ja-JP" sz="2000" dirty="0" smtClean="0">
                          <a:solidFill>
                            <a:srgbClr val="FF0000"/>
                          </a:solidFill>
                        </a:rPr>
                        <a:t>5634</a:t>
                      </a:r>
                      <a:r>
                        <a:rPr kumimoji="1" lang="ja-JP" altLang="en-US" sz="2000" dirty="0" smtClean="0">
                          <a:solidFill>
                            <a:srgbClr val="FF0000"/>
                          </a:solidFill>
                        </a:rPr>
                        <a:t>円</a:t>
                      </a:r>
                      <a:endParaRPr kumimoji="1" lang="ja-JP" altLang="en-US" sz="2000" dirty="0">
                        <a:solidFill>
                          <a:srgbClr val="FF0000"/>
                        </a:solidFill>
                      </a:endParaRPr>
                    </a:p>
                  </a:txBody>
                  <a:tcPr anchor="ctr"/>
                </a:tc>
              </a:tr>
              <a:tr h="79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000" dirty="0" smtClean="0">
                          <a:solidFill>
                            <a:schemeClr val="bg1"/>
                          </a:solidFill>
                        </a:rPr>
                        <a:t>３６ヶ月（３年）</a:t>
                      </a:r>
                      <a:endParaRPr lang="en-US" altLang="ja-JP" sz="1600" dirty="0" smtClean="0">
                        <a:solidFill>
                          <a:schemeClr val="bg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600" dirty="0" smtClean="0">
                          <a:solidFill>
                            <a:schemeClr val="bg1"/>
                          </a:solidFill>
                        </a:rPr>
                        <a:t>使用した場合の月額料金</a:t>
                      </a:r>
                      <a:endParaRPr kumimoji="1" lang="en-US" altLang="ja-JP" sz="1600" dirty="0" smtClean="0">
                        <a:solidFill>
                          <a:schemeClr val="bg1"/>
                        </a:solidFill>
                      </a:endParaRPr>
                    </a:p>
                  </a:txBody>
                  <a:tcPr anchor="ctr">
                    <a:solidFill>
                      <a:schemeClr val="accent1"/>
                    </a:solidFill>
                  </a:tcPr>
                </a:tc>
                <a:tc>
                  <a:txBody>
                    <a:bodyPr/>
                    <a:lstStyle/>
                    <a:p>
                      <a:pPr algn="ctr"/>
                      <a:r>
                        <a:rPr kumimoji="1" lang="en-US" altLang="ja-JP" sz="2000" dirty="0" smtClean="0"/>
                        <a:t>7740</a:t>
                      </a:r>
                      <a:r>
                        <a:rPr kumimoji="1" lang="ja-JP" altLang="en-US" sz="2000" dirty="0" smtClean="0"/>
                        <a:t>円</a:t>
                      </a:r>
                      <a:endParaRPr kumimoji="1" lang="ja-JP" altLang="en-US" sz="2000" dirty="0"/>
                    </a:p>
                  </a:txBody>
                  <a:tcPr anchor="ctr"/>
                </a:tc>
                <a:tc>
                  <a:txBody>
                    <a:bodyPr/>
                    <a:lstStyle/>
                    <a:p>
                      <a:pPr algn="ctr"/>
                      <a:r>
                        <a:rPr lang="en-US" altLang="ja-JP" sz="2000" dirty="0" smtClean="0"/>
                        <a:t>7143</a:t>
                      </a:r>
                      <a:r>
                        <a:rPr lang="ja-JP" altLang="en-US" sz="2000" dirty="0" smtClean="0"/>
                        <a:t>円</a:t>
                      </a:r>
                      <a:endParaRPr kumimoji="1" lang="ja-JP" altLang="en-US" sz="2000" dirty="0"/>
                    </a:p>
                  </a:txBody>
                  <a:tcPr anchor="ctr"/>
                </a:tc>
                <a:tc>
                  <a:txBody>
                    <a:bodyPr/>
                    <a:lstStyle/>
                    <a:p>
                      <a:pPr algn="ctr"/>
                      <a:r>
                        <a:rPr lang="en-US" altLang="ja-JP" sz="2000" dirty="0" smtClean="0"/>
                        <a:t>7380</a:t>
                      </a:r>
                      <a:r>
                        <a:rPr lang="ja-JP" altLang="en-US" sz="2000" dirty="0" smtClean="0"/>
                        <a:t>円</a:t>
                      </a:r>
                      <a:endParaRPr kumimoji="1" lang="ja-JP" altLang="en-US" sz="2000" dirty="0"/>
                    </a:p>
                  </a:txBody>
                  <a:tcPr anchor="ctr"/>
                </a:tc>
                <a:tc>
                  <a:txBody>
                    <a:bodyPr/>
                    <a:lstStyle/>
                    <a:p>
                      <a:pPr algn="ctr"/>
                      <a:r>
                        <a:rPr lang="en-US" altLang="ja-JP" sz="2000" dirty="0" smtClean="0">
                          <a:solidFill>
                            <a:srgbClr val="FF0000"/>
                          </a:solidFill>
                        </a:rPr>
                        <a:t>4598</a:t>
                      </a:r>
                      <a:r>
                        <a:rPr lang="ja-JP" altLang="en-US" sz="2000" dirty="0" smtClean="0">
                          <a:solidFill>
                            <a:srgbClr val="FF0000"/>
                          </a:solidFill>
                        </a:rPr>
                        <a:t>円</a:t>
                      </a:r>
                      <a:endParaRPr kumimoji="1" lang="ja-JP" altLang="en-US" sz="2000" dirty="0">
                        <a:solidFill>
                          <a:srgbClr val="FF0000"/>
                        </a:solidFill>
                      </a:endParaRPr>
                    </a:p>
                  </a:txBody>
                  <a:tcPr anchor="ctr"/>
                </a:tc>
                <a:tc>
                  <a:txBody>
                    <a:bodyPr/>
                    <a:lstStyle/>
                    <a:p>
                      <a:pPr algn="ctr"/>
                      <a:r>
                        <a:rPr kumimoji="1" lang="en-US" altLang="ja-JP" sz="2000" dirty="0" smtClean="0">
                          <a:solidFill>
                            <a:srgbClr val="FF0000"/>
                          </a:solidFill>
                        </a:rPr>
                        <a:t>4332</a:t>
                      </a:r>
                      <a:r>
                        <a:rPr kumimoji="1" lang="ja-JP" altLang="en-US" sz="2000" dirty="0" smtClean="0">
                          <a:solidFill>
                            <a:srgbClr val="FF0000"/>
                          </a:solidFill>
                        </a:rPr>
                        <a:t>円</a:t>
                      </a:r>
                      <a:endParaRPr kumimoji="1" lang="ja-JP" altLang="en-US" sz="2000" dirty="0">
                        <a:solidFill>
                          <a:srgbClr val="FF0000"/>
                        </a:solidFill>
                      </a:endParaRPr>
                    </a:p>
                  </a:txBody>
                  <a:tcPr anchor="ctr"/>
                </a:tc>
              </a:tr>
              <a:tr h="79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000" dirty="0" smtClean="0">
                          <a:solidFill>
                            <a:schemeClr val="bg1"/>
                          </a:solidFill>
                        </a:rPr>
                        <a:t>４８ヶ月（４年）</a:t>
                      </a:r>
                      <a:endParaRPr lang="en-US" altLang="ja-JP" sz="1600" dirty="0" smtClean="0">
                        <a:solidFill>
                          <a:schemeClr val="bg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600" dirty="0" smtClean="0">
                          <a:solidFill>
                            <a:schemeClr val="bg1"/>
                          </a:solidFill>
                        </a:rPr>
                        <a:t>使用した場合の月額料金</a:t>
                      </a:r>
                      <a:endParaRPr kumimoji="1" lang="en-US" altLang="ja-JP" sz="1600" dirty="0" smtClean="0">
                        <a:solidFill>
                          <a:schemeClr val="bg1"/>
                        </a:solidFill>
                      </a:endParaRPr>
                    </a:p>
                  </a:txBody>
                  <a:tcPr anchor="ctr">
                    <a:solidFill>
                      <a:schemeClr val="accent1"/>
                    </a:solidFill>
                  </a:tcPr>
                </a:tc>
                <a:tc>
                  <a:txBody>
                    <a:bodyPr/>
                    <a:lstStyle/>
                    <a:p>
                      <a:pPr algn="ctr"/>
                      <a:r>
                        <a:rPr kumimoji="1" lang="en-US" altLang="ja-JP" sz="2000" dirty="0" smtClean="0"/>
                        <a:t>7560</a:t>
                      </a:r>
                      <a:r>
                        <a:rPr kumimoji="1" lang="ja-JP" altLang="en-US" sz="2000" dirty="0" smtClean="0"/>
                        <a:t>円</a:t>
                      </a:r>
                      <a:endParaRPr kumimoji="1" lang="ja-JP" altLang="en-US" sz="2000" dirty="0"/>
                    </a:p>
                  </a:txBody>
                  <a:tcPr anchor="ctr"/>
                </a:tc>
                <a:tc>
                  <a:txBody>
                    <a:bodyPr/>
                    <a:lstStyle/>
                    <a:p>
                      <a:pPr algn="ctr"/>
                      <a:r>
                        <a:rPr lang="en-US" altLang="ja-JP" sz="2000" dirty="0" smtClean="0"/>
                        <a:t>7031</a:t>
                      </a:r>
                      <a:r>
                        <a:rPr lang="ja-JP" altLang="en-US" sz="2000" dirty="0" smtClean="0"/>
                        <a:t>円</a:t>
                      </a:r>
                      <a:endParaRPr kumimoji="1" lang="ja-JP" altLang="en-US" sz="2000" dirty="0"/>
                    </a:p>
                  </a:txBody>
                  <a:tcPr anchor="ctr"/>
                </a:tc>
                <a:tc>
                  <a:txBody>
                    <a:bodyPr/>
                    <a:lstStyle/>
                    <a:p>
                      <a:pPr algn="ctr"/>
                      <a:r>
                        <a:rPr lang="en-US" altLang="ja-JP" sz="2000" dirty="0" smtClean="0"/>
                        <a:t>7272</a:t>
                      </a:r>
                      <a:r>
                        <a:rPr lang="ja-JP" altLang="en-US" sz="2000" dirty="0" smtClean="0"/>
                        <a:t>円</a:t>
                      </a:r>
                      <a:endParaRPr kumimoji="1" lang="ja-JP" altLang="en-US" sz="2000" dirty="0"/>
                    </a:p>
                  </a:txBody>
                  <a:tcPr anchor="ctr"/>
                </a:tc>
                <a:tc>
                  <a:txBody>
                    <a:bodyPr/>
                    <a:lstStyle/>
                    <a:p>
                      <a:pPr algn="ctr"/>
                      <a:r>
                        <a:rPr lang="en-US" altLang="ja-JP" sz="2000" dirty="0" smtClean="0">
                          <a:solidFill>
                            <a:srgbClr val="FF0000"/>
                          </a:solidFill>
                        </a:rPr>
                        <a:t>3947</a:t>
                      </a:r>
                      <a:r>
                        <a:rPr lang="ja-JP" altLang="en-US" sz="2000" dirty="0" smtClean="0">
                          <a:solidFill>
                            <a:srgbClr val="FF0000"/>
                          </a:solidFill>
                        </a:rPr>
                        <a:t>円</a:t>
                      </a:r>
                      <a:endParaRPr kumimoji="1" lang="ja-JP" altLang="en-US" sz="2000" dirty="0">
                        <a:solidFill>
                          <a:srgbClr val="FF0000"/>
                        </a:solidFill>
                      </a:endParaRPr>
                    </a:p>
                  </a:txBody>
                  <a:tcPr anchor="ct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solidFill>
                            <a:srgbClr val="FF0000"/>
                          </a:solidFill>
                        </a:rPr>
                        <a:t>3681</a:t>
                      </a:r>
                      <a:r>
                        <a:rPr kumimoji="1" lang="ja-JP" altLang="en-US" sz="2000" dirty="0" smtClean="0">
                          <a:solidFill>
                            <a:srgbClr val="FF0000"/>
                          </a:solidFill>
                        </a:rPr>
                        <a:t>円</a:t>
                      </a:r>
                    </a:p>
                  </a:txBody>
                  <a:tcPr anchor="ctr"/>
                </a:tc>
              </a:tr>
            </a:tbl>
          </a:graphicData>
        </a:graphic>
      </p:graphicFrame>
      <p:sp>
        <p:nvSpPr>
          <p:cNvPr id="5" name="角丸四角形吹き出し 4"/>
          <p:cNvSpPr/>
          <p:nvPr/>
        </p:nvSpPr>
        <p:spPr>
          <a:xfrm>
            <a:off x="477795" y="5346357"/>
            <a:ext cx="11378205" cy="1210962"/>
          </a:xfrm>
          <a:prstGeom prst="wedgeRoundRectCallout">
            <a:avLst>
              <a:gd name="adj1" fmla="val -6208"/>
              <a:gd name="adj2" fmla="val -66071"/>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通話時間が減っても３キャリアの料金はほぼ変わらない</a:t>
            </a:r>
            <a:endParaRPr kumimoji="1" lang="en-US" altLang="ja-JP" sz="2000" dirty="0" smtClean="0">
              <a:solidFill>
                <a:schemeClr val="tx1"/>
              </a:solidFill>
            </a:endParaRPr>
          </a:p>
          <a:p>
            <a:pPr algn="ctr"/>
            <a:r>
              <a:rPr kumimoji="1" lang="en-US" altLang="ja-JP" sz="2000" dirty="0" smtClean="0">
                <a:solidFill>
                  <a:schemeClr val="tx1"/>
                </a:solidFill>
              </a:rPr>
              <a:t>MVNO</a:t>
            </a:r>
            <a:r>
              <a:rPr kumimoji="1" lang="ja-JP" altLang="en-US" sz="2000" dirty="0" smtClean="0">
                <a:solidFill>
                  <a:schemeClr val="tx1"/>
                </a:solidFill>
              </a:rPr>
              <a:t>との差は２４ヶ月時点で</a:t>
            </a:r>
            <a:r>
              <a:rPr kumimoji="1" lang="ja-JP" altLang="en-US" sz="2000" dirty="0" smtClean="0">
                <a:solidFill>
                  <a:srgbClr val="FF0000"/>
                </a:solidFill>
              </a:rPr>
              <a:t>２０００円</a:t>
            </a:r>
            <a:r>
              <a:rPr kumimoji="1" lang="ja-JP" altLang="en-US" sz="2000" dirty="0" smtClean="0">
                <a:solidFill>
                  <a:schemeClr val="tx1"/>
                </a:solidFill>
              </a:rPr>
              <a:t>前後、４８ヶ月の利用では</a:t>
            </a:r>
            <a:r>
              <a:rPr kumimoji="1" lang="ja-JP" altLang="en-US" sz="2000" dirty="0" smtClean="0">
                <a:solidFill>
                  <a:srgbClr val="FF0000"/>
                </a:solidFill>
              </a:rPr>
              <a:t>３０００円</a:t>
            </a:r>
            <a:r>
              <a:rPr kumimoji="1" lang="ja-JP" altLang="en-US" sz="2000" dirty="0" smtClean="0">
                <a:solidFill>
                  <a:schemeClr val="tx1"/>
                </a:solidFill>
              </a:rPr>
              <a:t>以上の開きがある</a:t>
            </a:r>
            <a:endParaRPr kumimoji="1" lang="en-US" altLang="ja-JP" sz="2000" dirty="0" smtClean="0">
              <a:solidFill>
                <a:schemeClr val="tx1"/>
              </a:solidFill>
            </a:endParaRPr>
          </a:p>
        </p:txBody>
      </p:sp>
    </p:spTree>
    <p:extLst>
      <p:ext uri="{BB962C8B-B14F-4D97-AF65-F5344CB8AC3E}">
        <p14:creationId xmlns:p14="http://schemas.microsoft.com/office/powerpoint/2010/main" val="1699572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３キャリアの料金について</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平均的なパケット通信量（約２ＧＢ）の利用者でも、最安で利用するには</a:t>
            </a:r>
            <a:r>
              <a:rPr kumimoji="1" lang="ja-JP" altLang="en-US" dirty="0" smtClean="0">
                <a:solidFill>
                  <a:srgbClr val="FF0000"/>
                </a:solidFill>
              </a:rPr>
              <a:t>割高な</a:t>
            </a:r>
            <a:r>
              <a:rPr lang="ja-JP" altLang="en-US" dirty="0" smtClean="0">
                <a:solidFill>
                  <a:srgbClr val="FF0000"/>
                </a:solidFill>
              </a:rPr>
              <a:t>３</a:t>
            </a:r>
            <a:r>
              <a:rPr kumimoji="1" lang="ja-JP" altLang="en-US" dirty="0" smtClean="0">
                <a:solidFill>
                  <a:srgbClr val="FF0000"/>
                </a:solidFill>
              </a:rPr>
              <a:t>ＧＢや７</a:t>
            </a:r>
            <a:r>
              <a:rPr lang="ja-JP" altLang="en-US" dirty="0" smtClean="0">
                <a:solidFill>
                  <a:srgbClr val="FF0000"/>
                </a:solidFill>
              </a:rPr>
              <a:t>ＧＢのプランを利用しなければいけない</a:t>
            </a:r>
            <a:r>
              <a:rPr lang="ja-JP" altLang="en-US" dirty="0" smtClean="0"/>
              <a:t>場合がある</a:t>
            </a:r>
            <a:endParaRPr lang="en-US" altLang="ja-JP" dirty="0" smtClean="0"/>
          </a:p>
          <a:p>
            <a:endParaRPr kumimoji="1" lang="en-US" altLang="ja-JP" dirty="0"/>
          </a:p>
          <a:p>
            <a:r>
              <a:rPr lang="ja-JP" altLang="en-US" dirty="0" smtClean="0"/>
              <a:t>通話においても、あまり使用しない人が最低限の月額コストで運用しようとするなら</a:t>
            </a:r>
            <a:r>
              <a:rPr lang="ja-JP" altLang="en-US" dirty="0" smtClean="0">
                <a:solidFill>
                  <a:srgbClr val="FF0000"/>
                </a:solidFill>
              </a:rPr>
              <a:t>電話し放題プランから選ばなければいけない</a:t>
            </a:r>
            <a:r>
              <a:rPr lang="ja-JP" altLang="en-US" dirty="0" smtClean="0"/>
              <a:t>場合がある</a:t>
            </a:r>
            <a:endParaRPr kumimoji="1" lang="en-US" altLang="ja-JP" dirty="0" smtClean="0"/>
          </a:p>
          <a:p>
            <a:endParaRPr kumimoji="1" lang="en-US" altLang="ja-JP" dirty="0" smtClean="0"/>
          </a:p>
          <a:p>
            <a:endParaRPr lang="en-US" altLang="ja-JP" dirty="0"/>
          </a:p>
          <a:p>
            <a:endParaRPr lang="en-US" altLang="ja-JP" dirty="0"/>
          </a:p>
        </p:txBody>
      </p:sp>
      <p:sp>
        <p:nvSpPr>
          <p:cNvPr id="4" name="角丸四角形 3"/>
          <p:cNvSpPr/>
          <p:nvPr/>
        </p:nvSpPr>
        <p:spPr>
          <a:xfrm>
            <a:off x="802159" y="4847968"/>
            <a:ext cx="10587681" cy="201003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smtClean="0"/>
              <a:t>全てのユーザーにとって最適な価格設定になって</a:t>
            </a:r>
            <a:r>
              <a:rPr lang="ja-JP" altLang="en-US" sz="2400" dirty="0" smtClean="0"/>
              <a:t>いない</a:t>
            </a:r>
            <a:endParaRPr lang="en-US" altLang="ja-JP" sz="2400" dirty="0" smtClean="0"/>
          </a:p>
          <a:p>
            <a:pPr algn="ctr"/>
            <a:r>
              <a:rPr lang="en-US" altLang="ja-JP" sz="2400" dirty="0" smtClean="0">
                <a:solidFill>
                  <a:schemeClr val="tx1"/>
                </a:solidFill>
              </a:rPr>
              <a:t>MVNO</a:t>
            </a:r>
            <a:r>
              <a:rPr lang="ja-JP" altLang="en-US" sz="2400" dirty="0" smtClean="0">
                <a:solidFill>
                  <a:schemeClr val="tx1"/>
                </a:solidFill>
              </a:rPr>
              <a:t>との差を考えると、利益から考えた場合より大きく値下げできる</a:t>
            </a:r>
            <a:endParaRPr lang="en-US" altLang="ja-JP" sz="2400" dirty="0" smtClean="0">
              <a:solidFill>
                <a:schemeClr val="tx1"/>
              </a:solidFill>
            </a:endParaRPr>
          </a:p>
          <a:p>
            <a:pPr algn="ctr"/>
            <a:endParaRPr lang="en-US" altLang="ja-JP" sz="2400" dirty="0" smtClean="0">
              <a:solidFill>
                <a:schemeClr val="tx1"/>
              </a:solidFill>
            </a:endParaRPr>
          </a:p>
          <a:p>
            <a:pPr algn="ctr"/>
            <a:r>
              <a:rPr lang="ja-JP" altLang="en-US" sz="2800" dirty="0">
                <a:solidFill>
                  <a:srgbClr val="FF0000"/>
                </a:solidFill>
              </a:rPr>
              <a:t>つまり、</a:t>
            </a:r>
            <a:r>
              <a:rPr lang="ja-JP" altLang="en-US" sz="2800" dirty="0" smtClean="0">
                <a:solidFill>
                  <a:srgbClr val="FF0000"/>
                </a:solidFill>
              </a:rPr>
              <a:t>実態</a:t>
            </a:r>
            <a:r>
              <a:rPr lang="ja-JP" altLang="en-US" sz="2800" dirty="0">
                <a:solidFill>
                  <a:srgbClr val="FF0000"/>
                </a:solidFill>
              </a:rPr>
              <a:t>に</a:t>
            </a:r>
            <a:r>
              <a:rPr lang="ja-JP" altLang="en-US" sz="2800" dirty="0" smtClean="0">
                <a:solidFill>
                  <a:srgbClr val="FF0000"/>
                </a:solidFill>
              </a:rPr>
              <a:t>合わせたプランを作ることで価格は下げられる</a:t>
            </a:r>
            <a:endParaRPr kumimoji="1" lang="ja-JP" altLang="en-US" sz="2800" dirty="0">
              <a:solidFill>
                <a:srgbClr val="FF0000"/>
              </a:solidFill>
            </a:endParaRPr>
          </a:p>
        </p:txBody>
      </p:sp>
    </p:spTree>
    <p:extLst>
      <p:ext uri="{BB962C8B-B14F-4D97-AF65-F5344CB8AC3E}">
        <p14:creationId xmlns:p14="http://schemas.microsoft.com/office/powerpoint/2010/main" val="306067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500"/>
                                        <p:tgtEl>
                                          <p:spTgt spid="4">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a:t>まとめ</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現在の携帯電話市場は、３キャリアの独占に</a:t>
            </a:r>
            <a:r>
              <a:rPr lang="ja-JP" altLang="en-US" dirty="0" smtClean="0"/>
              <a:t>よってユーザーの負担が大きくなっている。</a:t>
            </a:r>
            <a:endParaRPr lang="en-US" altLang="ja-JP" dirty="0"/>
          </a:p>
          <a:p>
            <a:endParaRPr kumimoji="1" lang="en-US" altLang="ja-JP" dirty="0" smtClean="0"/>
          </a:p>
          <a:p>
            <a:r>
              <a:rPr kumimoji="1" lang="ja-JP" altLang="en-US" dirty="0" smtClean="0"/>
              <a:t>３キャリアは試算した金額から考えて、</a:t>
            </a:r>
            <a:r>
              <a:rPr kumimoji="1" lang="ja-JP" altLang="en-US" dirty="0" smtClean="0">
                <a:solidFill>
                  <a:srgbClr val="FF0000"/>
                </a:solidFill>
              </a:rPr>
              <a:t>月額</a:t>
            </a:r>
            <a:r>
              <a:rPr kumimoji="1" lang="en-US" altLang="ja-JP" dirty="0" smtClean="0">
                <a:solidFill>
                  <a:srgbClr val="FF0000"/>
                </a:solidFill>
              </a:rPr>
              <a:t>1000</a:t>
            </a:r>
            <a:r>
              <a:rPr kumimoji="1" lang="ja-JP" altLang="en-US" dirty="0" smtClean="0">
                <a:solidFill>
                  <a:srgbClr val="FF0000"/>
                </a:solidFill>
              </a:rPr>
              <a:t>円～</a:t>
            </a:r>
            <a:r>
              <a:rPr kumimoji="1" lang="en-US" altLang="ja-JP" dirty="0" smtClean="0">
                <a:solidFill>
                  <a:srgbClr val="FF0000"/>
                </a:solidFill>
              </a:rPr>
              <a:t>2000</a:t>
            </a:r>
            <a:r>
              <a:rPr kumimoji="1" lang="ja-JP" altLang="en-US" dirty="0" smtClean="0">
                <a:solidFill>
                  <a:srgbClr val="FF0000"/>
                </a:solidFill>
              </a:rPr>
              <a:t>円程度は値下げしても利益を十分に得られる。</a:t>
            </a:r>
            <a:endParaRPr kumimoji="1" lang="en-US" altLang="ja-JP" dirty="0" smtClean="0"/>
          </a:p>
          <a:p>
            <a:endParaRPr lang="en-US" altLang="ja-JP" dirty="0"/>
          </a:p>
          <a:p>
            <a:r>
              <a:rPr kumimoji="1" lang="ja-JP" altLang="en-US" dirty="0" smtClean="0"/>
              <a:t>今月から３キャリアは料金見直しの方向で動いているが、月額料金の刷新が行われなければ、状況はあまり改善されたとはいえない。</a:t>
            </a:r>
            <a:endParaRPr kumimoji="1" lang="ja-JP" altLang="en-US" dirty="0"/>
          </a:p>
        </p:txBody>
      </p:sp>
    </p:spTree>
    <p:extLst>
      <p:ext uri="{BB962C8B-B14F-4D97-AF65-F5344CB8AC3E}">
        <p14:creationId xmlns:p14="http://schemas.microsoft.com/office/powerpoint/2010/main" val="18334524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出典</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NTT</a:t>
            </a:r>
            <a:r>
              <a:rPr kumimoji="1" lang="ja-JP" altLang="en-US" dirty="0" smtClean="0"/>
              <a:t>ドコモ</a:t>
            </a:r>
            <a:r>
              <a:rPr kumimoji="1" lang="en-US" altLang="ja-JP" dirty="0" smtClean="0"/>
              <a:t>	</a:t>
            </a:r>
            <a:r>
              <a:rPr lang="en-US" altLang="ja-JP" dirty="0"/>
              <a:t>	</a:t>
            </a:r>
            <a:r>
              <a:rPr lang="en-US" altLang="ja-JP" dirty="0" smtClean="0"/>
              <a:t>https</a:t>
            </a:r>
            <a:r>
              <a:rPr lang="en-US" altLang="ja-JP" dirty="0"/>
              <a:t>://www.nttdocomo.co.jp/</a:t>
            </a:r>
            <a:endParaRPr kumimoji="1" lang="en-US" altLang="ja-JP" dirty="0" smtClean="0"/>
          </a:p>
          <a:p>
            <a:r>
              <a:rPr lang="en-US" altLang="ja-JP" dirty="0" smtClean="0"/>
              <a:t>au</a:t>
            </a:r>
            <a:r>
              <a:rPr lang="ja-JP" altLang="en-US" dirty="0" smtClean="0"/>
              <a:t>　</a:t>
            </a:r>
            <a:r>
              <a:rPr lang="en-US" altLang="ja-JP" dirty="0" smtClean="0"/>
              <a:t>		</a:t>
            </a:r>
            <a:r>
              <a:rPr lang="en-US" altLang="ja-JP" dirty="0"/>
              <a:t>	</a:t>
            </a:r>
            <a:r>
              <a:rPr lang="en-US" altLang="ja-JP" dirty="0" smtClean="0"/>
              <a:t>http://www.au.kddi.com</a:t>
            </a:r>
            <a:r>
              <a:rPr lang="en-US" altLang="ja-JP" dirty="0"/>
              <a:t>/</a:t>
            </a:r>
            <a:endParaRPr lang="en-US" altLang="ja-JP" dirty="0" smtClean="0"/>
          </a:p>
          <a:p>
            <a:r>
              <a:rPr lang="ja-JP" altLang="en-US" dirty="0" smtClean="0"/>
              <a:t>ソフトバンク</a:t>
            </a:r>
            <a:r>
              <a:rPr lang="en-US" altLang="ja-JP" dirty="0"/>
              <a:t>	</a:t>
            </a:r>
            <a:r>
              <a:rPr lang="en-US" altLang="ja-JP" dirty="0" smtClean="0"/>
              <a:t>http</a:t>
            </a:r>
            <a:r>
              <a:rPr lang="en-US" altLang="ja-JP" dirty="0"/>
              <a:t>:// </a:t>
            </a:r>
            <a:r>
              <a:rPr lang="en-US" altLang="ja-JP" dirty="0" smtClean="0"/>
              <a:t>www.softbank.jp/mobile</a:t>
            </a:r>
            <a:r>
              <a:rPr lang="en-US" altLang="ja-JP" dirty="0"/>
              <a:t>/</a:t>
            </a:r>
          </a:p>
          <a:p>
            <a:r>
              <a:rPr kumimoji="1" lang="en-US" altLang="ja-JP" dirty="0" smtClean="0"/>
              <a:t>OCN		</a:t>
            </a:r>
            <a:r>
              <a:rPr lang="en-US" altLang="ja-JP" dirty="0"/>
              <a:t>	</a:t>
            </a:r>
            <a:r>
              <a:rPr lang="en-US" altLang="ja-JP" dirty="0" smtClean="0"/>
              <a:t>http</a:t>
            </a:r>
            <a:r>
              <a:rPr lang="en-US" altLang="ja-JP" dirty="0"/>
              <a:t>:// </a:t>
            </a:r>
            <a:r>
              <a:rPr lang="en-US" altLang="ja-JP" dirty="0" smtClean="0">
                <a:hlinkClick r:id="rId2"/>
              </a:rPr>
              <a:t>www.ocn.ne.jp/</a:t>
            </a:r>
            <a:endParaRPr lang="en-US" altLang="ja-JP" dirty="0" smtClean="0"/>
          </a:p>
          <a:p>
            <a:r>
              <a:rPr kumimoji="1" lang="en-US" altLang="ja-JP" dirty="0" err="1" smtClean="0"/>
              <a:t>IIJmio</a:t>
            </a:r>
            <a:r>
              <a:rPr lang="en-US" altLang="ja-JP" dirty="0"/>
              <a:t>		https://www.iijmio.jp/</a:t>
            </a:r>
            <a:endParaRPr kumimoji="1" lang="en-US" altLang="ja-JP" dirty="0" smtClean="0"/>
          </a:p>
          <a:p>
            <a:r>
              <a:rPr lang="en-US" altLang="ja-JP" dirty="0" smtClean="0"/>
              <a:t>BIGLOBE	</a:t>
            </a:r>
            <a:r>
              <a:rPr lang="en-US" altLang="ja-JP" dirty="0"/>
              <a:t>	</a:t>
            </a:r>
            <a:r>
              <a:rPr lang="en-US" altLang="ja-JP" dirty="0" smtClean="0"/>
              <a:t>http</a:t>
            </a:r>
            <a:r>
              <a:rPr lang="en-US" altLang="ja-JP" dirty="0"/>
              <a:t>:// </a:t>
            </a:r>
            <a:r>
              <a:rPr lang="en-US" altLang="ja-JP" dirty="0" smtClean="0"/>
              <a:t>www.biglobe.ne.jp</a:t>
            </a:r>
            <a:r>
              <a:rPr lang="en-US" altLang="ja-JP" dirty="0"/>
              <a:t>/</a:t>
            </a:r>
          </a:p>
          <a:p>
            <a:r>
              <a:rPr kumimoji="1" lang="ja-JP" altLang="en-US" dirty="0" smtClean="0"/>
              <a:t>総務省</a:t>
            </a:r>
            <a:r>
              <a:rPr kumimoji="1" lang="en-US" altLang="ja-JP" dirty="0" smtClean="0"/>
              <a:t>	</a:t>
            </a:r>
            <a:r>
              <a:rPr lang="en-US" altLang="ja-JP" dirty="0"/>
              <a:t>	</a:t>
            </a:r>
            <a:r>
              <a:rPr lang="en-US" altLang="ja-JP" dirty="0" smtClean="0"/>
              <a:t>http</a:t>
            </a:r>
            <a:r>
              <a:rPr lang="en-US" altLang="ja-JP" dirty="0"/>
              <a:t>:// </a:t>
            </a:r>
            <a:r>
              <a:rPr lang="en-US" altLang="ja-JP" dirty="0" smtClean="0">
                <a:hlinkClick r:id="rId3"/>
              </a:rPr>
              <a:t>www.soumu.go.jp/</a:t>
            </a:r>
            <a:endParaRPr lang="en-US" altLang="ja-JP" dirty="0" smtClean="0"/>
          </a:p>
          <a:p>
            <a:r>
              <a:rPr kumimoji="1" lang="ja-JP" altLang="en-US" dirty="0" smtClean="0"/>
              <a:t>内閣府</a:t>
            </a:r>
            <a:r>
              <a:rPr lang="en-US" altLang="ja-JP" dirty="0"/>
              <a:t>		http://www.cao.go.jp/</a:t>
            </a:r>
            <a:endParaRPr kumimoji="1" lang="ja-JP" altLang="en-US" dirty="0"/>
          </a:p>
        </p:txBody>
      </p:sp>
    </p:spTree>
    <p:extLst>
      <p:ext uri="{BB962C8B-B14F-4D97-AF65-F5344CB8AC3E}">
        <p14:creationId xmlns:p14="http://schemas.microsoft.com/office/powerpoint/2010/main" val="2463070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今の携帯電話料金は高いのか</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smtClean="0"/>
              <a:t>9</a:t>
            </a:r>
            <a:r>
              <a:rPr kumimoji="1" lang="ja-JP" altLang="en-US" dirty="0" smtClean="0"/>
              <a:t>月</a:t>
            </a:r>
            <a:r>
              <a:rPr kumimoji="1" lang="en-US" altLang="ja-JP" dirty="0" smtClean="0"/>
              <a:t>11</a:t>
            </a:r>
            <a:r>
              <a:rPr kumimoji="1" lang="ja-JP" altLang="en-US" dirty="0" smtClean="0"/>
              <a:t>日、安倍首相が「携帯電話料金引き下げ」について指示</a:t>
            </a:r>
            <a:endParaRPr kumimoji="1" lang="en-US" altLang="ja-JP" dirty="0" smtClean="0"/>
          </a:p>
          <a:p>
            <a:endParaRPr lang="en-US" altLang="ja-JP" dirty="0" smtClean="0"/>
          </a:p>
          <a:p>
            <a:r>
              <a:rPr lang="ja-JP" altLang="en-US" dirty="0" smtClean="0"/>
              <a:t>現在では</a:t>
            </a:r>
            <a:r>
              <a:rPr lang="en-US" altLang="ja-JP" dirty="0" smtClean="0">
                <a:solidFill>
                  <a:srgbClr val="FF0000"/>
                </a:solidFill>
              </a:rPr>
              <a:t>MVNO</a:t>
            </a:r>
            <a:r>
              <a:rPr lang="ja-JP" altLang="en-US" dirty="0" smtClean="0"/>
              <a:t>事業者が現れ、低価格で携帯電話を利用できるようになってきている</a:t>
            </a:r>
            <a:r>
              <a:rPr lang="en-US" altLang="ja-JP" dirty="0" smtClean="0"/>
              <a:t>	</a:t>
            </a:r>
            <a:endParaRPr lang="en-US" altLang="ja-JP" dirty="0"/>
          </a:p>
          <a:p>
            <a:endParaRPr lang="en-US" altLang="ja-JP" dirty="0"/>
          </a:p>
          <a:p>
            <a:r>
              <a:rPr kumimoji="1" lang="ja-JP" altLang="en-US" dirty="0" smtClean="0"/>
              <a:t>現在の３大キャリアの料金プランは高すぎるというのは本当か？</a:t>
            </a:r>
            <a:endParaRPr kumimoji="1" lang="en-US" altLang="ja-JP" dirty="0" smtClean="0"/>
          </a:p>
          <a:p>
            <a:pPr marL="0" indent="0">
              <a:buNone/>
            </a:pPr>
            <a:r>
              <a:rPr lang="ja-JP" altLang="en-US" dirty="0" smtClean="0"/>
              <a:t>　</a:t>
            </a:r>
            <a:r>
              <a:rPr lang="en-US" altLang="ja-JP" dirty="0" smtClean="0"/>
              <a:t>MVNO</a:t>
            </a:r>
            <a:r>
              <a:rPr lang="ja-JP" altLang="en-US" dirty="0"/>
              <a:t>に</a:t>
            </a:r>
            <a:r>
              <a:rPr lang="ja-JP" altLang="en-US" dirty="0" smtClean="0"/>
              <a:t>乗り換えることで費用は削減できるのか？</a:t>
            </a:r>
            <a:endParaRPr kumimoji="1" lang="en-US" altLang="ja-JP" dirty="0" smtClean="0"/>
          </a:p>
          <a:p>
            <a:endParaRPr lang="en-US" altLang="ja-JP" dirty="0"/>
          </a:p>
          <a:p>
            <a:endParaRPr kumimoji="1" lang="ja-JP" altLang="en-US" dirty="0"/>
          </a:p>
        </p:txBody>
      </p:sp>
    </p:spTree>
    <p:extLst>
      <p:ext uri="{BB962C8B-B14F-4D97-AF65-F5344CB8AC3E}">
        <p14:creationId xmlns:p14="http://schemas.microsoft.com/office/powerpoint/2010/main" val="21371639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MVNO</a:t>
            </a:r>
            <a:r>
              <a:rPr kumimoji="1" lang="ja-JP" altLang="en-US" dirty="0" smtClean="0"/>
              <a:t>とは</a:t>
            </a:r>
            <a:endParaRPr kumimoji="1" lang="ja-JP" altLang="en-US" dirty="0"/>
          </a:p>
        </p:txBody>
      </p:sp>
      <p:sp>
        <p:nvSpPr>
          <p:cNvPr id="3" name="コンテンツ プレースホルダー 2"/>
          <p:cNvSpPr>
            <a:spLocks noGrp="1"/>
          </p:cNvSpPr>
          <p:nvPr>
            <p:ph idx="1"/>
          </p:nvPr>
        </p:nvSpPr>
        <p:spPr>
          <a:xfrm>
            <a:off x="838200" y="1524000"/>
            <a:ext cx="10515600" cy="4652963"/>
          </a:xfrm>
        </p:spPr>
        <p:txBody>
          <a:bodyPr>
            <a:normAutofit fontScale="92500" lnSpcReduction="10000"/>
          </a:bodyPr>
          <a:lstStyle/>
          <a:p>
            <a:r>
              <a:rPr lang="en-US" altLang="ja-JP" dirty="0"/>
              <a:t>Mobile Virtual Network Operator</a:t>
            </a:r>
            <a:r>
              <a:rPr lang="ja-JP" altLang="en-US" dirty="0"/>
              <a:t>（仮想移動体通信事業者）の略で、</a:t>
            </a:r>
            <a:r>
              <a:rPr lang="ja-JP" altLang="en-US" dirty="0">
                <a:solidFill>
                  <a:srgbClr val="FF0000"/>
                </a:solidFill>
              </a:rPr>
              <a:t>無線インフラを他社から借り受けてサービスを提供</a:t>
            </a:r>
            <a:r>
              <a:rPr lang="ja-JP" altLang="en-US" dirty="0"/>
              <a:t>する</a:t>
            </a:r>
            <a:r>
              <a:rPr lang="ja-JP" altLang="en-US" dirty="0" smtClean="0"/>
              <a:t>事業者</a:t>
            </a:r>
            <a:endParaRPr lang="en-US" altLang="ja-JP" dirty="0" smtClean="0"/>
          </a:p>
          <a:p>
            <a:pPr marL="0" indent="0">
              <a:buNone/>
            </a:pPr>
            <a:r>
              <a:rPr lang="ja-JP" altLang="en-US" dirty="0"/>
              <a:t>　</a:t>
            </a:r>
            <a:r>
              <a:rPr lang="ja-JP" altLang="en-US" dirty="0" smtClean="0"/>
              <a:t>（ここではいわゆる格安</a:t>
            </a:r>
            <a:r>
              <a:rPr lang="en-US" altLang="ja-JP" dirty="0" smtClean="0"/>
              <a:t>SIM</a:t>
            </a:r>
            <a:r>
              <a:rPr lang="ja-JP" altLang="en-US" dirty="0" smtClean="0"/>
              <a:t>）のこと。</a:t>
            </a:r>
            <a:endParaRPr lang="en-US" altLang="ja-JP" dirty="0" smtClean="0"/>
          </a:p>
          <a:p>
            <a:endParaRPr lang="en-US" altLang="ja-JP" dirty="0"/>
          </a:p>
          <a:p>
            <a:r>
              <a:rPr lang="ja-JP" altLang="en-US" dirty="0" smtClean="0"/>
              <a:t>日本通信から始まり、</a:t>
            </a:r>
            <a:r>
              <a:rPr lang="en-US" altLang="ja-JP" dirty="0" smtClean="0"/>
              <a:t>OCN</a:t>
            </a:r>
            <a:r>
              <a:rPr lang="ja-JP" altLang="en-US" dirty="0" smtClean="0"/>
              <a:t>や</a:t>
            </a:r>
            <a:r>
              <a:rPr lang="en-US" altLang="ja-JP" dirty="0" smtClean="0"/>
              <a:t>BIGLOBE</a:t>
            </a:r>
            <a:r>
              <a:rPr lang="ja-JP" altLang="en-US" dirty="0"/>
              <a:t>といった</a:t>
            </a:r>
            <a:r>
              <a:rPr lang="ja-JP" altLang="en-US" dirty="0" smtClean="0"/>
              <a:t>プロバイダ業者、またビッグカメラやイオンなどの大型小売店も参入してきている。</a:t>
            </a:r>
            <a:endParaRPr lang="en-US" altLang="ja-JP" dirty="0" smtClean="0"/>
          </a:p>
          <a:p>
            <a:endParaRPr lang="en-US" altLang="ja-JP" dirty="0"/>
          </a:p>
          <a:p>
            <a:r>
              <a:rPr lang="ja-JP" altLang="en-US" dirty="0" smtClean="0"/>
              <a:t>当初はデータ通信専用が多かったが、最近では月額二千円前後で</a:t>
            </a:r>
            <a:r>
              <a:rPr lang="ja-JP" altLang="en-US" dirty="0"/>
              <a:t>利用できる通話付き</a:t>
            </a:r>
            <a:r>
              <a:rPr lang="ja-JP" altLang="en-US" dirty="0" smtClean="0"/>
              <a:t>プランも多く登場。</a:t>
            </a:r>
            <a:endParaRPr lang="en-US" altLang="ja-JP" dirty="0" smtClean="0"/>
          </a:p>
          <a:p>
            <a:endParaRPr lang="ja-JP" altLang="en-US" dirty="0"/>
          </a:p>
          <a:p>
            <a:r>
              <a:rPr kumimoji="1" lang="en-US" altLang="ja-JP" dirty="0" smtClean="0"/>
              <a:t>OCN</a:t>
            </a:r>
            <a:r>
              <a:rPr kumimoji="1" lang="ja-JP" altLang="en-US" dirty="0" err="1" smtClean="0"/>
              <a:t>、</a:t>
            </a:r>
            <a:r>
              <a:rPr kumimoji="1" lang="en-US" altLang="ja-JP" dirty="0" smtClean="0"/>
              <a:t>IIJ</a:t>
            </a:r>
            <a:r>
              <a:rPr kumimoji="1" lang="ja-JP" altLang="en-US" dirty="0" err="1" smtClean="0"/>
              <a:t>、</a:t>
            </a:r>
            <a:r>
              <a:rPr kumimoji="1" lang="en-US" altLang="ja-JP" dirty="0" smtClean="0"/>
              <a:t>BIGLOBE</a:t>
            </a:r>
            <a:r>
              <a:rPr lang="ja-JP" altLang="en-US" dirty="0" smtClean="0"/>
              <a:t>がそれぞれ</a:t>
            </a:r>
            <a:r>
              <a:rPr lang="en-US" altLang="ja-JP" dirty="0" smtClean="0"/>
              <a:t>1</a:t>
            </a:r>
            <a:r>
              <a:rPr lang="ja-JP" altLang="en-US" dirty="0" smtClean="0"/>
              <a:t>位、</a:t>
            </a:r>
            <a:r>
              <a:rPr lang="en-US" altLang="ja-JP" dirty="0" smtClean="0"/>
              <a:t>2</a:t>
            </a:r>
            <a:r>
              <a:rPr lang="ja-JP" altLang="en-US" dirty="0" smtClean="0"/>
              <a:t>位、</a:t>
            </a:r>
            <a:r>
              <a:rPr lang="en-US" altLang="ja-JP" dirty="0" smtClean="0"/>
              <a:t>3</a:t>
            </a:r>
            <a:r>
              <a:rPr lang="ja-JP" altLang="en-US" dirty="0" smtClean="0"/>
              <a:t>位のシェアをもつ。</a:t>
            </a:r>
            <a:endParaRPr kumimoji="1" lang="ja-JP" altLang="en-US" dirty="0"/>
          </a:p>
        </p:txBody>
      </p:sp>
    </p:spTree>
    <p:extLst>
      <p:ext uri="{BB962C8B-B14F-4D97-AF65-F5344CB8AC3E}">
        <p14:creationId xmlns:p14="http://schemas.microsoft.com/office/powerpoint/2010/main" val="25212207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MVNO</a:t>
            </a:r>
            <a:r>
              <a:rPr kumimoji="1" lang="ja-JP" altLang="en-US" dirty="0" smtClean="0"/>
              <a:t>の概念図</a:t>
            </a:r>
            <a:endParaRPr kumimoji="1" lang="ja-JP" altLang="en-US" dirty="0"/>
          </a:p>
        </p:txBody>
      </p:sp>
      <p:sp>
        <p:nvSpPr>
          <p:cNvPr id="4" name="角丸四角形 3"/>
          <p:cNvSpPr/>
          <p:nvPr/>
        </p:nvSpPr>
        <p:spPr>
          <a:xfrm>
            <a:off x="266698" y="2887823"/>
            <a:ext cx="2409825" cy="272415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en-US" altLang="ja-JP" dirty="0" smtClean="0"/>
          </a:p>
          <a:p>
            <a:pPr algn="ctr"/>
            <a:endParaRPr lang="en-US" altLang="ja-JP" dirty="0"/>
          </a:p>
          <a:p>
            <a:pPr algn="ctr"/>
            <a:endParaRPr kumimoji="1" lang="en-US" altLang="ja-JP" dirty="0" smtClean="0"/>
          </a:p>
          <a:p>
            <a:pPr algn="ctr"/>
            <a:endParaRPr lang="en-US" altLang="ja-JP" dirty="0"/>
          </a:p>
          <a:p>
            <a:pPr algn="ctr"/>
            <a:endParaRPr kumimoji="1" lang="en-US" altLang="ja-JP" dirty="0" smtClean="0"/>
          </a:p>
          <a:p>
            <a:pPr algn="ctr"/>
            <a:endParaRPr lang="en-US" altLang="ja-JP" dirty="0"/>
          </a:p>
          <a:p>
            <a:pPr algn="ctr"/>
            <a:endParaRPr kumimoji="1" lang="en-US" altLang="ja-JP" dirty="0" smtClean="0"/>
          </a:p>
          <a:p>
            <a:pPr algn="ctr"/>
            <a:endParaRPr lang="en-US" altLang="ja-JP" dirty="0"/>
          </a:p>
          <a:p>
            <a:pPr algn="ctr"/>
            <a:endParaRPr kumimoji="1" lang="en-US" altLang="ja-JP" dirty="0" smtClean="0"/>
          </a:p>
          <a:p>
            <a:pPr algn="ctr"/>
            <a:endParaRPr lang="en-US" altLang="ja-JP" dirty="0"/>
          </a:p>
          <a:p>
            <a:pPr algn="ctr"/>
            <a:endParaRPr kumimoji="1" lang="en-US" altLang="ja-JP" dirty="0" smtClean="0"/>
          </a:p>
          <a:p>
            <a:pPr algn="ctr"/>
            <a:endParaRPr lang="en-US" altLang="ja-JP" dirty="0"/>
          </a:p>
          <a:p>
            <a:pPr algn="ctr"/>
            <a:endParaRPr kumimoji="1" lang="ja-JP" altLang="en-US" dirty="0"/>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610" y="3146629"/>
            <a:ext cx="3830439" cy="2244637"/>
          </a:xfrm>
          <a:prstGeom prst="rect">
            <a:avLst/>
          </a:prstGeom>
        </p:spPr>
      </p:pic>
      <p:sp>
        <p:nvSpPr>
          <p:cNvPr id="6" name="正方形/長方形 5"/>
          <p:cNvSpPr/>
          <p:nvPr/>
        </p:nvSpPr>
        <p:spPr>
          <a:xfrm>
            <a:off x="30349" y="2303048"/>
            <a:ext cx="2882520" cy="584775"/>
          </a:xfrm>
          <a:prstGeom prst="rect">
            <a:avLst/>
          </a:prstGeom>
          <a:noFill/>
        </p:spPr>
        <p:txBody>
          <a:bodyPr wrap="none" lIns="91440" tIns="45720" rIns="91440" bIns="45720">
            <a:spAutoFit/>
          </a:bodyPr>
          <a:lstStyle/>
          <a:p>
            <a:pPr algn="ctr"/>
            <a:r>
              <a:rPr lang="ja-JP" altLang="en-US" sz="3200" dirty="0" smtClean="0">
                <a:ln w="0"/>
                <a:effectLst>
                  <a:outerShdw blurRad="38100" dist="19050" dir="2700000" algn="tl" rotWithShape="0">
                    <a:schemeClr val="dk1">
                      <a:alpha val="40000"/>
                    </a:schemeClr>
                  </a:outerShdw>
                </a:effectLst>
              </a:rPr>
              <a:t>キャリア（</a:t>
            </a:r>
            <a:r>
              <a:rPr lang="en-US" altLang="ja-JP" sz="3200" b="0" cap="none" spc="0" dirty="0" smtClean="0">
                <a:ln w="0"/>
                <a:solidFill>
                  <a:schemeClr val="tx1"/>
                </a:solidFill>
                <a:effectLst>
                  <a:outerShdw blurRad="38100" dist="19050" dir="2700000" algn="tl" rotWithShape="0">
                    <a:schemeClr val="dk1">
                      <a:alpha val="40000"/>
                    </a:schemeClr>
                  </a:outerShdw>
                </a:effectLst>
              </a:rPr>
              <a:t>MNO</a:t>
            </a:r>
            <a:r>
              <a:rPr lang="ja-JP" altLang="en-US" sz="3200" b="0" cap="none" spc="0" dirty="0" smtClean="0">
                <a:ln w="0"/>
                <a:solidFill>
                  <a:schemeClr val="tx1"/>
                </a:solidFill>
                <a:effectLst>
                  <a:outerShdw blurRad="38100" dist="19050" dir="2700000" algn="tl" rotWithShape="0">
                    <a:schemeClr val="dk1">
                      <a:alpha val="40000"/>
                    </a:schemeClr>
                  </a:outerShdw>
                </a:effectLst>
              </a:rPr>
              <a:t>）</a:t>
            </a:r>
            <a:endParaRPr lang="ja-JP" altLang="en-US" sz="3200" b="0" cap="none" spc="0" dirty="0">
              <a:ln w="0"/>
              <a:solidFill>
                <a:schemeClr val="tx1"/>
              </a:solidFill>
              <a:effectLst>
                <a:outerShdw blurRad="38100" dist="19050" dir="2700000" algn="tl" rotWithShape="0">
                  <a:schemeClr val="dk1">
                    <a:alpha val="40000"/>
                  </a:schemeClr>
                </a:outerShdw>
              </a:effectLst>
            </a:endParaRPr>
          </a:p>
        </p:txBody>
      </p:sp>
      <p:sp>
        <p:nvSpPr>
          <p:cNvPr id="7" name="角丸四角形 6"/>
          <p:cNvSpPr/>
          <p:nvPr/>
        </p:nvSpPr>
        <p:spPr>
          <a:xfrm>
            <a:off x="5182637" y="2887823"/>
            <a:ext cx="2409825" cy="272415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en-US" altLang="ja-JP" dirty="0" smtClean="0"/>
          </a:p>
          <a:p>
            <a:pPr algn="ctr"/>
            <a:endParaRPr lang="en-US" altLang="ja-JP" dirty="0"/>
          </a:p>
          <a:p>
            <a:pPr algn="ctr"/>
            <a:endParaRPr kumimoji="1" lang="en-US" altLang="ja-JP" dirty="0" smtClean="0"/>
          </a:p>
          <a:p>
            <a:pPr algn="ctr"/>
            <a:endParaRPr lang="en-US" altLang="ja-JP" dirty="0"/>
          </a:p>
          <a:p>
            <a:pPr algn="ctr"/>
            <a:endParaRPr kumimoji="1" lang="en-US" altLang="ja-JP" dirty="0" smtClean="0"/>
          </a:p>
          <a:p>
            <a:pPr algn="ctr"/>
            <a:endParaRPr lang="en-US" altLang="ja-JP" dirty="0"/>
          </a:p>
          <a:p>
            <a:pPr algn="ctr"/>
            <a:endParaRPr kumimoji="1" lang="en-US" altLang="ja-JP" dirty="0" smtClean="0"/>
          </a:p>
          <a:p>
            <a:pPr algn="ctr"/>
            <a:endParaRPr lang="en-US" altLang="ja-JP" dirty="0"/>
          </a:p>
          <a:p>
            <a:pPr algn="ctr"/>
            <a:endParaRPr kumimoji="1" lang="en-US" altLang="ja-JP" dirty="0" smtClean="0"/>
          </a:p>
          <a:p>
            <a:pPr algn="ctr"/>
            <a:endParaRPr lang="en-US" altLang="ja-JP" dirty="0"/>
          </a:p>
          <a:p>
            <a:pPr algn="ctr"/>
            <a:endParaRPr kumimoji="1" lang="en-US" altLang="ja-JP" dirty="0" smtClean="0"/>
          </a:p>
          <a:p>
            <a:pPr algn="ctr"/>
            <a:endParaRPr lang="en-US" altLang="ja-JP" dirty="0"/>
          </a:p>
          <a:p>
            <a:pPr algn="ctr"/>
            <a:endParaRPr kumimoji="1" lang="ja-JP" altLang="en-US" dirty="0"/>
          </a:p>
        </p:txBody>
      </p:sp>
      <p:sp>
        <p:nvSpPr>
          <p:cNvPr id="8" name="右矢印 7"/>
          <p:cNvSpPr/>
          <p:nvPr/>
        </p:nvSpPr>
        <p:spPr>
          <a:xfrm>
            <a:off x="2785448" y="3161588"/>
            <a:ext cx="2263948" cy="787727"/>
          </a:xfrm>
          <a:prstGeom prst="rightArrow">
            <a:avLst>
              <a:gd name="adj1" fmla="val 50000"/>
              <a:gd name="adj2" fmla="val 40327"/>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dirty="0" smtClean="0"/>
              <a:t>回線提供</a:t>
            </a:r>
            <a:endParaRPr kumimoji="1" lang="ja-JP" altLang="en-US" sz="2000" dirty="0"/>
          </a:p>
        </p:txBody>
      </p:sp>
      <p:sp>
        <p:nvSpPr>
          <p:cNvPr id="10" name="左矢印 9"/>
          <p:cNvSpPr/>
          <p:nvPr/>
        </p:nvSpPr>
        <p:spPr>
          <a:xfrm>
            <a:off x="2785448" y="4573838"/>
            <a:ext cx="2288366" cy="846377"/>
          </a:xfrm>
          <a:prstGeom prst="leftArrow">
            <a:avLst>
              <a:gd name="adj1" fmla="val 50000"/>
              <a:gd name="adj2" fmla="val 40947"/>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dirty="0" smtClean="0"/>
              <a:t>回線代支払い</a:t>
            </a:r>
            <a:endParaRPr kumimoji="1" lang="ja-JP" altLang="en-US" sz="2000" dirty="0"/>
          </a:p>
        </p:txBody>
      </p:sp>
      <p:sp>
        <p:nvSpPr>
          <p:cNvPr id="11" name="正方形/長方形 10"/>
          <p:cNvSpPr/>
          <p:nvPr/>
        </p:nvSpPr>
        <p:spPr>
          <a:xfrm>
            <a:off x="5766495" y="2303048"/>
            <a:ext cx="1305165" cy="584775"/>
          </a:xfrm>
          <a:prstGeom prst="rect">
            <a:avLst/>
          </a:prstGeom>
          <a:noFill/>
        </p:spPr>
        <p:txBody>
          <a:bodyPr wrap="none" lIns="91440" tIns="45720" rIns="91440" bIns="45720">
            <a:spAutoFit/>
          </a:bodyPr>
          <a:lstStyle/>
          <a:p>
            <a:pPr algn="ctr"/>
            <a:r>
              <a:rPr lang="en-US" altLang="ja-JP" sz="3200" b="0" cap="none" spc="0" dirty="0" smtClean="0">
                <a:ln w="0"/>
                <a:solidFill>
                  <a:schemeClr val="tx1"/>
                </a:solidFill>
                <a:effectLst>
                  <a:outerShdw blurRad="38100" dist="19050" dir="2700000" algn="tl" rotWithShape="0">
                    <a:schemeClr val="dk1">
                      <a:alpha val="40000"/>
                    </a:schemeClr>
                  </a:outerShdw>
                </a:effectLst>
              </a:rPr>
              <a:t>MVNO</a:t>
            </a:r>
            <a:endParaRPr lang="ja-JP" altLang="en-US" sz="3200" b="0" cap="none" spc="0" dirty="0">
              <a:ln w="0"/>
              <a:solidFill>
                <a:schemeClr val="tx1"/>
              </a:solidFill>
              <a:effectLst>
                <a:outerShdw blurRad="38100" dist="19050" dir="2700000" algn="tl" rotWithShape="0">
                  <a:schemeClr val="dk1">
                    <a:alpha val="40000"/>
                  </a:schemeClr>
                </a:outerShdw>
              </a:effectLst>
            </a:endParaRPr>
          </a:p>
        </p:txBody>
      </p:sp>
      <p:sp>
        <p:nvSpPr>
          <p:cNvPr id="19" name="右矢印 18"/>
          <p:cNvSpPr/>
          <p:nvPr/>
        </p:nvSpPr>
        <p:spPr>
          <a:xfrm>
            <a:off x="7655520" y="3676160"/>
            <a:ext cx="1559327" cy="1214376"/>
          </a:xfrm>
          <a:prstGeom prst="rightArrow">
            <a:avLst>
              <a:gd name="adj1" fmla="val 50000"/>
              <a:gd name="adj2" fmla="val 29851"/>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smtClean="0"/>
              <a:t>SIM</a:t>
            </a:r>
            <a:r>
              <a:rPr kumimoji="1" lang="ja-JP" altLang="en-US" sz="2000" dirty="0" smtClean="0"/>
              <a:t>貸出</a:t>
            </a:r>
            <a:endParaRPr kumimoji="1" lang="ja-JP" altLang="en-US" sz="2000" dirty="0"/>
          </a:p>
        </p:txBody>
      </p:sp>
      <p:sp>
        <p:nvSpPr>
          <p:cNvPr id="20" name="正方形/長方形 19"/>
          <p:cNvSpPr/>
          <p:nvPr/>
        </p:nvSpPr>
        <p:spPr>
          <a:xfrm>
            <a:off x="8785129" y="2301988"/>
            <a:ext cx="2789546" cy="584775"/>
          </a:xfrm>
          <a:prstGeom prst="rect">
            <a:avLst/>
          </a:prstGeom>
          <a:noFill/>
        </p:spPr>
        <p:txBody>
          <a:bodyPr wrap="none" lIns="91440" tIns="45720" rIns="91440" bIns="45720">
            <a:spAutoFit/>
          </a:bodyPr>
          <a:lstStyle/>
          <a:p>
            <a:pPr algn="ctr"/>
            <a:r>
              <a:rPr lang="ja-JP" altLang="en-US" sz="3200" b="0" cap="none" spc="0" dirty="0" smtClean="0">
                <a:ln w="0"/>
                <a:solidFill>
                  <a:schemeClr val="tx1"/>
                </a:solidFill>
                <a:effectLst>
                  <a:outerShdw blurRad="38100" dist="19050" dir="2700000" algn="tl" rotWithShape="0">
                    <a:schemeClr val="dk1">
                      <a:alpha val="40000"/>
                    </a:schemeClr>
                  </a:outerShdw>
                </a:effectLst>
              </a:rPr>
              <a:t>エンドユーザー</a:t>
            </a:r>
            <a:endParaRPr lang="ja-JP" altLang="en-US" sz="3200" b="0" cap="none" spc="0" dirty="0">
              <a:ln w="0"/>
              <a:solidFill>
                <a:schemeClr val="tx1"/>
              </a:solidFill>
              <a:effectLst>
                <a:outerShdw blurRad="38100" dist="19050" dir="2700000" algn="tl" rotWithShape="0">
                  <a:schemeClr val="dk1">
                    <a:alpha val="40000"/>
                  </a:schemeClr>
                </a:outerShdw>
              </a:effectLst>
            </a:endParaRPr>
          </a:p>
        </p:txBody>
      </p:sp>
      <p:sp>
        <p:nvSpPr>
          <p:cNvPr id="28" name="片側の 2 つの角を切り取った四角形 27"/>
          <p:cNvSpPr/>
          <p:nvPr/>
        </p:nvSpPr>
        <p:spPr>
          <a:xfrm>
            <a:off x="9638489" y="4147169"/>
            <a:ext cx="1097210" cy="1567537"/>
          </a:xfrm>
          <a:prstGeom prst="snip2SameRect">
            <a:avLst>
              <a:gd name="adj1" fmla="val 26216"/>
              <a:gd name="adj2" fmla="val 0"/>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1" name="スマイル 20"/>
          <p:cNvSpPr/>
          <p:nvPr/>
        </p:nvSpPr>
        <p:spPr>
          <a:xfrm>
            <a:off x="9454383" y="2933700"/>
            <a:ext cx="1465423" cy="1257017"/>
          </a:xfrm>
          <a:prstGeom prst="smileyFac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6" name="円/楕円 25"/>
          <p:cNvSpPr/>
          <p:nvPr/>
        </p:nvSpPr>
        <p:spPr>
          <a:xfrm rot="19541834">
            <a:off x="10588774" y="4408292"/>
            <a:ext cx="662059" cy="32385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pic>
        <p:nvPicPr>
          <p:cNvPr id="22" name="図 21"/>
          <p:cNvPicPr>
            <a:picLocks noChangeAspect="1"/>
          </p:cNvPicPr>
          <p:nvPr/>
        </p:nvPicPr>
        <p:blipFill rotWithShape="1">
          <a:blip r:embed="rId3" cstate="print">
            <a:extLst>
              <a:ext uri="{28A0092B-C50C-407E-A947-70E740481C1C}">
                <a14:useLocalDpi xmlns:a14="http://schemas.microsoft.com/office/drawing/2010/main" val="0"/>
              </a:ext>
            </a:extLst>
          </a:blip>
          <a:srcRect l="23086" r="21982"/>
          <a:stretch/>
        </p:blipFill>
        <p:spPr>
          <a:xfrm rot="2503804">
            <a:off x="11122056" y="3882933"/>
            <a:ext cx="431119" cy="772031"/>
          </a:xfrm>
          <a:prstGeom prst="rect">
            <a:avLst/>
          </a:prstGeom>
        </p:spPr>
      </p:pic>
      <p:pic>
        <p:nvPicPr>
          <p:cNvPr id="30" name="図 2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4542068" flipH="1">
            <a:off x="11639486" y="3765763"/>
            <a:ext cx="600093" cy="600093"/>
          </a:xfrm>
          <a:prstGeom prst="rect">
            <a:avLst/>
          </a:prstGeom>
        </p:spPr>
      </p:pic>
      <p:pic>
        <p:nvPicPr>
          <p:cNvPr id="32" name="図 3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73038" y="3051319"/>
            <a:ext cx="1802304" cy="897996"/>
          </a:xfrm>
          <a:prstGeom prst="rect">
            <a:avLst/>
          </a:prstGeom>
        </p:spPr>
      </p:pic>
      <p:pic>
        <p:nvPicPr>
          <p:cNvPr id="33" name="図 3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728683" y="3964070"/>
            <a:ext cx="1380791" cy="789640"/>
          </a:xfrm>
          <a:prstGeom prst="rect">
            <a:avLst/>
          </a:prstGeom>
        </p:spPr>
      </p:pic>
      <p:pic>
        <p:nvPicPr>
          <p:cNvPr id="34" name="図 3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355478" y="4930937"/>
            <a:ext cx="2037424" cy="431538"/>
          </a:xfrm>
          <a:prstGeom prst="rect">
            <a:avLst/>
          </a:prstGeom>
        </p:spPr>
      </p:pic>
    </p:spTree>
    <p:extLst>
      <p:ext uri="{BB962C8B-B14F-4D97-AF65-F5344CB8AC3E}">
        <p14:creationId xmlns:p14="http://schemas.microsoft.com/office/powerpoint/2010/main" val="2964862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500"/>
                                        <p:tgtEl>
                                          <p:spTgt spid="1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fade">
                                      <p:cBhvr>
                                        <p:cTn id="31" dur="500"/>
                                        <p:tgtEl>
                                          <p:spTgt spid="20"/>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8"/>
                                        </p:tgtEl>
                                        <p:attrNameLst>
                                          <p:attrName>style.visibility</p:attrName>
                                        </p:attrNameLst>
                                      </p:cBhvr>
                                      <p:to>
                                        <p:strVal val="visible"/>
                                      </p:to>
                                    </p:set>
                                    <p:animEffect transition="in" filter="fade">
                                      <p:cBhvr>
                                        <p:cTn id="34" dur="500"/>
                                        <p:tgtEl>
                                          <p:spTgt spid="28"/>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fade">
                                      <p:cBhvr>
                                        <p:cTn id="37" dur="500"/>
                                        <p:tgtEl>
                                          <p:spTgt spid="21"/>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fade">
                                      <p:cBhvr>
                                        <p:cTn id="40" dur="500"/>
                                        <p:tgtEl>
                                          <p:spTgt spid="26"/>
                                        </p:tgtEl>
                                      </p:cBhvr>
                                    </p:animEffect>
                                  </p:childTnLst>
                                </p:cTn>
                              </p:par>
                              <p:par>
                                <p:cTn id="41" presetID="10" presetClass="entr" presetSubtype="0" fill="hold" nodeType="with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fade">
                                      <p:cBhvr>
                                        <p:cTn id="43" dur="500"/>
                                        <p:tgtEl>
                                          <p:spTgt spid="22"/>
                                        </p:tgtEl>
                                      </p:cBhvr>
                                    </p:animEffect>
                                  </p:childTnLst>
                                </p:cTn>
                              </p:par>
                              <p:par>
                                <p:cTn id="44" presetID="10" presetClass="entr" presetSubtype="0" fill="hold" nodeType="withEffect">
                                  <p:stCondLst>
                                    <p:cond delay="0"/>
                                  </p:stCondLst>
                                  <p:childTnLst>
                                    <p:set>
                                      <p:cBhvr>
                                        <p:cTn id="45" dur="1" fill="hold">
                                          <p:stCondLst>
                                            <p:cond delay="0"/>
                                          </p:stCondLst>
                                        </p:cTn>
                                        <p:tgtEl>
                                          <p:spTgt spid="32"/>
                                        </p:tgtEl>
                                        <p:attrNameLst>
                                          <p:attrName>style.visibility</p:attrName>
                                        </p:attrNameLst>
                                      </p:cBhvr>
                                      <p:to>
                                        <p:strVal val="visible"/>
                                      </p:to>
                                    </p:set>
                                    <p:animEffect transition="in" filter="fade">
                                      <p:cBhvr>
                                        <p:cTn id="46" dur="500"/>
                                        <p:tgtEl>
                                          <p:spTgt spid="32"/>
                                        </p:tgtEl>
                                      </p:cBhvr>
                                    </p:animEffect>
                                  </p:childTnLst>
                                </p:cTn>
                              </p:par>
                              <p:par>
                                <p:cTn id="47" presetID="10" presetClass="entr" presetSubtype="0" fill="hold" nodeType="withEffect">
                                  <p:stCondLst>
                                    <p:cond delay="0"/>
                                  </p:stCondLst>
                                  <p:childTnLst>
                                    <p:set>
                                      <p:cBhvr>
                                        <p:cTn id="48" dur="1" fill="hold">
                                          <p:stCondLst>
                                            <p:cond delay="0"/>
                                          </p:stCondLst>
                                        </p:cTn>
                                        <p:tgtEl>
                                          <p:spTgt spid="33"/>
                                        </p:tgtEl>
                                        <p:attrNameLst>
                                          <p:attrName>style.visibility</p:attrName>
                                        </p:attrNameLst>
                                      </p:cBhvr>
                                      <p:to>
                                        <p:strVal val="visible"/>
                                      </p:to>
                                    </p:set>
                                    <p:animEffect transition="in" filter="fade">
                                      <p:cBhvr>
                                        <p:cTn id="49" dur="500"/>
                                        <p:tgtEl>
                                          <p:spTgt spid="33"/>
                                        </p:tgtEl>
                                      </p:cBhvr>
                                    </p:animEffect>
                                  </p:childTnLst>
                                </p:cTn>
                              </p:par>
                              <p:par>
                                <p:cTn id="50" presetID="10" presetClass="entr" presetSubtype="0" fill="hold" nodeType="with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fade">
                                      <p:cBhvr>
                                        <p:cTn id="52" dur="500"/>
                                        <p:tgtEl>
                                          <p:spTgt spid="34"/>
                                        </p:tgtEl>
                                      </p:cBhvr>
                                    </p:animEffect>
                                  </p:childTnLst>
                                </p:cTn>
                              </p:par>
                              <p:par>
                                <p:cTn id="53" presetID="10" presetClass="entr" presetSubtype="0" fill="hold" nodeType="withEffect">
                                  <p:stCondLst>
                                    <p:cond delay="0"/>
                                  </p:stCondLst>
                                  <p:childTnLst>
                                    <p:set>
                                      <p:cBhvr>
                                        <p:cTn id="54" dur="1" fill="hold">
                                          <p:stCondLst>
                                            <p:cond delay="0"/>
                                          </p:stCondLst>
                                        </p:cTn>
                                        <p:tgtEl>
                                          <p:spTgt spid="30"/>
                                        </p:tgtEl>
                                        <p:attrNameLst>
                                          <p:attrName>style.visibility</p:attrName>
                                        </p:attrNameLst>
                                      </p:cBhvr>
                                      <p:to>
                                        <p:strVal val="visible"/>
                                      </p:to>
                                    </p:set>
                                    <p:animEffect transition="in" filter="fade">
                                      <p:cBhvr>
                                        <p:cTn id="55"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animBg="1"/>
      <p:bldP spid="8" grpId="0" animBg="1"/>
      <p:bldP spid="10" grpId="0" animBg="1"/>
      <p:bldP spid="11" grpId="0"/>
      <p:bldP spid="19" grpId="0" animBg="1"/>
      <p:bldP spid="20" grpId="0"/>
      <p:bldP spid="28" grpId="0" animBg="1"/>
      <p:bldP spid="21" grpId="0" animBg="1"/>
      <p:bldP spid="2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流れ</a:t>
            </a:r>
            <a:endParaRPr kumimoji="1" lang="ja-JP" altLang="en-US" dirty="0"/>
          </a:p>
        </p:txBody>
      </p:sp>
      <p:sp>
        <p:nvSpPr>
          <p:cNvPr id="3" name="コンテンツ プレースホルダー 2"/>
          <p:cNvSpPr>
            <a:spLocks noGrp="1"/>
          </p:cNvSpPr>
          <p:nvPr>
            <p:ph idx="1"/>
          </p:nvPr>
        </p:nvSpPr>
        <p:spPr/>
        <p:txBody>
          <a:bodyPr/>
          <a:lstStyle/>
          <a:p>
            <a:pPr marL="457200" indent="-457200">
              <a:buFont typeface="+mj-ea"/>
              <a:buAutoNum type="circleNumDbPlain"/>
            </a:pPr>
            <a:r>
              <a:rPr lang="ja-JP" altLang="en-US" dirty="0" smtClean="0"/>
              <a:t>今の携帯電話料金について</a:t>
            </a:r>
            <a:endParaRPr lang="en-US" altLang="ja-JP" dirty="0" smtClean="0"/>
          </a:p>
          <a:p>
            <a:pPr marL="457200" indent="-457200">
              <a:buFont typeface="+mj-ea"/>
              <a:buAutoNum type="circleNumDbPlain"/>
            </a:pPr>
            <a:endParaRPr lang="en-US" altLang="ja-JP" dirty="0"/>
          </a:p>
          <a:p>
            <a:pPr marL="457200" indent="-457200">
              <a:buFont typeface="+mj-ea"/>
              <a:buAutoNum type="circleNumDbPlain"/>
            </a:pPr>
            <a:r>
              <a:rPr lang="ja-JP" altLang="en-US" dirty="0">
                <a:solidFill>
                  <a:srgbClr val="FF0000"/>
                </a:solidFill>
              </a:rPr>
              <a:t>携帯電話事業の仕組みについて</a:t>
            </a:r>
            <a:endParaRPr lang="en-US" altLang="ja-JP" dirty="0">
              <a:solidFill>
                <a:srgbClr val="FF0000"/>
              </a:solidFill>
            </a:endParaRPr>
          </a:p>
          <a:p>
            <a:pPr marL="457200" indent="-457200">
              <a:buFont typeface="+mj-ea"/>
              <a:buAutoNum type="circleNumDbPlain"/>
            </a:pPr>
            <a:endParaRPr lang="en-US" altLang="ja-JP" dirty="0" smtClean="0"/>
          </a:p>
          <a:p>
            <a:pPr marL="457200" indent="-457200">
              <a:buFont typeface="+mj-ea"/>
              <a:buAutoNum type="circleNumDbPlain"/>
            </a:pPr>
            <a:r>
              <a:rPr lang="ja-JP" altLang="en-US" dirty="0" smtClean="0"/>
              <a:t>利用者にとって最適なプランの検討</a:t>
            </a:r>
            <a:endParaRPr lang="en-US" altLang="ja-JP" dirty="0" smtClean="0"/>
          </a:p>
          <a:p>
            <a:pPr marL="457200" indent="-457200">
              <a:buFont typeface="+mj-ea"/>
              <a:buAutoNum type="circleNumDbPlain"/>
            </a:pPr>
            <a:endParaRPr lang="en-US" altLang="ja-JP" dirty="0" smtClean="0"/>
          </a:p>
          <a:p>
            <a:endParaRPr kumimoji="1" lang="ja-JP" altLang="en-US" dirty="0"/>
          </a:p>
        </p:txBody>
      </p:sp>
    </p:spTree>
    <p:extLst>
      <p:ext uri="{BB962C8B-B14F-4D97-AF65-F5344CB8AC3E}">
        <p14:creationId xmlns:p14="http://schemas.microsoft.com/office/powerpoint/2010/main" val="33832427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現在の携帯電話業界</a:t>
            </a:r>
            <a:endParaRPr kumimoji="1" lang="ja-JP" altLang="en-US" dirty="0"/>
          </a:p>
        </p:txBody>
      </p:sp>
      <p:graphicFrame>
        <p:nvGraphicFramePr>
          <p:cNvPr id="25" name="コンテンツ プレースホルダー 24"/>
          <p:cNvGraphicFramePr>
            <a:graphicFrameLocks noGrp="1"/>
          </p:cNvGraphicFramePr>
          <p:nvPr>
            <p:ph idx="1"/>
            <p:extLst>
              <p:ext uri="{D42A27DB-BD31-4B8C-83A1-F6EECF244321}">
                <p14:modId xmlns:p14="http://schemas.microsoft.com/office/powerpoint/2010/main" val="1922190029"/>
              </p:ext>
            </p:extLst>
          </p:nvPr>
        </p:nvGraphicFramePr>
        <p:xfrm>
          <a:off x="3011521" y="1618948"/>
          <a:ext cx="6168957" cy="5167312"/>
        </p:xfrm>
        <a:graphic>
          <a:graphicData uri="http://schemas.openxmlformats.org/drawingml/2006/chart">
            <c:chart xmlns:c="http://schemas.openxmlformats.org/drawingml/2006/chart" xmlns:r="http://schemas.openxmlformats.org/officeDocument/2006/relationships" r:id="rId2"/>
          </a:graphicData>
        </a:graphic>
      </p:graphicFrame>
      <p:sp>
        <p:nvSpPr>
          <p:cNvPr id="26" name="角丸四角形 25"/>
          <p:cNvSpPr/>
          <p:nvPr/>
        </p:nvSpPr>
        <p:spPr>
          <a:xfrm>
            <a:off x="8800930" y="2325418"/>
            <a:ext cx="2932419" cy="98102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smtClean="0"/>
              <a:t>三社による寡占状態</a:t>
            </a:r>
            <a:endParaRPr kumimoji="1" lang="ja-JP" altLang="en-US" sz="2400" dirty="0"/>
          </a:p>
        </p:txBody>
      </p:sp>
      <p:sp>
        <p:nvSpPr>
          <p:cNvPr id="27" name="テキスト ボックス 26"/>
          <p:cNvSpPr txBox="1"/>
          <p:nvPr/>
        </p:nvSpPr>
        <p:spPr>
          <a:xfrm>
            <a:off x="204282" y="6416928"/>
            <a:ext cx="3686782" cy="369332"/>
          </a:xfrm>
          <a:prstGeom prst="rect">
            <a:avLst/>
          </a:prstGeom>
          <a:noFill/>
        </p:spPr>
        <p:txBody>
          <a:bodyPr wrap="square" rtlCol="0">
            <a:spAutoFit/>
          </a:bodyPr>
          <a:lstStyle/>
          <a:p>
            <a:r>
              <a:rPr lang="ja-JP" altLang="en-US" dirty="0" smtClean="0"/>
              <a:t>総務省</a:t>
            </a:r>
            <a:r>
              <a:rPr lang="en-US" altLang="ja-JP" dirty="0" smtClean="0"/>
              <a:t>HP</a:t>
            </a:r>
            <a:r>
              <a:rPr lang="ja-JP" altLang="en-US" dirty="0" smtClean="0"/>
              <a:t>より</a:t>
            </a:r>
            <a:endParaRPr kumimoji="1" lang="ja-JP" altLang="en-US" dirty="0"/>
          </a:p>
        </p:txBody>
      </p:sp>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1427" y="2325418"/>
            <a:ext cx="5222478" cy="3060372"/>
          </a:xfrm>
          <a:prstGeom prst="rect">
            <a:avLst/>
          </a:prstGeom>
        </p:spPr>
      </p:pic>
    </p:spTree>
    <p:extLst>
      <p:ext uri="{BB962C8B-B14F-4D97-AF65-F5344CB8AC3E}">
        <p14:creationId xmlns:p14="http://schemas.microsoft.com/office/powerpoint/2010/main" val="4018236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5" grpId="0">
        <p:bldAsOne/>
      </p:bldGraphic>
      <p:bldP spid="2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携帯電話事業者の収益構造</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日経による上場企業の</a:t>
            </a:r>
            <a:r>
              <a:rPr kumimoji="1" lang="ja-JP" altLang="en-US" dirty="0" smtClean="0">
                <a:solidFill>
                  <a:srgbClr val="FF0000"/>
                </a:solidFill>
              </a:rPr>
              <a:t>営業利益</a:t>
            </a:r>
            <a:r>
              <a:rPr kumimoji="1" lang="ja-JP" altLang="en-US" dirty="0" smtClean="0"/>
              <a:t>ランキング</a:t>
            </a:r>
            <a:endParaRPr kumimoji="1" lang="en-US" altLang="ja-JP" dirty="0" smtClean="0"/>
          </a:p>
          <a:p>
            <a:pPr lvl="1"/>
            <a:r>
              <a:rPr kumimoji="1" lang="ja-JP" altLang="en-US" dirty="0" smtClean="0"/>
              <a:t>３位：ソフトバンク</a:t>
            </a:r>
            <a:r>
              <a:rPr kumimoji="1" lang="en-US" altLang="ja-JP" dirty="0" smtClean="0"/>
              <a:t>	</a:t>
            </a:r>
            <a:r>
              <a:rPr lang="en-US" altLang="ja-JP" dirty="0" smtClean="0"/>
              <a:t>9827</a:t>
            </a:r>
            <a:r>
              <a:rPr lang="ja-JP" altLang="en-US" dirty="0" smtClean="0"/>
              <a:t>億円</a:t>
            </a:r>
            <a:endParaRPr kumimoji="1" lang="en-US" altLang="ja-JP" dirty="0" smtClean="0"/>
          </a:p>
          <a:p>
            <a:pPr lvl="1"/>
            <a:r>
              <a:rPr lang="ja-JP" altLang="en-US" dirty="0" smtClean="0"/>
              <a:t>４位：</a:t>
            </a:r>
            <a:r>
              <a:rPr lang="en-US" altLang="ja-JP" dirty="0" smtClean="0"/>
              <a:t>KDDI		7413</a:t>
            </a:r>
            <a:r>
              <a:rPr lang="ja-JP" altLang="en-US" dirty="0" smtClean="0"/>
              <a:t>億円</a:t>
            </a:r>
            <a:endParaRPr lang="en-US" altLang="ja-JP" dirty="0" smtClean="0"/>
          </a:p>
          <a:p>
            <a:pPr lvl="1"/>
            <a:r>
              <a:rPr kumimoji="1" lang="ja-JP" altLang="en-US" dirty="0" smtClean="0"/>
              <a:t>７位：</a:t>
            </a:r>
            <a:r>
              <a:rPr kumimoji="1" lang="en-US" altLang="ja-JP" dirty="0" smtClean="0"/>
              <a:t>NTT</a:t>
            </a:r>
            <a:r>
              <a:rPr kumimoji="1" lang="ja-JP" altLang="en-US" dirty="0" smtClean="0"/>
              <a:t>ドコモ</a:t>
            </a:r>
            <a:r>
              <a:rPr kumimoji="1" lang="en-US" altLang="ja-JP" dirty="0" smtClean="0"/>
              <a:t>		</a:t>
            </a:r>
            <a:r>
              <a:rPr lang="en-US" altLang="ja-JP" dirty="0" smtClean="0"/>
              <a:t>6391</a:t>
            </a:r>
            <a:r>
              <a:rPr lang="ja-JP" altLang="en-US" dirty="0" smtClean="0"/>
              <a:t>億円</a:t>
            </a:r>
            <a:endParaRPr lang="en-US" altLang="ja-JP" dirty="0" smtClean="0"/>
          </a:p>
          <a:p>
            <a:pPr lvl="1"/>
            <a:endParaRPr kumimoji="1" lang="en-US" altLang="ja-JP" dirty="0"/>
          </a:p>
          <a:p>
            <a:r>
              <a:rPr kumimoji="1" lang="ja-JP" altLang="en-US" dirty="0" smtClean="0"/>
              <a:t>３大携帯キャリア全てが</a:t>
            </a:r>
            <a:r>
              <a:rPr kumimoji="1" lang="en-US" altLang="ja-JP" dirty="0" smtClean="0"/>
              <a:t>TOP10</a:t>
            </a:r>
            <a:r>
              <a:rPr kumimoji="1" lang="ja-JP" altLang="en-US" dirty="0" smtClean="0"/>
              <a:t>以内に</a:t>
            </a:r>
            <a:endParaRPr kumimoji="1" lang="en-US" altLang="ja-JP" dirty="0" smtClean="0"/>
          </a:p>
          <a:p>
            <a:endParaRPr lang="en-US" altLang="ja-JP" dirty="0"/>
          </a:p>
          <a:p>
            <a:r>
              <a:rPr lang="ja-JP" altLang="en-US" dirty="0" smtClean="0"/>
              <a:t>３社はどのようにして上記の利益を上げているのか</a:t>
            </a:r>
            <a:endParaRPr kumimoji="1" lang="ja-JP" altLang="en-US" dirty="0"/>
          </a:p>
        </p:txBody>
      </p:sp>
    </p:spTree>
    <p:extLst>
      <p:ext uri="{BB962C8B-B14F-4D97-AF65-F5344CB8AC3E}">
        <p14:creationId xmlns:p14="http://schemas.microsoft.com/office/powerpoint/2010/main" val="2984953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コンテンツ プレースホルダー 18"/>
          <p:cNvGraphicFramePr>
            <a:graphicFrameLocks noGrp="1"/>
          </p:cNvGraphicFramePr>
          <p:nvPr>
            <p:ph idx="1"/>
            <p:extLst>
              <p:ext uri="{D42A27DB-BD31-4B8C-83A1-F6EECF244321}">
                <p14:modId xmlns:p14="http://schemas.microsoft.com/office/powerpoint/2010/main" val="2422100313"/>
              </p:ext>
            </p:extLst>
          </p:nvPr>
        </p:nvGraphicFramePr>
        <p:xfrm>
          <a:off x="204283" y="438149"/>
          <a:ext cx="10920918" cy="5800725"/>
        </p:xfrm>
        <a:graphic>
          <a:graphicData uri="http://schemas.openxmlformats.org/drawingml/2006/chart">
            <c:chart xmlns:c="http://schemas.openxmlformats.org/drawingml/2006/chart" xmlns:r="http://schemas.openxmlformats.org/officeDocument/2006/relationships" r:id="rId2"/>
          </a:graphicData>
        </a:graphic>
      </p:graphicFrame>
      <p:sp>
        <p:nvSpPr>
          <p:cNvPr id="21" name="テキスト ボックス 20"/>
          <p:cNvSpPr txBox="1"/>
          <p:nvPr/>
        </p:nvSpPr>
        <p:spPr>
          <a:xfrm>
            <a:off x="204282" y="6416928"/>
            <a:ext cx="3686782" cy="369332"/>
          </a:xfrm>
          <a:prstGeom prst="rect">
            <a:avLst/>
          </a:prstGeom>
          <a:noFill/>
        </p:spPr>
        <p:txBody>
          <a:bodyPr wrap="square" rtlCol="0">
            <a:spAutoFit/>
          </a:bodyPr>
          <a:lstStyle/>
          <a:p>
            <a:r>
              <a:rPr kumimoji="1" lang="ja-JP" altLang="en-US" dirty="0" smtClean="0"/>
              <a:t>各社</a:t>
            </a:r>
            <a:r>
              <a:rPr kumimoji="1" lang="en-US" altLang="ja-JP" dirty="0" smtClean="0"/>
              <a:t>IR</a:t>
            </a:r>
            <a:r>
              <a:rPr kumimoji="1" lang="ja-JP" altLang="en-US" dirty="0" smtClean="0"/>
              <a:t>より</a:t>
            </a:r>
            <a:endParaRPr kumimoji="1" lang="ja-JP" altLang="en-US" dirty="0"/>
          </a:p>
        </p:txBody>
      </p:sp>
      <p:sp>
        <p:nvSpPr>
          <p:cNvPr id="22" name="角丸四角形 21"/>
          <p:cNvSpPr/>
          <p:nvPr/>
        </p:nvSpPr>
        <p:spPr>
          <a:xfrm>
            <a:off x="8854401" y="1918811"/>
            <a:ext cx="3111230" cy="107394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内訳はどうなっているのか？</a:t>
            </a:r>
            <a:endParaRPr kumimoji="1" lang="ja-JP" altLang="en-US" dirty="0"/>
          </a:p>
        </p:txBody>
      </p:sp>
    </p:spTree>
    <p:extLst>
      <p:ext uri="{BB962C8B-B14F-4D97-AF65-F5344CB8AC3E}">
        <p14:creationId xmlns:p14="http://schemas.microsoft.com/office/powerpoint/2010/main" val="2509075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2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4.xml><?xml version="1.0" encoding="utf-8"?>
<a:theme xmlns:a="http://schemas.openxmlformats.org/drawingml/2006/main" name="3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TM02900771[[fn=スライス]]</Template>
  <TotalTime>2130</TotalTime>
  <Words>1823</Words>
  <Application>Microsoft Office PowerPoint</Application>
  <PresentationFormat>ワイド画面</PresentationFormat>
  <Paragraphs>498</Paragraphs>
  <Slides>29</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5</vt:i4>
      </vt:variant>
      <vt:variant>
        <vt:lpstr>スライド タイトル</vt:lpstr>
      </vt:variant>
      <vt:variant>
        <vt:i4>29</vt:i4>
      </vt:variant>
    </vt:vector>
  </HeadingPairs>
  <TitlesOfParts>
    <vt:vector size="39" baseType="lpstr">
      <vt:lpstr>ＭＳ Ｐゴシック</vt:lpstr>
      <vt:lpstr>Arial</vt:lpstr>
      <vt:lpstr>Calibri</vt:lpstr>
      <vt:lpstr>Calibri Light</vt:lpstr>
      <vt:lpstr>Wingdings 2</vt:lpstr>
      <vt:lpstr>HDOfficeLightV0</vt:lpstr>
      <vt:lpstr>1_HDOfficeLightV0</vt:lpstr>
      <vt:lpstr>2_HDOfficeLightV0</vt:lpstr>
      <vt:lpstr>3_HDOfficeLightV0</vt:lpstr>
      <vt:lpstr>Office テーマ</vt:lpstr>
      <vt:lpstr>携帯電話事業について</vt:lpstr>
      <vt:lpstr>流れ</vt:lpstr>
      <vt:lpstr>今の携帯電話料金は高いのか</vt:lpstr>
      <vt:lpstr>MVNOとは</vt:lpstr>
      <vt:lpstr>MVNOの概念図</vt:lpstr>
      <vt:lpstr>流れ</vt:lpstr>
      <vt:lpstr>現在の携帯電話業界</vt:lpstr>
      <vt:lpstr>携帯電話事業者の収益構造</vt:lpstr>
      <vt:lpstr>PowerPoint プレゼンテーション</vt:lpstr>
      <vt:lpstr>収益の内訳</vt:lpstr>
      <vt:lpstr>PowerPoint プレゼンテーション</vt:lpstr>
      <vt:lpstr>３キャリアの独占利益はいくらか</vt:lpstr>
      <vt:lpstr>PowerPoint プレゼンテーション</vt:lpstr>
      <vt:lpstr>流れ</vt:lpstr>
      <vt:lpstr>利用者の平均的な使用状況</vt:lpstr>
      <vt:lpstr>なぜ携帯料金が高いと言われるのか</vt:lpstr>
      <vt:lpstr>利用者の支払金額を試算</vt:lpstr>
      <vt:lpstr>３キャリアの月額料金プラン（2015/10時点）</vt:lpstr>
      <vt:lpstr>MVNOの月額料金プラン（2015/10時点）</vt:lpstr>
      <vt:lpstr>PowerPoint プレゼンテーション</vt:lpstr>
      <vt:lpstr>各企業の利用期間別の月額料金</vt:lpstr>
      <vt:lpstr>PowerPoint プレゼンテーション</vt:lpstr>
      <vt:lpstr>３キャリアの月額料金プラン（2015/10時点）</vt:lpstr>
      <vt:lpstr>MVNOの月額料金プラン（2015/10時点）</vt:lpstr>
      <vt:lpstr>PowerPoint プレゼンテーション</vt:lpstr>
      <vt:lpstr>各企業の利用期間別の月額料金</vt:lpstr>
      <vt:lpstr>３キャリアの料金について</vt:lpstr>
      <vt:lpstr>まとめ</vt:lpstr>
      <vt:lpstr>出典</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携帯電話事業について</dc:title>
  <dc:creator>原　哲也</dc:creator>
  <cp:lastModifiedBy>小林　樹</cp:lastModifiedBy>
  <cp:revision>147</cp:revision>
  <dcterms:created xsi:type="dcterms:W3CDTF">2015-11-01T07:26:45Z</dcterms:created>
  <dcterms:modified xsi:type="dcterms:W3CDTF">2015-11-19T07:17:21Z</dcterms:modified>
</cp:coreProperties>
</file>