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25.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notesSlides/notesSlide26.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0.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6.xml" ContentType="application/vnd.openxmlformats-officedocument.drawingml.chart+xml"/>
  <Override PartName="/ppt/theme/themeOverride6.xml" ContentType="application/vnd.openxmlformats-officedocument.themeOverride+xml"/>
  <Override PartName="/ppt/notesSlides/notesSlide33.xml" ContentType="application/vnd.openxmlformats-officedocument.presentationml.notesSlide+xml"/>
  <Override PartName="/ppt/charts/chart1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8.xml" ContentType="application/vnd.openxmlformats-officedocument.drawingml.chart+xml"/>
  <Override PartName="/ppt/theme/themeOverride7.xml" ContentType="application/vnd.openxmlformats-officedocument.themeOverride+xml"/>
  <Override PartName="/ppt/notesSlides/notesSlide36.xml" ContentType="application/vnd.openxmlformats-officedocument.presentationml.notesSlide+xml"/>
  <Override PartName="/ppt/charts/chart19.xml" ContentType="application/vnd.openxmlformats-officedocument.drawingml.chart+xml"/>
  <Override PartName="/ppt/theme/themeOverride8.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charts/chart20.xml" ContentType="application/vnd.openxmlformats-officedocument.drawingml.chart+xml"/>
  <Override PartName="/ppt/theme/themeOverride9.xml" ContentType="application/vnd.openxmlformats-officedocument.themeOverride+xml"/>
  <Override PartName="/ppt/notesSlides/notesSlide40.xml" ContentType="application/vnd.openxmlformats-officedocument.presentationml.notesSlide+xml"/>
  <Override PartName="/ppt/charts/chart21.xml" ContentType="application/vnd.openxmlformats-officedocument.drawingml.chart+xml"/>
  <Override PartName="/ppt/theme/themeOverride10.xml" ContentType="application/vnd.openxmlformats-officedocument.themeOverride+xml"/>
  <Override PartName="/ppt/notesSlides/notesSlide41.xml" ContentType="application/vnd.openxmlformats-officedocument.presentationml.notesSlide+xml"/>
  <Override PartName="/ppt/charts/chart22.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 id="2147483882" r:id="rId2"/>
    <p:sldMasterId id="2147483936" r:id="rId3"/>
    <p:sldMasterId id="2147484008" r:id="rId4"/>
  </p:sldMasterIdLst>
  <p:notesMasterIdLst>
    <p:notesMasterId r:id="rId81"/>
  </p:notesMasterIdLst>
  <p:sldIdLst>
    <p:sldId id="257" r:id="rId5"/>
    <p:sldId id="262" r:id="rId6"/>
    <p:sldId id="263" r:id="rId7"/>
    <p:sldId id="322" r:id="rId8"/>
    <p:sldId id="329" r:id="rId9"/>
    <p:sldId id="360" r:id="rId10"/>
    <p:sldId id="325" r:id="rId11"/>
    <p:sldId id="272" r:id="rId12"/>
    <p:sldId id="361" r:id="rId13"/>
    <p:sldId id="362" r:id="rId14"/>
    <p:sldId id="363" r:id="rId15"/>
    <p:sldId id="364" r:id="rId16"/>
    <p:sldId id="274" r:id="rId17"/>
    <p:sldId id="276" r:id="rId18"/>
    <p:sldId id="365" r:id="rId19"/>
    <p:sldId id="366" r:id="rId20"/>
    <p:sldId id="278" r:id="rId21"/>
    <p:sldId id="279" r:id="rId22"/>
    <p:sldId id="367" r:id="rId23"/>
    <p:sldId id="368" r:id="rId24"/>
    <p:sldId id="281" r:id="rId25"/>
    <p:sldId id="380" r:id="rId26"/>
    <p:sldId id="381" r:id="rId27"/>
    <p:sldId id="369" r:id="rId28"/>
    <p:sldId id="370" r:id="rId29"/>
    <p:sldId id="284" r:id="rId30"/>
    <p:sldId id="371" r:id="rId31"/>
    <p:sldId id="285" r:id="rId32"/>
    <p:sldId id="286" r:id="rId33"/>
    <p:sldId id="287" r:id="rId34"/>
    <p:sldId id="288" r:id="rId35"/>
    <p:sldId id="315" r:id="rId36"/>
    <p:sldId id="382" r:id="rId37"/>
    <p:sldId id="389" r:id="rId38"/>
    <p:sldId id="333" r:id="rId39"/>
    <p:sldId id="334" r:id="rId40"/>
    <p:sldId id="372" r:id="rId41"/>
    <p:sldId id="391" r:id="rId42"/>
    <p:sldId id="377" r:id="rId43"/>
    <p:sldId id="317" r:id="rId44"/>
    <p:sldId id="327" r:id="rId45"/>
    <p:sldId id="383" r:id="rId46"/>
    <p:sldId id="373" r:id="rId47"/>
    <p:sldId id="290" r:id="rId48"/>
    <p:sldId id="384" r:id="rId49"/>
    <p:sldId id="293" r:id="rId50"/>
    <p:sldId id="385" r:id="rId51"/>
    <p:sldId id="309" r:id="rId52"/>
    <p:sldId id="386" r:id="rId53"/>
    <p:sldId id="295" r:id="rId54"/>
    <p:sldId id="375" r:id="rId55"/>
    <p:sldId id="374" r:id="rId56"/>
    <p:sldId id="296" r:id="rId57"/>
    <p:sldId id="297" r:id="rId58"/>
    <p:sldId id="318" r:id="rId59"/>
    <p:sldId id="387" r:id="rId60"/>
    <p:sldId id="390" r:id="rId61"/>
    <p:sldId id="376" r:id="rId62"/>
    <p:sldId id="359" r:id="rId63"/>
    <p:sldId id="346" r:id="rId64"/>
    <p:sldId id="395" r:id="rId65"/>
    <p:sldId id="337" r:id="rId66"/>
    <p:sldId id="338" r:id="rId67"/>
    <p:sldId id="353" r:id="rId68"/>
    <p:sldId id="339" r:id="rId69"/>
    <p:sldId id="340" r:id="rId70"/>
    <p:sldId id="394" r:id="rId71"/>
    <p:sldId id="348" r:id="rId72"/>
    <p:sldId id="347" r:id="rId73"/>
    <p:sldId id="378" r:id="rId74"/>
    <p:sldId id="392" r:id="rId75"/>
    <p:sldId id="393" r:id="rId76"/>
    <p:sldId id="396" r:id="rId77"/>
    <p:sldId id="343" r:id="rId78"/>
    <p:sldId id="352" r:id="rId79"/>
    <p:sldId id="344" r:id="rId8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序論" id="{6A3FA4A5-3C75-4787-A9C9-6FDD8FB14797}">
          <p14:sldIdLst>
            <p14:sldId id="257"/>
            <p14:sldId id="262"/>
            <p14:sldId id="263"/>
            <p14:sldId id="322"/>
            <p14:sldId id="329"/>
            <p14:sldId id="360"/>
            <p14:sldId id="325"/>
          </p14:sldIdLst>
        </p14:section>
        <p14:section name="コンビニエンスストア" id="{5D5DDB58-0244-4A14-9FE8-CE6D6544D7D9}">
          <p14:sldIdLst>
            <p14:sldId id="272"/>
            <p14:sldId id="361"/>
            <p14:sldId id="362"/>
            <p14:sldId id="363"/>
            <p14:sldId id="364"/>
            <p14:sldId id="274"/>
            <p14:sldId id="276"/>
            <p14:sldId id="365"/>
            <p14:sldId id="366"/>
            <p14:sldId id="278"/>
            <p14:sldId id="279"/>
            <p14:sldId id="367"/>
            <p14:sldId id="368"/>
            <p14:sldId id="281"/>
            <p14:sldId id="380"/>
            <p14:sldId id="381"/>
            <p14:sldId id="369"/>
            <p14:sldId id="370"/>
            <p14:sldId id="284"/>
            <p14:sldId id="371"/>
            <p14:sldId id="285"/>
            <p14:sldId id="286"/>
            <p14:sldId id="287"/>
            <p14:sldId id="288"/>
            <p14:sldId id="315"/>
            <p14:sldId id="382"/>
            <p14:sldId id="389"/>
            <p14:sldId id="333"/>
            <p14:sldId id="334"/>
            <p14:sldId id="372"/>
            <p14:sldId id="391"/>
            <p14:sldId id="377"/>
            <p14:sldId id="317"/>
          </p14:sldIdLst>
        </p14:section>
        <p14:section name="スーパーマーケット" id="{DDF14F26-482F-40EA-8859-C31D270157A0}">
          <p14:sldIdLst>
            <p14:sldId id="327"/>
            <p14:sldId id="383"/>
            <p14:sldId id="373"/>
            <p14:sldId id="290"/>
            <p14:sldId id="384"/>
            <p14:sldId id="293"/>
            <p14:sldId id="385"/>
            <p14:sldId id="309"/>
            <p14:sldId id="386"/>
            <p14:sldId id="295"/>
            <p14:sldId id="375"/>
            <p14:sldId id="374"/>
            <p14:sldId id="296"/>
            <p14:sldId id="297"/>
            <p14:sldId id="318"/>
            <p14:sldId id="387"/>
            <p14:sldId id="390"/>
            <p14:sldId id="376"/>
            <p14:sldId id="359"/>
            <p14:sldId id="346"/>
            <p14:sldId id="395"/>
            <p14:sldId id="337"/>
            <p14:sldId id="338"/>
          </p14:sldIdLst>
        </p14:section>
        <p14:section name="結論" id="{74616B7A-2650-4214-A660-CCC6B1ADBD0B}">
          <p14:sldIdLst>
            <p14:sldId id="353"/>
            <p14:sldId id="339"/>
            <p14:sldId id="340"/>
          </p14:sldIdLst>
        </p14:section>
        <p14:section name="展望" id="{02BE2B15-2B66-4390-A6CB-17CE3F05554F}">
          <p14:sldIdLst>
            <p14:sldId id="394"/>
            <p14:sldId id="348"/>
            <p14:sldId id="347"/>
            <p14:sldId id="378"/>
            <p14:sldId id="392"/>
            <p14:sldId id="393"/>
            <p14:sldId id="396"/>
            <p14:sldId id="343"/>
            <p14:sldId id="352"/>
            <p14:sldId id="34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FF"/>
    <a:srgbClr val="FFCCFF"/>
    <a:srgbClr val="FFCCCC"/>
    <a:srgbClr val="FFFFFF"/>
    <a:srgbClr val="99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82" autoAdjust="0"/>
    <p:restoredTop sz="68885" autoAdjust="0"/>
  </p:normalViewPr>
  <p:slideViewPr>
    <p:cSldViewPr snapToGrid="0">
      <p:cViewPr varScale="1">
        <p:scale>
          <a:sx n="51" d="100"/>
          <a:sy n="51" d="100"/>
        </p:scale>
        <p:origin x="1056" y="54"/>
      </p:cViewPr>
      <p:guideLst>
        <p:guide orient="horz" pos="2160"/>
        <p:guide pos="3840"/>
      </p:guideLst>
    </p:cSldViewPr>
  </p:slideViewPr>
  <p:outlineViewPr>
    <p:cViewPr>
      <p:scale>
        <a:sx n="33" d="100"/>
        <a:sy n="33" d="100"/>
      </p:scale>
      <p:origin x="0" y="-984"/>
    </p:cViewPr>
  </p:outlineViewPr>
  <p:notesTextViewPr>
    <p:cViewPr>
      <p:scale>
        <a:sx n="1" d="1"/>
        <a:sy n="1" d="1"/>
      </p:scale>
      <p:origin x="0" y="0"/>
    </p:cViewPr>
  </p:notesTextViewPr>
  <p:sorterViewPr>
    <p:cViewPr>
      <p:scale>
        <a:sx n="100" d="100"/>
        <a:sy n="100" d="100"/>
      </p:scale>
      <p:origin x="0" y="-79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______5.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3" Type="http://schemas.openxmlformats.org/officeDocument/2006/relationships/oleObject" Target="file:///D:\&#12476;&#12511;\&#12481;&#12540;&#12512;&#12467;&#12531;&#12499;&#12491;&#12288;&#22238;&#24112;&#20998;&#26512;.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file:///D:\&#12476;&#12511;\&#12481;&#12540;&#12512;&#12467;&#12531;&#12499;&#12491;&#12288;&#22238;&#24112;&#20998;&#26512;.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oleObject" Target="file:///D:\&#12476;&#12511;\&#12481;&#12540;&#12512;&#12467;&#12531;&#12499;&#12491;&#12288;&#22238;&#24112;&#20998;&#26512;.xlsx"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file:///D:\&#12476;&#12511;\&#12481;&#12540;&#12512;&#12467;&#12531;&#12499;&#12491;&#12288;&#22238;&#24112;&#20998;&#26512;.xlsx"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D:\&#12476;&#12511;\&#12481;&#12540;&#12512;&#12467;&#12531;&#12499;&#12491;&#12288;&#22238;&#24112;&#20998;&#26512;.xlsx"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2" Type="http://schemas.openxmlformats.org/officeDocument/2006/relationships/oleObject" Target="file:///D:\&#12476;&#12511;\&#12481;&#12540;&#12512;&#12467;&#12531;&#12499;&#12491;&#12288;&#22238;&#24112;&#20998;&#26512;.xlsx" TargetMode="External"/><Relationship Id="rId1" Type="http://schemas.openxmlformats.org/officeDocument/2006/relationships/themeOverride" Target="../theme/themeOverride6.xml"/></Relationships>
</file>

<file path=ppt/charts/_rels/chart17.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______6.xlsx"/><Relationship Id="rId1" Type="http://schemas.openxmlformats.org/officeDocument/2006/relationships/themeOverride" Target="../theme/themeOverrid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______7.xlsx"/><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3" Type="http://schemas.openxmlformats.org/officeDocument/2006/relationships/oleObject" Target="file:///D:\&#12476;&#12511;\&#12481;&#12540;&#12512;&#12467;&#12531;&#12499;&#12491;&#12288;&#22238;&#24112;&#20998;&#2651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9.xml"/></Relationships>
</file>

<file path=ppt/charts/_rels/chart21.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0.xml"/></Relationships>
</file>

<file path=ppt/charts/_rels/chart22.xml.rels><?xml version="1.0" encoding="UTF-8" standalone="yes"?>
<Relationships xmlns="http://schemas.openxmlformats.org/package/2006/relationships"><Relationship Id="rId1" Type="http://schemas.openxmlformats.org/officeDocument/2006/relationships/oleObject" Target="file:///D:\&#12476;&#12511;\&#12481;&#12540;&#12512;&#12467;&#12531;&#12499;&#12491;&#12288;&#22238;&#24112;&#20998;&#2651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12476;&#12511;\&#12481;&#12540;&#12512;&#12467;&#12531;&#12499;&#12491;&#12288;&#22238;&#24112;&#20998;&#2651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12476;&#12511;\&#12481;&#12540;&#12512;&#12467;&#12531;&#12499;&#12491;&#12288;&#22238;&#24112;&#20998;&#2651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12476;&#12511;\&#12481;&#12540;&#12512;&#12467;&#12531;&#12499;&#12491;&#12288;&#22238;&#24112;&#20998;&#2651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12476;&#12511;\&#12481;&#12540;&#12512;&#12467;&#12531;&#12499;&#12491;&#12288;&#22238;&#24112;&#20998;&#2651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___3.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_____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000" b="0" i="0" u="none" strike="noStrike" kern="1200" spc="0" baseline="0">
                <a:solidFill>
                  <a:srgbClr val="002060"/>
                </a:solidFill>
                <a:latin typeface="HGS創英角ｺﾞｼｯｸUB" panose="020B0900000000000000" pitchFamily="50" charset="-128"/>
                <a:ea typeface="HGS創英角ｺﾞｼｯｸUB" panose="020B0900000000000000" pitchFamily="50" charset="-128"/>
                <a:cs typeface="+mn-cs"/>
              </a:defRPr>
            </a:pPr>
            <a:r>
              <a:rPr lang="ja-JP" altLang="en-US" sz="3000" b="0" dirty="0" smtClean="0">
                <a:solidFill>
                  <a:srgbClr val="002060"/>
                </a:solidFill>
                <a:latin typeface="HGS創英角ｺﾞｼｯｸUB" panose="020B0900000000000000" pitchFamily="50" charset="-128"/>
                <a:ea typeface="HGS創英角ｺﾞｼｯｸUB" panose="020B0900000000000000" pitchFamily="50" charset="-128"/>
              </a:rPr>
              <a:t>コンビニエンスストア・スーパーマーケット売上高</a:t>
            </a:r>
            <a:endParaRPr lang="ja-JP" altLang="en-US" sz="3000" b="0" dirty="0">
              <a:solidFill>
                <a:srgbClr val="002060"/>
              </a:solidFill>
              <a:latin typeface="HGS創英角ｺﾞｼｯｸUB" panose="020B0900000000000000" pitchFamily="50" charset="-128"/>
              <a:ea typeface="HGS創英角ｺﾞｼｯｸUB" panose="020B0900000000000000" pitchFamily="50" charset="-128"/>
            </a:endParaRPr>
          </a:p>
        </c:rich>
      </c:tx>
      <c:layout>
        <c:manualLayout>
          <c:xMode val="edge"/>
          <c:yMode val="edge"/>
          <c:x val="0.11875843454790823"/>
          <c:y val="0.05"/>
        </c:manualLayout>
      </c:layout>
      <c:overlay val="0"/>
      <c:spPr>
        <a:noFill/>
        <a:ln>
          <a:noFill/>
        </a:ln>
        <a:effectLst/>
      </c:spPr>
      <c:txPr>
        <a:bodyPr rot="0" spcFirstLastPara="1" vertOverflow="ellipsis" vert="horz" wrap="square" anchor="ctr" anchorCtr="1"/>
        <a:lstStyle/>
        <a:p>
          <a:pPr>
            <a:defRPr sz="3000" b="0" i="0" u="none" strike="noStrike" kern="1200" spc="0" baseline="0">
              <a:solidFill>
                <a:srgbClr val="002060"/>
              </a:solidFill>
              <a:latin typeface="HGS創英角ｺﾞｼｯｸUB" panose="020B0900000000000000" pitchFamily="50" charset="-128"/>
              <a:ea typeface="HGS創英角ｺﾞｼｯｸUB" panose="020B0900000000000000" pitchFamily="50" charset="-128"/>
              <a:cs typeface="+mn-cs"/>
            </a:defRPr>
          </a:pPr>
          <a:endParaRPr lang="ja-JP"/>
        </a:p>
      </c:txPr>
    </c:title>
    <c:autoTitleDeleted val="0"/>
    <c:plotArea>
      <c:layout>
        <c:manualLayout>
          <c:layoutTarget val="inner"/>
          <c:xMode val="edge"/>
          <c:yMode val="edge"/>
          <c:x val="0.16180084017837851"/>
          <c:y val="0.19925925925925925"/>
          <c:w val="0.66083376723658527"/>
          <c:h val="0.64376552930883635"/>
        </c:manualLayout>
      </c:layout>
      <c:lineChart>
        <c:grouping val="standard"/>
        <c:varyColors val="0"/>
        <c:ser>
          <c:idx val="1"/>
          <c:order val="1"/>
          <c:tx>
            <c:strRef>
              <c:f>Sheet1!$K$23:$L$23</c:f>
              <c:strCache>
                <c:ptCount val="1"/>
                <c:pt idx="0">
                  <c:v>コンビニエンスストア</c:v>
                </c:pt>
              </c:strCache>
            </c:strRef>
          </c:tx>
          <c:spPr>
            <a:ln w="63500" cap="rnd">
              <a:solidFill>
                <a:schemeClr val="accent2"/>
              </a:solidFill>
              <a:round/>
            </a:ln>
            <a:effectLst/>
          </c:spPr>
          <c:marker>
            <c:symbol val="circle"/>
            <c:size val="5"/>
            <c:spPr>
              <a:solidFill>
                <a:schemeClr val="accent2"/>
              </a:solidFill>
              <a:ln w="101600">
                <a:solidFill>
                  <a:schemeClr val="accent2"/>
                </a:solidFill>
              </a:ln>
              <a:effectLst/>
            </c:spPr>
          </c:marker>
          <c:cat>
            <c:strRef>
              <c:f>Sheet1!$K$14:$K$20</c:f>
              <c:strCache>
                <c:ptCount val="7"/>
                <c:pt idx="0">
                  <c:v>2008年</c:v>
                </c:pt>
                <c:pt idx="1">
                  <c:v>2009年</c:v>
                </c:pt>
                <c:pt idx="2">
                  <c:v>2010年</c:v>
                </c:pt>
                <c:pt idx="3">
                  <c:v>2011年</c:v>
                </c:pt>
                <c:pt idx="4">
                  <c:v>2012年</c:v>
                </c:pt>
                <c:pt idx="5">
                  <c:v>2013年</c:v>
                </c:pt>
                <c:pt idx="6">
                  <c:v>2014年</c:v>
                </c:pt>
              </c:strCache>
            </c:strRef>
          </c:cat>
          <c:val>
            <c:numRef>
              <c:f>Sheet1!$M$14:$M$20</c:f>
              <c:numCache>
                <c:formatCode>General</c:formatCode>
                <c:ptCount val="7"/>
                <c:pt idx="0">
                  <c:v>7857071</c:v>
                </c:pt>
                <c:pt idx="1">
                  <c:v>7904194</c:v>
                </c:pt>
                <c:pt idx="2">
                  <c:v>8017531</c:v>
                </c:pt>
                <c:pt idx="3">
                  <c:v>8646927</c:v>
                </c:pt>
                <c:pt idx="4">
                  <c:v>9027205</c:v>
                </c:pt>
                <c:pt idx="5">
                  <c:v>9388399</c:v>
                </c:pt>
                <c:pt idx="6">
                  <c:v>9730905</c:v>
                </c:pt>
              </c:numCache>
            </c:numRef>
          </c:val>
          <c:smooth val="0"/>
        </c:ser>
        <c:dLbls>
          <c:showLegendKey val="0"/>
          <c:showVal val="0"/>
          <c:showCatName val="0"/>
          <c:showSerName val="0"/>
          <c:showPercent val="0"/>
          <c:showBubbleSize val="0"/>
        </c:dLbls>
        <c:marker val="1"/>
        <c:smooth val="0"/>
        <c:axId val="349212736"/>
        <c:axId val="349217088"/>
      </c:lineChart>
      <c:lineChart>
        <c:grouping val="standard"/>
        <c:varyColors val="0"/>
        <c:ser>
          <c:idx val="0"/>
          <c:order val="0"/>
          <c:tx>
            <c:strRef>
              <c:f>Sheet1!$K$22:$L$22</c:f>
              <c:strCache>
                <c:ptCount val="1"/>
                <c:pt idx="0">
                  <c:v>スーパーマーケット</c:v>
                </c:pt>
              </c:strCache>
            </c:strRef>
          </c:tx>
          <c:spPr>
            <a:ln w="63500" cap="rnd">
              <a:solidFill>
                <a:schemeClr val="accent1"/>
              </a:solidFill>
              <a:round/>
            </a:ln>
            <a:effectLst/>
          </c:spPr>
          <c:marker>
            <c:symbol val="circle"/>
            <c:size val="5"/>
            <c:spPr>
              <a:solidFill>
                <a:schemeClr val="accent1"/>
              </a:solidFill>
              <a:ln w="101600">
                <a:solidFill>
                  <a:schemeClr val="accent1"/>
                </a:solidFill>
              </a:ln>
              <a:effectLst/>
            </c:spPr>
          </c:marker>
          <c:val>
            <c:numRef>
              <c:f>Sheet1!$L$14:$L$20</c:f>
              <c:numCache>
                <c:formatCode>General</c:formatCode>
                <c:ptCount val="7"/>
                <c:pt idx="0">
                  <c:v>487979426</c:v>
                </c:pt>
                <c:pt idx="1">
                  <c:v>496201570</c:v>
                </c:pt>
                <c:pt idx="2">
                  <c:v>551416256</c:v>
                </c:pt>
                <c:pt idx="3">
                  <c:v>568705237</c:v>
                </c:pt>
                <c:pt idx="4">
                  <c:v>591895810</c:v>
                </c:pt>
                <c:pt idx="5">
                  <c:v>608397548</c:v>
                </c:pt>
                <c:pt idx="6">
                  <c:v>648491385</c:v>
                </c:pt>
              </c:numCache>
            </c:numRef>
          </c:val>
          <c:smooth val="0"/>
        </c:ser>
        <c:dLbls>
          <c:showLegendKey val="0"/>
          <c:showVal val="0"/>
          <c:showCatName val="0"/>
          <c:showSerName val="0"/>
          <c:showPercent val="0"/>
          <c:showBubbleSize val="0"/>
        </c:dLbls>
        <c:marker val="1"/>
        <c:smooth val="0"/>
        <c:axId val="349220352"/>
        <c:axId val="349219808"/>
      </c:lineChart>
      <c:catAx>
        <c:axId val="34921273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349217088"/>
        <c:crosses val="autoZero"/>
        <c:auto val="1"/>
        <c:lblAlgn val="ctr"/>
        <c:lblOffset val="100"/>
        <c:noMultiLvlLbl val="0"/>
      </c:catAx>
      <c:valAx>
        <c:axId val="349217088"/>
        <c:scaling>
          <c:orientation val="minMax"/>
          <c:min val="4000000"/>
        </c:scaling>
        <c:delete val="0"/>
        <c:axPos val="l"/>
        <c:majorGridlines>
          <c:spPr>
            <a:ln w="9525" cap="flat" cmpd="sng" algn="ctr">
              <a:solidFill>
                <a:sysClr val="windowText" lastClr="000000">
                  <a:alpha val="30000"/>
                </a:sysClr>
              </a:solidFill>
              <a:round/>
            </a:ln>
            <a:effectLst/>
          </c:spPr>
        </c:majorGridlines>
        <c:title>
          <c:tx>
            <c:rich>
              <a:bodyPr rot="0" spcFirstLastPara="1" vertOverflow="ellipsis" vert="eaVert"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altLang="en-US" sz="1600">
                    <a:solidFill>
                      <a:schemeClr val="tx1"/>
                    </a:solidFill>
                    <a:latin typeface="メイリオ" panose="020B0604030504040204" pitchFamily="50" charset="-128"/>
                    <a:ea typeface="メイリオ" panose="020B0604030504040204" pitchFamily="50" charset="-128"/>
                  </a:rPr>
                  <a:t>スーパーマーケット</a:t>
                </a:r>
              </a:p>
            </c:rich>
          </c:tx>
          <c:layout>
            <c:manualLayout>
              <c:xMode val="edge"/>
              <c:yMode val="edge"/>
              <c:x val="0"/>
              <c:y val="0.38225313502478858"/>
            </c:manualLayout>
          </c:layout>
          <c:overlay val="0"/>
          <c:spPr>
            <a:noFill/>
            <a:ln>
              <a:noFill/>
            </a:ln>
            <a:effectLst/>
          </c:spPr>
          <c:txPr>
            <a:bodyPr rot="0" spcFirstLastPara="1" vertOverflow="ellipsis" vert="eaVert"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title>
        <c:numFmt formatCode="&quot;¥&quot;#,##0_);[Red]\(&quot;¥&quot;#,##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349212736"/>
        <c:crosses val="autoZero"/>
        <c:crossBetween val="between"/>
      </c:valAx>
      <c:valAx>
        <c:axId val="349219808"/>
        <c:scaling>
          <c:orientation val="minMax"/>
          <c:min val="400000000"/>
        </c:scaling>
        <c:delete val="0"/>
        <c:axPos val="r"/>
        <c:title>
          <c:tx>
            <c:rich>
              <a:bodyPr rot="0" spcFirstLastPara="1" vertOverflow="ellipsis" vert="eaVert" wrap="square" anchor="ctr" anchorCtr="1"/>
              <a:lstStyle/>
              <a:p>
                <a:pPr>
                  <a:defRPr sz="18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altLang="en-US" sz="1800">
                    <a:solidFill>
                      <a:schemeClr val="tx1"/>
                    </a:solidFill>
                    <a:latin typeface="メイリオ" panose="020B0604030504040204" pitchFamily="50" charset="-128"/>
                    <a:ea typeface="メイリオ" panose="020B0604030504040204" pitchFamily="50" charset="-128"/>
                  </a:rPr>
                  <a:t>コンビニエンスストア</a:t>
                </a:r>
              </a:p>
            </c:rich>
          </c:tx>
          <c:overlay val="0"/>
          <c:spPr>
            <a:noFill/>
            <a:ln>
              <a:noFill/>
            </a:ln>
            <a:effectLst/>
          </c:spPr>
          <c:txPr>
            <a:bodyPr rot="0" spcFirstLastPara="1" vertOverflow="ellipsis" vert="eaVert" wrap="square" anchor="ctr" anchorCtr="1"/>
            <a:lstStyle/>
            <a:p>
              <a:pPr>
                <a:defRPr sz="1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title>
        <c:numFmt formatCode="&quot;¥&quot;#,##0_);[Red]\(&quot;¥&quot;#,##0\)" sourceLinked="0"/>
        <c:majorTickMark val="none"/>
        <c:minorTickMark val="none"/>
        <c:tickLblPos val="nextTo"/>
        <c:spPr>
          <a:noFill/>
          <a:ln w="19050">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349220352"/>
        <c:crosses val="max"/>
        <c:crossBetween val="between"/>
      </c:valAx>
      <c:catAx>
        <c:axId val="349220352"/>
        <c:scaling>
          <c:orientation val="minMax"/>
        </c:scaling>
        <c:delete val="1"/>
        <c:axPos val="b"/>
        <c:majorTickMark val="out"/>
        <c:minorTickMark val="none"/>
        <c:tickLblPos val="nextTo"/>
        <c:crossAx val="349219808"/>
        <c:crosses val="autoZero"/>
        <c:auto val="1"/>
        <c:lblAlgn val="ctr"/>
        <c:lblOffset val="100"/>
        <c:noMultiLvlLbl val="0"/>
      </c:catAx>
      <c:spPr>
        <a:noFill/>
        <a:ln w="19050">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メイリオ" panose="020B0604030504040204" pitchFamily="50" charset="-128"/>
                <a:ea typeface="メイリオ" panose="020B0604030504040204" pitchFamily="50" charset="-128"/>
              </a:defRPr>
            </a:pPr>
            <a:r>
              <a:rPr lang="en-US" altLang="ja-JP" sz="2400" dirty="0" smtClean="0">
                <a:latin typeface="メイリオ" panose="020B0604030504040204" pitchFamily="50" charset="-128"/>
                <a:ea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rPr>
              <a:t>㎡当たり</a:t>
            </a:r>
            <a:r>
              <a:rPr lang="ja-JP" altLang="en-US" sz="2400" dirty="0">
                <a:latin typeface="メイリオ" panose="020B0604030504040204" pitchFamily="50" charset="-128"/>
                <a:ea typeface="メイリオ" panose="020B0604030504040204" pitchFamily="50" charset="-128"/>
              </a:rPr>
              <a:t>の地価</a:t>
            </a:r>
          </a:p>
        </c:rich>
      </c:tx>
      <c:layout>
        <c:manualLayout>
          <c:xMode val="edge"/>
          <c:yMode val="edge"/>
          <c:x val="0.37780511175787218"/>
          <c:y val="1.6062420336086541E-2"/>
        </c:manualLayout>
      </c:layout>
      <c:overlay val="0"/>
    </c:title>
    <c:autoTitleDeleted val="0"/>
    <c:plotArea>
      <c:layout>
        <c:manualLayout>
          <c:layoutTarget val="inner"/>
          <c:xMode val="edge"/>
          <c:yMode val="edge"/>
          <c:x val="9.9091163482221342E-2"/>
          <c:y val="0.15516298044659599"/>
          <c:w val="0.88774644158374605"/>
          <c:h val="0.70447321964512422"/>
        </c:manualLayout>
      </c:layout>
      <c:barChart>
        <c:barDir val="col"/>
        <c:grouping val="clustered"/>
        <c:varyColors val="0"/>
        <c:ser>
          <c:idx val="0"/>
          <c:order val="0"/>
          <c:tx>
            <c:strRef>
              <c:f>Sheet37!$T$2</c:f>
              <c:strCache>
                <c:ptCount val="1"/>
                <c:pt idx="0">
                  <c:v>1平方m当たりの地価</c:v>
                </c:pt>
              </c:strCache>
            </c:strRef>
          </c:tx>
          <c:invertIfNegative val="0"/>
          <c:dPt>
            <c:idx val="9"/>
            <c:invertIfNegative val="0"/>
            <c:bubble3D val="0"/>
            <c:spPr>
              <a:solidFill>
                <a:srgbClr val="FF0000"/>
              </a:solidFill>
            </c:spPr>
          </c:dPt>
          <c:cat>
            <c:strRef>
              <c:f>Sheet37!$S$3:$S$18</c:f>
              <c:strCache>
                <c:ptCount val="16"/>
                <c:pt idx="0">
                  <c:v>千種区</c:v>
                </c:pt>
                <c:pt idx="1">
                  <c:v>東区</c:v>
                </c:pt>
                <c:pt idx="2">
                  <c:v>北区</c:v>
                </c:pt>
                <c:pt idx="3">
                  <c:v>西区</c:v>
                </c:pt>
                <c:pt idx="4">
                  <c:v>中村区</c:v>
                </c:pt>
                <c:pt idx="5">
                  <c:v>中区</c:v>
                </c:pt>
                <c:pt idx="6">
                  <c:v>昭和区</c:v>
                </c:pt>
                <c:pt idx="7">
                  <c:v>瑞穂区</c:v>
                </c:pt>
                <c:pt idx="8">
                  <c:v>熱田区</c:v>
                </c:pt>
                <c:pt idx="9">
                  <c:v>中川区</c:v>
                </c:pt>
                <c:pt idx="10">
                  <c:v>港区</c:v>
                </c:pt>
                <c:pt idx="11">
                  <c:v>南区</c:v>
                </c:pt>
                <c:pt idx="12">
                  <c:v>守山区</c:v>
                </c:pt>
                <c:pt idx="13">
                  <c:v>緑区</c:v>
                </c:pt>
                <c:pt idx="14">
                  <c:v>名東区</c:v>
                </c:pt>
                <c:pt idx="15">
                  <c:v>天白区</c:v>
                </c:pt>
              </c:strCache>
            </c:strRef>
          </c:cat>
          <c:val>
            <c:numRef>
              <c:f>Sheet37!$T$3:$T$18</c:f>
              <c:numCache>
                <c:formatCode>General</c:formatCode>
                <c:ptCount val="16"/>
                <c:pt idx="0">
                  <c:v>298870</c:v>
                </c:pt>
                <c:pt idx="1">
                  <c:v>427878</c:v>
                </c:pt>
                <c:pt idx="2">
                  <c:v>176575</c:v>
                </c:pt>
                <c:pt idx="3">
                  <c:v>195302</c:v>
                </c:pt>
                <c:pt idx="4">
                  <c:v>1126627</c:v>
                </c:pt>
                <c:pt idx="5">
                  <c:v>945333</c:v>
                </c:pt>
                <c:pt idx="6">
                  <c:v>263034</c:v>
                </c:pt>
                <c:pt idx="7">
                  <c:v>222656</c:v>
                </c:pt>
                <c:pt idx="8">
                  <c:v>218290</c:v>
                </c:pt>
                <c:pt idx="9">
                  <c:v>130067</c:v>
                </c:pt>
                <c:pt idx="10">
                  <c:v>106627</c:v>
                </c:pt>
                <c:pt idx="11">
                  <c:v>131363</c:v>
                </c:pt>
                <c:pt idx="12">
                  <c:v>117455</c:v>
                </c:pt>
                <c:pt idx="13">
                  <c:v>139344</c:v>
                </c:pt>
                <c:pt idx="14">
                  <c:v>189153</c:v>
                </c:pt>
                <c:pt idx="15">
                  <c:v>161558</c:v>
                </c:pt>
              </c:numCache>
            </c:numRef>
          </c:val>
        </c:ser>
        <c:dLbls>
          <c:showLegendKey val="0"/>
          <c:showVal val="0"/>
          <c:showCatName val="0"/>
          <c:showSerName val="0"/>
          <c:showPercent val="0"/>
          <c:showBubbleSize val="0"/>
        </c:dLbls>
        <c:gapWidth val="150"/>
        <c:axId val="679741408"/>
        <c:axId val="679737600"/>
      </c:barChart>
      <c:catAx>
        <c:axId val="679741408"/>
        <c:scaling>
          <c:orientation val="minMax"/>
        </c:scaling>
        <c:delete val="0"/>
        <c:axPos val="b"/>
        <c:numFmt formatCode="General" sourceLinked="0"/>
        <c:majorTickMark val="in"/>
        <c:minorTickMark val="none"/>
        <c:tickLblPos val="nextTo"/>
        <c:spPr>
          <a:ln/>
        </c:spPr>
        <c:txPr>
          <a:bodyPr/>
          <a:lstStyle/>
          <a:p>
            <a:pPr>
              <a:defRPr sz="1400">
                <a:latin typeface="メイリオ" panose="020B0604030504040204" pitchFamily="50" charset="-128"/>
                <a:ea typeface="メイリオ" panose="020B0604030504040204" pitchFamily="50" charset="-128"/>
              </a:defRPr>
            </a:pPr>
            <a:endParaRPr lang="ja-JP"/>
          </a:p>
        </c:txPr>
        <c:crossAx val="679737600"/>
        <c:crosses val="autoZero"/>
        <c:auto val="1"/>
        <c:lblAlgn val="ctr"/>
        <c:lblOffset val="100"/>
        <c:noMultiLvlLbl val="0"/>
      </c:catAx>
      <c:valAx>
        <c:axId val="679737600"/>
        <c:scaling>
          <c:orientation val="minMax"/>
        </c:scaling>
        <c:delete val="0"/>
        <c:axPos val="l"/>
        <c:majorGridlines/>
        <c:numFmt formatCode="General" sourceLinked="1"/>
        <c:majorTickMark val="in"/>
        <c:minorTickMark val="none"/>
        <c:tickLblPos val="nextTo"/>
        <c:spPr>
          <a:ln/>
        </c:spPr>
        <c:txPr>
          <a:bodyPr/>
          <a:lstStyle/>
          <a:p>
            <a:pPr>
              <a:defRPr sz="1400">
                <a:latin typeface="メイリオ" panose="020B0604030504040204" pitchFamily="50" charset="-128"/>
                <a:ea typeface="メイリオ" panose="020B0604030504040204" pitchFamily="50" charset="-128"/>
              </a:defRPr>
            </a:pPr>
            <a:endParaRPr lang="ja-JP"/>
          </a:p>
        </c:txPr>
        <c:crossAx val="679741408"/>
        <c:crosses val="autoZero"/>
        <c:crossBetween val="between"/>
      </c:valAx>
    </c:plotArea>
    <c:plotVisOnly val="1"/>
    <c:dispBlanksAs val="gap"/>
    <c:showDLblsOverMax val="0"/>
  </c:chart>
  <c:spPr>
    <a:solidFill>
      <a:srgbClr val="FFFFCC"/>
    </a:solidFill>
    <a:ln w="28575">
      <a:solidFill>
        <a:srgbClr val="1F497D"/>
      </a:solid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データ!$AE$1</c:f>
              <c:strCache>
                <c:ptCount val="1"/>
                <c:pt idx="0">
                  <c:v>スーパー数</c:v>
                </c:pt>
              </c:strCache>
            </c:strRef>
          </c:tx>
          <c:spPr>
            <a:ln w="25400" cap="rnd">
              <a:noFill/>
              <a:round/>
            </a:ln>
            <a:effectLst/>
          </c:spPr>
          <c:marker>
            <c:symbol val="circle"/>
            <c:size val="5"/>
            <c:spPr>
              <a:solidFill>
                <a:schemeClr val="accent1"/>
              </a:solidFill>
              <a:ln w="88900">
                <a:solidFill>
                  <a:schemeClr val="accent1"/>
                </a:solidFill>
              </a:ln>
              <a:effectLst/>
            </c:spPr>
          </c:marker>
          <c:trendline>
            <c:spPr>
              <a:ln w="63500" cap="rnd">
                <a:solidFill>
                  <a:schemeClr val="tx1"/>
                </a:solidFill>
                <a:prstDash val="solid"/>
              </a:ln>
              <a:effectLst/>
            </c:spPr>
            <c:trendlineType val="linear"/>
            <c:intercept val="-0.23650000000000002"/>
            <c:dispRSqr val="0"/>
            <c:dispEq val="0"/>
          </c:trendline>
          <c:xVal>
            <c:numRef>
              <c:f>データ!$AA$2:$AA$70</c:f>
              <c:numCache>
                <c:formatCode>General</c:formatCode>
                <c:ptCount val="69"/>
                <c:pt idx="0">
                  <c:v>82688</c:v>
                </c:pt>
                <c:pt idx="1">
                  <c:v>39749</c:v>
                </c:pt>
                <c:pt idx="2">
                  <c:v>74680</c:v>
                </c:pt>
                <c:pt idx="3">
                  <c:v>68454</c:v>
                </c:pt>
                <c:pt idx="4">
                  <c:v>70390</c:v>
                </c:pt>
                <c:pt idx="5">
                  <c:v>52124</c:v>
                </c:pt>
                <c:pt idx="6">
                  <c:v>54330</c:v>
                </c:pt>
                <c:pt idx="7">
                  <c:v>48170</c:v>
                </c:pt>
                <c:pt idx="8">
                  <c:v>30765</c:v>
                </c:pt>
                <c:pt idx="9">
                  <c:v>94574</c:v>
                </c:pt>
                <c:pt idx="10">
                  <c:v>59119</c:v>
                </c:pt>
                <c:pt idx="11">
                  <c:v>61432</c:v>
                </c:pt>
                <c:pt idx="12">
                  <c:v>69415</c:v>
                </c:pt>
                <c:pt idx="13">
                  <c:v>93211</c:v>
                </c:pt>
                <c:pt idx="14">
                  <c:v>73841</c:v>
                </c:pt>
                <c:pt idx="15">
                  <c:v>72700</c:v>
                </c:pt>
                <c:pt idx="16">
                  <c:v>142989</c:v>
                </c:pt>
                <c:pt idx="17">
                  <c:v>142393</c:v>
                </c:pt>
                <c:pt idx="18">
                  <c:v>142081</c:v>
                </c:pt>
                <c:pt idx="19">
                  <c:v>50816</c:v>
                </c:pt>
                <c:pt idx="20">
                  <c:v>46068</c:v>
                </c:pt>
                <c:pt idx="21">
                  <c:v>124269</c:v>
                </c:pt>
                <c:pt idx="22">
                  <c:v>66813</c:v>
                </c:pt>
                <c:pt idx="23">
                  <c:v>23775</c:v>
                </c:pt>
                <c:pt idx="24">
                  <c:v>25886</c:v>
                </c:pt>
                <c:pt idx="25">
                  <c:v>60762</c:v>
                </c:pt>
                <c:pt idx="26">
                  <c:v>166387</c:v>
                </c:pt>
                <c:pt idx="27">
                  <c:v>69852</c:v>
                </c:pt>
                <c:pt idx="28">
                  <c:v>57644</c:v>
                </c:pt>
                <c:pt idx="29">
                  <c:v>29848</c:v>
                </c:pt>
                <c:pt idx="30">
                  <c:v>28139</c:v>
                </c:pt>
                <c:pt idx="31">
                  <c:v>22332</c:v>
                </c:pt>
                <c:pt idx="32">
                  <c:v>36926</c:v>
                </c:pt>
                <c:pt idx="33">
                  <c:v>57791</c:v>
                </c:pt>
                <c:pt idx="34">
                  <c:v>49692</c:v>
                </c:pt>
                <c:pt idx="35">
                  <c:v>16396</c:v>
                </c:pt>
                <c:pt idx="36">
                  <c:v>45619</c:v>
                </c:pt>
                <c:pt idx="37">
                  <c:v>35378</c:v>
                </c:pt>
                <c:pt idx="38">
                  <c:v>32242</c:v>
                </c:pt>
                <c:pt idx="39">
                  <c:v>29188</c:v>
                </c:pt>
                <c:pt idx="40">
                  <c:v>32233</c:v>
                </c:pt>
                <c:pt idx="41">
                  <c:v>16912</c:v>
                </c:pt>
                <c:pt idx="42">
                  <c:v>19186</c:v>
                </c:pt>
                <c:pt idx="43">
                  <c:v>27523</c:v>
                </c:pt>
                <c:pt idx="44">
                  <c:v>35536</c:v>
                </c:pt>
                <c:pt idx="45">
                  <c:v>21483</c:v>
                </c:pt>
                <c:pt idx="46">
                  <c:v>21392</c:v>
                </c:pt>
                <c:pt idx="47">
                  <c:v>26026</c:v>
                </c:pt>
                <c:pt idx="48">
                  <c:v>33660</c:v>
                </c:pt>
                <c:pt idx="49">
                  <c:v>15958</c:v>
                </c:pt>
                <c:pt idx="50">
                  <c:v>21949</c:v>
                </c:pt>
                <c:pt idx="51">
                  <c:v>32650</c:v>
                </c:pt>
                <c:pt idx="52">
                  <c:v>24311</c:v>
                </c:pt>
                <c:pt idx="53">
                  <c:v>15667</c:v>
                </c:pt>
                <c:pt idx="54">
                  <c:v>6112</c:v>
                </c:pt>
                <c:pt idx="55">
                  <c:v>8125</c:v>
                </c:pt>
                <c:pt idx="56">
                  <c:v>12819</c:v>
                </c:pt>
                <c:pt idx="57">
                  <c:v>11943</c:v>
                </c:pt>
                <c:pt idx="58">
                  <c:v>14653</c:v>
                </c:pt>
                <c:pt idx="59">
                  <c:v>1303</c:v>
                </c:pt>
                <c:pt idx="60">
                  <c:v>9564</c:v>
                </c:pt>
                <c:pt idx="61">
                  <c:v>18709</c:v>
                </c:pt>
                <c:pt idx="62">
                  <c:v>7125</c:v>
                </c:pt>
                <c:pt idx="63">
                  <c:v>9801</c:v>
                </c:pt>
                <c:pt idx="64">
                  <c:v>16843</c:v>
                </c:pt>
                <c:pt idx="65">
                  <c:v>13472</c:v>
                </c:pt>
                <c:pt idx="66">
                  <c:v>2052</c:v>
                </c:pt>
                <c:pt idx="67">
                  <c:v>1418</c:v>
                </c:pt>
                <c:pt idx="68">
                  <c:v>514</c:v>
                </c:pt>
              </c:numCache>
            </c:numRef>
          </c:xVal>
          <c:yVal>
            <c:numRef>
              <c:f>データ!$AE$2:$AE$70</c:f>
              <c:numCache>
                <c:formatCode>General</c:formatCode>
                <c:ptCount val="69"/>
                <c:pt idx="0">
                  <c:v>23</c:v>
                </c:pt>
                <c:pt idx="1">
                  <c:v>8</c:v>
                </c:pt>
                <c:pt idx="2">
                  <c:v>22</c:v>
                </c:pt>
                <c:pt idx="3">
                  <c:v>13</c:v>
                </c:pt>
                <c:pt idx="4">
                  <c:v>23</c:v>
                </c:pt>
                <c:pt idx="5">
                  <c:v>16</c:v>
                </c:pt>
                <c:pt idx="6">
                  <c:v>9</c:v>
                </c:pt>
                <c:pt idx="7">
                  <c:v>11</c:v>
                </c:pt>
                <c:pt idx="8">
                  <c:v>11</c:v>
                </c:pt>
                <c:pt idx="9">
                  <c:v>22</c:v>
                </c:pt>
                <c:pt idx="10">
                  <c:v>22</c:v>
                </c:pt>
                <c:pt idx="11">
                  <c:v>17</c:v>
                </c:pt>
                <c:pt idx="12">
                  <c:v>19</c:v>
                </c:pt>
                <c:pt idx="13">
                  <c:v>34</c:v>
                </c:pt>
                <c:pt idx="14">
                  <c:v>18</c:v>
                </c:pt>
                <c:pt idx="15">
                  <c:v>20</c:v>
                </c:pt>
                <c:pt idx="16">
                  <c:v>48</c:v>
                </c:pt>
                <c:pt idx="17">
                  <c:v>46</c:v>
                </c:pt>
                <c:pt idx="18">
                  <c:v>44</c:v>
                </c:pt>
                <c:pt idx="19">
                  <c:v>12</c:v>
                </c:pt>
                <c:pt idx="20">
                  <c:v>17</c:v>
                </c:pt>
                <c:pt idx="21">
                  <c:v>38</c:v>
                </c:pt>
                <c:pt idx="22">
                  <c:v>24</c:v>
                </c:pt>
                <c:pt idx="23">
                  <c:v>9</c:v>
                </c:pt>
                <c:pt idx="24">
                  <c:v>11</c:v>
                </c:pt>
                <c:pt idx="25">
                  <c:v>16</c:v>
                </c:pt>
                <c:pt idx="26">
                  <c:v>49</c:v>
                </c:pt>
                <c:pt idx="27">
                  <c:v>18</c:v>
                </c:pt>
                <c:pt idx="28">
                  <c:v>26</c:v>
                </c:pt>
                <c:pt idx="29">
                  <c:v>10</c:v>
                </c:pt>
                <c:pt idx="30">
                  <c:v>5</c:v>
                </c:pt>
                <c:pt idx="31">
                  <c:v>7</c:v>
                </c:pt>
                <c:pt idx="32">
                  <c:v>9</c:v>
                </c:pt>
                <c:pt idx="33">
                  <c:v>20</c:v>
                </c:pt>
                <c:pt idx="34">
                  <c:v>12</c:v>
                </c:pt>
                <c:pt idx="35">
                  <c:v>5</c:v>
                </c:pt>
                <c:pt idx="36">
                  <c:v>13</c:v>
                </c:pt>
                <c:pt idx="37">
                  <c:v>8</c:v>
                </c:pt>
                <c:pt idx="38">
                  <c:v>6</c:v>
                </c:pt>
                <c:pt idx="39">
                  <c:v>7</c:v>
                </c:pt>
                <c:pt idx="40">
                  <c:v>12</c:v>
                </c:pt>
                <c:pt idx="41">
                  <c:v>4</c:v>
                </c:pt>
                <c:pt idx="42">
                  <c:v>7</c:v>
                </c:pt>
                <c:pt idx="43">
                  <c:v>8</c:v>
                </c:pt>
                <c:pt idx="44">
                  <c:v>10</c:v>
                </c:pt>
                <c:pt idx="45">
                  <c:v>5</c:v>
                </c:pt>
                <c:pt idx="46">
                  <c:v>5</c:v>
                </c:pt>
                <c:pt idx="47">
                  <c:v>9</c:v>
                </c:pt>
                <c:pt idx="48">
                  <c:v>9</c:v>
                </c:pt>
                <c:pt idx="49">
                  <c:v>7</c:v>
                </c:pt>
                <c:pt idx="50">
                  <c:v>6</c:v>
                </c:pt>
                <c:pt idx="51">
                  <c:v>8</c:v>
                </c:pt>
                <c:pt idx="52">
                  <c:v>7</c:v>
                </c:pt>
                <c:pt idx="53">
                  <c:v>5</c:v>
                </c:pt>
                <c:pt idx="54">
                  <c:v>5</c:v>
                </c:pt>
                <c:pt idx="55">
                  <c:v>5</c:v>
                </c:pt>
                <c:pt idx="56">
                  <c:v>4</c:v>
                </c:pt>
                <c:pt idx="57">
                  <c:v>3</c:v>
                </c:pt>
                <c:pt idx="58">
                  <c:v>6</c:v>
                </c:pt>
                <c:pt idx="59">
                  <c:v>1</c:v>
                </c:pt>
                <c:pt idx="60">
                  <c:v>4</c:v>
                </c:pt>
                <c:pt idx="61">
                  <c:v>5</c:v>
                </c:pt>
                <c:pt idx="62">
                  <c:v>3</c:v>
                </c:pt>
                <c:pt idx="63">
                  <c:v>3</c:v>
                </c:pt>
                <c:pt idx="64">
                  <c:v>4</c:v>
                </c:pt>
                <c:pt idx="65">
                  <c:v>5</c:v>
                </c:pt>
                <c:pt idx="66">
                  <c:v>0</c:v>
                </c:pt>
                <c:pt idx="67">
                  <c:v>1</c:v>
                </c:pt>
                <c:pt idx="68">
                  <c:v>0</c:v>
                </c:pt>
              </c:numCache>
            </c:numRef>
          </c:yVal>
          <c:smooth val="0"/>
        </c:ser>
        <c:dLbls>
          <c:showLegendKey val="0"/>
          <c:showVal val="0"/>
          <c:showCatName val="0"/>
          <c:showSerName val="0"/>
          <c:showPercent val="0"/>
          <c:showBubbleSize val="0"/>
        </c:dLbls>
        <c:axId val="679739776"/>
        <c:axId val="679734880"/>
      </c:scatterChart>
      <c:valAx>
        <c:axId val="6797397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sz="1600">
                    <a:solidFill>
                      <a:schemeClr val="tx1"/>
                    </a:solidFill>
                    <a:latin typeface="メイリオ" panose="020B0604030504040204" pitchFamily="50" charset="-128"/>
                    <a:ea typeface="メイリオ" panose="020B0604030504040204" pitchFamily="50" charset="-128"/>
                  </a:rPr>
                  <a:t>（世帯数）</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679734880"/>
        <c:crosses val="autoZero"/>
        <c:crossBetween val="midCat"/>
      </c:valAx>
      <c:valAx>
        <c:axId val="679734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600" b="0" i="0" u="none" strike="noStrike" kern="1200" baseline="0">
                    <a:solidFill>
                      <a:schemeClr val="tx1">
                        <a:lumMod val="95000"/>
                        <a:lumOff val="5000"/>
                      </a:schemeClr>
                    </a:solidFill>
                    <a:latin typeface="メイリオ" panose="020B0604030504040204" pitchFamily="50" charset="-128"/>
                    <a:ea typeface="メイリオ" panose="020B0604030504040204" pitchFamily="50" charset="-128"/>
                    <a:cs typeface="+mn-cs"/>
                  </a:defRPr>
                </a:pPr>
                <a:r>
                  <a:rPr lang="ja-JP" sz="16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sz="1600" dirty="0" smtClean="0">
                    <a:solidFill>
                      <a:schemeClr val="tx1">
                        <a:lumMod val="95000"/>
                        <a:lumOff val="5000"/>
                      </a:schemeClr>
                    </a:solidFill>
                    <a:latin typeface="メイリオ" panose="020B0604030504040204" pitchFamily="50" charset="-128"/>
                    <a:ea typeface="メイリオ" panose="020B0604030504040204" pitchFamily="50" charset="-128"/>
                  </a:rPr>
                  <a:t>スーパー</a:t>
                </a:r>
                <a:r>
                  <a:rPr lang="ja-JP" altLang="en-US" sz="1600" dirty="0" smtClean="0">
                    <a:solidFill>
                      <a:schemeClr val="tx1">
                        <a:lumMod val="95000"/>
                        <a:lumOff val="5000"/>
                      </a:schemeClr>
                    </a:solidFill>
                    <a:latin typeface="メイリオ" panose="020B0604030504040204" pitchFamily="50" charset="-128"/>
                    <a:ea typeface="メイリオ" panose="020B0604030504040204" pitchFamily="50" charset="-128"/>
                  </a:rPr>
                  <a:t>の店舗</a:t>
                </a:r>
                <a:r>
                  <a:rPr lang="ja-JP" sz="1600" dirty="0" smtClean="0">
                    <a:solidFill>
                      <a:schemeClr val="tx1">
                        <a:lumMod val="95000"/>
                        <a:lumOff val="5000"/>
                      </a:schemeClr>
                    </a:solidFill>
                    <a:latin typeface="メイリオ" panose="020B0604030504040204" pitchFamily="50" charset="-128"/>
                    <a:ea typeface="メイリオ" panose="020B0604030504040204" pitchFamily="50" charset="-128"/>
                  </a:rPr>
                  <a:t>数</a:t>
                </a:r>
                <a:r>
                  <a:rPr lang="ja-JP" sz="1600" dirty="0">
                    <a:solidFill>
                      <a:schemeClr val="tx1">
                        <a:lumMod val="95000"/>
                        <a:lumOff val="5000"/>
                      </a:schemeClr>
                    </a:solidFill>
                    <a:latin typeface="メイリオ" panose="020B0604030504040204" pitchFamily="50" charset="-128"/>
                    <a:ea typeface="メイリオ" panose="020B0604030504040204" pitchFamily="50" charset="-128"/>
                  </a:rPr>
                  <a:t>）</a:t>
                </a:r>
              </a:p>
            </c:rich>
          </c:tx>
          <c:overlay val="0"/>
          <c:spPr>
            <a:noFill/>
            <a:ln>
              <a:noFill/>
            </a:ln>
            <a:effectLst/>
          </c:spPr>
          <c:txPr>
            <a:bodyPr rot="0" spcFirstLastPara="1" vertOverflow="ellipsis" vert="eaVert" wrap="square" anchor="ctr" anchorCtr="1"/>
            <a:lstStyle/>
            <a:p>
              <a:pPr>
                <a:defRPr sz="1600" b="0" i="0" u="none" strike="noStrike" kern="1200" baseline="0">
                  <a:solidFill>
                    <a:schemeClr val="tx1">
                      <a:lumMod val="95000"/>
                      <a:lumOff val="5000"/>
                    </a:schemeClr>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メイリオ" panose="020B0604030504040204" pitchFamily="50" charset="-128"/>
                <a:ea typeface="メイリオ" panose="020B0604030504040204" pitchFamily="50" charset="-128"/>
                <a:cs typeface="+mn-cs"/>
              </a:defRPr>
            </a:pPr>
            <a:endParaRPr lang="ja-JP"/>
          </a:p>
        </c:txPr>
        <c:crossAx val="679739776"/>
        <c:crosses val="autoZero"/>
        <c:crossBetween val="midCat"/>
      </c:valAx>
      <c:spPr>
        <a:noFill/>
        <a:ln>
          <a:noFill/>
        </a:ln>
        <a:effectLst/>
      </c:spPr>
    </c:plotArea>
    <c:plotVisOnly val="1"/>
    <c:dispBlanksAs val="gap"/>
    <c:showDLblsOverMax val="0"/>
  </c:chart>
  <c:spPr>
    <a:solidFill>
      <a:srgbClr val="FFFFCC"/>
    </a:solidFill>
    <a:ln w="38100">
      <a:solidFill>
        <a:srgbClr val="002060"/>
      </a:solid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296830159322721E-2"/>
          <c:y val="5.7321400232081057E-2"/>
          <c:w val="0.86626059784251996"/>
          <c:h val="0.6919753043841449"/>
        </c:manualLayout>
      </c:layout>
      <c:scatterChart>
        <c:scatterStyle val="lineMarker"/>
        <c:varyColors val="0"/>
        <c:ser>
          <c:idx val="0"/>
          <c:order val="0"/>
          <c:spPr>
            <a:ln w="25400" cap="rnd">
              <a:noFill/>
              <a:round/>
            </a:ln>
            <a:effectLst/>
          </c:spPr>
          <c:marker>
            <c:symbol val="circle"/>
            <c:size val="5"/>
            <c:spPr>
              <a:solidFill>
                <a:srgbClr val="FFFFCC"/>
              </a:solidFill>
              <a:ln w="63500">
                <a:solidFill>
                  <a:schemeClr val="accent1"/>
                </a:solidFill>
              </a:ln>
              <a:effectLst/>
            </c:spPr>
          </c:marker>
          <c:trendline>
            <c:spPr>
              <a:ln w="34925" cap="rnd">
                <a:solidFill>
                  <a:schemeClr val="tx1"/>
                </a:solidFill>
                <a:prstDash val="solid"/>
              </a:ln>
              <a:effectLst/>
            </c:spPr>
            <c:trendlineType val="linear"/>
            <c:dispRSqr val="0"/>
            <c:dispEq val="0"/>
          </c:trendline>
          <c:xVal>
            <c:numRef>
              <c:f>Sheet27!$R$2:$R$70</c:f>
              <c:numCache>
                <c:formatCode>General</c:formatCode>
                <c:ptCount val="69"/>
                <c:pt idx="0">
                  <c:v>70564</c:v>
                </c:pt>
                <c:pt idx="1">
                  <c:v>87637</c:v>
                </c:pt>
                <c:pt idx="2">
                  <c:v>61696</c:v>
                </c:pt>
                <c:pt idx="3">
                  <c:v>89792</c:v>
                </c:pt>
                <c:pt idx="4">
                  <c:v>175765</c:v>
                </c:pt>
                <c:pt idx="5">
                  <c:v>297006</c:v>
                </c:pt>
                <c:pt idx="6">
                  <c:v>53808</c:v>
                </c:pt>
                <c:pt idx="7">
                  <c:v>46361</c:v>
                </c:pt>
                <c:pt idx="8">
                  <c:v>55431</c:v>
                </c:pt>
                <c:pt idx="9">
                  <c:v>79024</c:v>
                </c:pt>
                <c:pt idx="10">
                  <c:v>91244</c:v>
                </c:pt>
                <c:pt idx="11">
                  <c:v>63705</c:v>
                </c:pt>
                <c:pt idx="12">
                  <c:v>49499</c:v>
                </c:pt>
                <c:pt idx="13">
                  <c:v>63808</c:v>
                </c:pt>
                <c:pt idx="14">
                  <c:v>52939</c:v>
                </c:pt>
                <c:pt idx="15">
                  <c:v>47369</c:v>
                </c:pt>
                <c:pt idx="16">
                  <c:v>161813</c:v>
                </c:pt>
                <c:pt idx="17">
                  <c:v>155239</c:v>
                </c:pt>
                <c:pt idx="18">
                  <c:v>132707</c:v>
                </c:pt>
                <c:pt idx="19">
                  <c:v>46985</c:v>
                </c:pt>
                <c:pt idx="20">
                  <c:v>53525</c:v>
                </c:pt>
                <c:pt idx="21">
                  <c:v>110776</c:v>
                </c:pt>
                <c:pt idx="22">
                  <c:v>76254</c:v>
                </c:pt>
                <c:pt idx="23">
                  <c:v>25213</c:v>
                </c:pt>
                <c:pt idx="24">
                  <c:v>36412</c:v>
                </c:pt>
                <c:pt idx="25">
                  <c:v>102729</c:v>
                </c:pt>
                <c:pt idx="26">
                  <c:v>237125</c:v>
                </c:pt>
                <c:pt idx="27">
                  <c:v>98567</c:v>
                </c:pt>
                <c:pt idx="28">
                  <c:v>77675</c:v>
                </c:pt>
                <c:pt idx="29">
                  <c:v>34543</c:v>
                </c:pt>
                <c:pt idx="30">
                  <c:v>32084</c:v>
                </c:pt>
                <c:pt idx="31">
                  <c:v>25539</c:v>
                </c:pt>
                <c:pt idx="32">
                  <c:v>30129</c:v>
                </c:pt>
                <c:pt idx="33">
                  <c:v>95810</c:v>
                </c:pt>
                <c:pt idx="34">
                  <c:v>59985</c:v>
                </c:pt>
                <c:pt idx="35">
                  <c:v>19974</c:v>
                </c:pt>
                <c:pt idx="36">
                  <c:v>54718</c:v>
                </c:pt>
                <c:pt idx="37">
                  <c:v>42519</c:v>
                </c:pt>
                <c:pt idx="38">
                  <c:v>20905</c:v>
                </c:pt>
                <c:pt idx="39">
                  <c:v>23101</c:v>
                </c:pt>
                <c:pt idx="40">
                  <c:v>25581</c:v>
                </c:pt>
                <c:pt idx="41">
                  <c:v>19944</c:v>
                </c:pt>
                <c:pt idx="42">
                  <c:v>15237</c:v>
                </c:pt>
                <c:pt idx="43">
                  <c:v>25145</c:v>
                </c:pt>
                <c:pt idx="44">
                  <c:v>30338</c:v>
                </c:pt>
                <c:pt idx="45">
                  <c:v>33081</c:v>
                </c:pt>
                <c:pt idx="46">
                  <c:v>17574</c:v>
                </c:pt>
                <c:pt idx="47">
                  <c:v>27835</c:v>
                </c:pt>
                <c:pt idx="48">
                  <c:v>31304</c:v>
                </c:pt>
                <c:pt idx="49">
                  <c:v>20844</c:v>
                </c:pt>
                <c:pt idx="50">
                  <c:v>32031</c:v>
                </c:pt>
                <c:pt idx="51">
                  <c:v>25268</c:v>
                </c:pt>
                <c:pt idx="52">
                  <c:v>22623</c:v>
                </c:pt>
                <c:pt idx="53">
                  <c:v>12365</c:v>
                </c:pt>
                <c:pt idx="54">
                  <c:v>12732</c:v>
                </c:pt>
                <c:pt idx="55">
                  <c:v>22859</c:v>
                </c:pt>
                <c:pt idx="56">
                  <c:v>9349</c:v>
                </c:pt>
                <c:pt idx="57">
                  <c:v>7939</c:v>
                </c:pt>
                <c:pt idx="58">
                  <c:v>13402</c:v>
                </c:pt>
                <c:pt idx="59">
                  <c:v>10735</c:v>
                </c:pt>
                <c:pt idx="60">
                  <c:v>8929</c:v>
                </c:pt>
                <c:pt idx="61">
                  <c:v>15837</c:v>
                </c:pt>
                <c:pt idx="62">
                  <c:v>9015</c:v>
                </c:pt>
                <c:pt idx="63">
                  <c:v>8606</c:v>
                </c:pt>
                <c:pt idx="64">
                  <c:v>14970</c:v>
                </c:pt>
                <c:pt idx="65">
                  <c:v>19643</c:v>
                </c:pt>
                <c:pt idx="66">
                  <c:v>2088</c:v>
                </c:pt>
                <c:pt idx="67">
                  <c:v>1452</c:v>
                </c:pt>
                <c:pt idx="68">
                  <c:v>597</c:v>
                </c:pt>
              </c:numCache>
            </c:numRef>
          </c:xVal>
          <c:yVal>
            <c:numRef>
              <c:f>Sheet27!$S$2:$S$70</c:f>
              <c:numCache>
                <c:formatCode>General</c:formatCode>
                <c:ptCount val="69"/>
                <c:pt idx="0">
                  <c:v>23</c:v>
                </c:pt>
                <c:pt idx="1">
                  <c:v>8</c:v>
                </c:pt>
                <c:pt idx="2">
                  <c:v>22</c:v>
                </c:pt>
                <c:pt idx="3">
                  <c:v>13</c:v>
                </c:pt>
                <c:pt idx="4">
                  <c:v>23</c:v>
                </c:pt>
                <c:pt idx="5">
                  <c:v>16</c:v>
                </c:pt>
                <c:pt idx="6">
                  <c:v>9</c:v>
                </c:pt>
                <c:pt idx="7">
                  <c:v>11</c:v>
                </c:pt>
                <c:pt idx="8">
                  <c:v>11</c:v>
                </c:pt>
                <c:pt idx="9">
                  <c:v>22</c:v>
                </c:pt>
                <c:pt idx="10">
                  <c:v>22</c:v>
                </c:pt>
                <c:pt idx="11">
                  <c:v>17</c:v>
                </c:pt>
                <c:pt idx="12">
                  <c:v>19</c:v>
                </c:pt>
                <c:pt idx="13">
                  <c:v>34</c:v>
                </c:pt>
                <c:pt idx="14">
                  <c:v>18</c:v>
                </c:pt>
                <c:pt idx="15">
                  <c:v>20</c:v>
                </c:pt>
                <c:pt idx="16">
                  <c:v>48</c:v>
                </c:pt>
                <c:pt idx="17">
                  <c:v>46</c:v>
                </c:pt>
                <c:pt idx="18">
                  <c:v>44</c:v>
                </c:pt>
                <c:pt idx="19">
                  <c:v>12</c:v>
                </c:pt>
                <c:pt idx="20">
                  <c:v>17</c:v>
                </c:pt>
                <c:pt idx="21">
                  <c:v>38</c:v>
                </c:pt>
                <c:pt idx="22">
                  <c:v>24</c:v>
                </c:pt>
                <c:pt idx="23">
                  <c:v>9</c:v>
                </c:pt>
                <c:pt idx="24">
                  <c:v>11</c:v>
                </c:pt>
                <c:pt idx="25">
                  <c:v>16</c:v>
                </c:pt>
                <c:pt idx="26">
                  <c:v>49</c:v>
                </c:pt>
                <c:pt idx="27">
                  <c:v>18</c:v>
                </c:pt>
                <c:pt idx="28">
                  <c:v>26</c:v>
                </c:pt>
                <c:pt idx="29">
                  <c:v>10</c:v>
                </c:pt>
                <c:pt idx="30">
                  <c:v>5</c:v>
                </c:pt>
                <c:pt idx="31">
                  <c:v>7</c:v>
                </c:pt>
                <c:pt idx="32">
                  <c:v>9</c:v>
                </c:pt>
                <c:pt idx="33">
                  <c:v>20</c:v>
                </c:pt>
                <c:pt idx="34">
                  <c:v>12</c:v>
                </c:pt>
                <c:pt idx="35">
                  <c:v>5</c:v>
                </c:pt>
                <c:pt idx="36">
                  <c:v>13</c:v>
                </c:pt>
                <c:pt idx="37">
                  <c:v>8</c:v>
                </c:pt>
                <c:pt idx="38">
                  <c:v>6</c:v>
                </c:pt>
                <c:pt idx="39">
                  <c:v>7</c:v>
                </c:pt>
                <c:pt idx="40">
                  <c:v>12</c:v>
                </c:pt>
                <c:pt idx="41">
                  <c:v>4</c:v>
                </c:pt>
                <c:pt idx="42">
                  <c:v>7</c:v>
                </c:pt>
                <c:pt idx="43">
                  <c:v>8</c:v>
                </c:pt>
                <c:pt idx="44">
                  <c:v>10</c:v>
                </c:pt>
                <c:pt idx="45">
                  <c:v>5</c:v>
                </c:pt>
                <c:pt idx="46">
                  <c:v>5</c:v>
                </c:pt>
                <c:pt idx="47">
                  <c:v>9</c:v>
                </c:pt>
                <c:pt idx="48">
                  <c:v>9</c:v>
                </c:pt>
                <c:pt idx="49">
                  <c:v>7</c:v>
                </c:pt>
                <c:pt idx="50">
                  <c:v>6</c:v>
                </c:pt>
                <c:pt idx="51">
                  <c:v>8</c:v>
                </c:pt>
                <c:pt idx="52">
                  <c:v>7</c:v>
                </c:pt>
                <c:pt idx="53">
                  <c:v>5</c:v>
                </c:pt>
                <c:pt idx="54">
                  <c:v>5</c:v>
                </c:pt>
                <c:pt idx="55">
                  <c:v>5</c:v>
                </c:pt>
                <c:pt idx="56">
                  <c:v>4</c:v>
                </c:pt>
                <c:pt idx="57">
                  <c:v>3</c:v>
                </c:pt>
                <c:pt idx="58">
                  <c:v>6</c:v>
                </c:pt>
                <c:pt idx="59">
                  <c:v>1</c:v>
                </c:pt>
                <c:pt idx="60">
                  <c:v>4</c:v>
                </c:pt>
                <c:pt idx="61">
                  <c:v>5</c:v>
                </c:pt>
                <c:pt idx="62">
                  <c:v>3</c:v>
                </c:pt>
                <c:pt idx="63">
                  <c:v>3</c:v>
                </c:pt>
                <c:pt idx="64">
                  <c:v>4</c:v>
                </c:pt>
                <c:pt idx="65">
                  <c:v>5</c:v>
                </c:pt>
                <c:pt idx="66">
                  <c:v>0</c:v>
                </c:pt>
                <c:pt idx="67">
                  <c:v>1</c:v>
                </c:pt>
                <c:pt idx="68">
                  <c:v>0</c:v>
                </c:pt>
              </c:numCache>
            </c:numRef>
          </c:yVal>
          <c:smooth val="0"/>
        </c:ser>
        <c:dLbls>
          <c:showLegendKey val="0"/>
          <c:showVal val="0"/>
          <c:showCatName val="0"/>
          <c:showSerName val="0"/>
          <c:showPercent val="0"/>
          <c:showBubbleSize val="0"/>
        </c:dLbls>
        <c:axId val="678966176"/>
        <c:axId val="678961824"/>
      </c:scatterChart>
      <c:valAx>
        <c:axId val="6789661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95000"/>
                        <a:lumOff val="5000"/>
                      </a:schemeClr>
                    </a:solidFill>
                    <a:latin typeface="メイリオ" panose="020B0604030504040204" pitchFamily="50" charset="-128"/>
                    <a:ea typeface="メイリオ" panose="020B0604030504040204" pitchFamily="50" charset="-128"/>
                    <a:cs typeface="+mn-cs"/>
                  </a:defRPr>
                </a:pPr>
                <a:r>
                  <a:rPr lang="ja-JP" sz="1600">
                    <a:solidFill>
                      <a:schemeClr val="tx1">
                        <a:lumMod val="95000"/>
                        <a:lumOff val="5000"/>
                      </a:schemeClr>
                    </a:solidFill>
                    <a:latin typeface="メイリオ" panose="020B0604030504040204" pitchFamily="50" charset="-128"/>
                    <a:ea typeface="メイリオ" panose="020B0604030504040204" pitchFamily="50" charset="-128"/>
                  </a:rPr>
                  <a:t>（従業員数）</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678961824"/>
        <c:crosses val="autoZero"/>
        <c:crossBetween val="midCat"/>
      </c:valAx>
      <c:valAx>
        <c:axId val="678961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sz="1600" dirty="0">
                    <a:solidFill>
                      <a:schemeClr val="tx1"/>
                    </a:solidFill>
                    <a:latin typeface="メイリオ" panose="020B0604030504040204" pitchFamily="50" charset="-128"/>
                    <a:ea typeface="メイリオ" panose="020B0604030504040204" pitchFamily="50" charset="-128"/>
                  </a:rPr>
                  <a:t>（</a:t>
                </a:r>
                <a:r>
                  <a:rPr lang="ja-JP" sz="1600" dirty="0" smtClean="0">
                    <a:solidFill>
                      <a:schemeClr val="tx1"/>
                    </a:solidFill>
                    <a:latin typeface="メイリオ" panose="020B0604030504040204" pitchFamily="50" charset="-128"/>
                    <a:ea typeface="メイリオ" panose="020B0604030504040204" pitchFamily="50" charset="-128"/>
                  </a:rPr>
                  <a:t>スーパー</a:t>
                </a:r>
                <a:r>
                  <a:rPr lang="ja-JP" altLang="en-US" sz="1600" dirty="0" smtClean="0">
                    <a:solidFill>
                      <a:schemeClr val="tx1"/>
                    </a:solidFill>
                    <a:latin typeface="メイリオ" panose="020B0604030504040204" pitchFamily="50" charset="-128"/>
                    <a:ea typeface="メイリオ" panose="020B0604030504040204" pitchFamily="50" charset="-128"/>
                  </a:rPr>
                  <a:t>の店舗</a:t>
                </a:r>
                <a:r>
                  <a:rPr lang="ja-JP" sz="1600" dirty="0" smtClean="0">
                    <a:solidFill>
                      <a:schemeClr val="tx1"/>
                    </a:solidFill>
                    <a:latin typeface="メイリオ" panose="020B0604030504040204" pitchFamily="50" charset="-128"/>
                    <a:ea typeface="メイリオ" panose="020B0604030504040204" pitchFamily="50" charset="-128"/>
                  </a:rPr>
                  <a:t>数</a:t>
                </a:r>
                <a:r>
                  <a:rPr lang="ja-JP" sz="1600" dirty="0">
                    <a:solidFill>
                      <a:schemeClr val="tx1"/>
                    </a:solidFill>
                    <a:latin typeface="メイリオ" panose="020B0604030504040204" pitchFamily="50" charset="-128"/>
                    <a:ea typeface="メイリオ" panose="020B0604030504040204" pitchFamily="50" charset="-128"/>
                  </a:rPr>
                  <a:t>）</a:t>
                </a:r>
              </a:p>
            </c:rich>
          </c:tx>
          <c:overlay val="0"/>
          <c:spPr>
            <a:noFill/>
            <a:ln>
              <a:noFill/>
            </a:ln>
            <a:effectLst/>
          </c:spPr>
          <c:txPr>
            <a:bodyPr rot="0" spcFirstLastPara="1" vertOverflow="ellipsis" vert="eaVert"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メイリオ" panose="020B0604030504040204" pitchFamily="50" charset="-128"/>
                <a:ea typeface="メイリオ" panose="020B0604030504040204" pitchFamily="50" charset="-128"/>
                <a:cs typeface="+mn-cs"/>
              </a:defRPr>
            </a:pPr>
            <a:endParaRPr lang="ja-JP"/>
          </a:p>
        </c:txPr>
        <c:crossAx val="678966176"/>
        <c:crosses val="autoZero"/>
        <c:crossBetween val="midCat"/>
      </c:valAx>
      <c:spPr>
        <a:noFill/>
        <a:ln>
          <a:noFill/>
        </a:ln>
        <a:effectLst/>
      </c:spPr>
    </c:plotArea>
    <c:plotVisOnly val="1"/>
    <c:dispBlanksAs val="gap"/>
    <c:showDLblsOverMax val="0"/>
  </c:chart>
  <c:spPr>
    <a:solidFill>
      <a:srgbClr val="FFFFCC"/>
    </a:solidFill>
    <a:ln w="38100">
      <a:solidFill>
        <a:srgbClr val="002060"/>
      </a:solid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6381973841014E-2"/>
          <c:y val="5.7077369047886566E-2"/>
          <c:w val="0.87937759085824574"/>
          <c:h val="0.73948133353249168"/>
        </c:manualLayout>
      </c:layout>
      <c:scatterChart>
        <c:scatterStyle val="lineMarker"/>
        <c:varyColors val="0"/>
        <c:ser>
          <c:idx val="0"/>
          <c:order val="0"/>
          <c:tx>
            <c:strRef>
              <c:f>Sheet37!$H$1</c:f>
              <c:strCache>
                <c:ptCount val="1"/>
                <c:pt idx="0">
                  <c:v>スーパー数</c:v>
                </c:pt>
              </c:strCache>
            </c:strRef>
          </c:tx>
          <c:spPr>
            <a:ln w="25400" cap="rnd">
              <a:noFill/>
              <a:round/>
            </a:ln>
            <a:effectLst/>
          </c:spPr>
          <c:marker>
            <c:symbol val="circle"/>
            <c:size val="5"/>
            <c:spPr>
              <a:solidFill>
                <a:schemeClr val="accent1"/>
              </a:solidFill>
              <a:ln w="63500">
                <a:solidFill>
                  <a:schemeClr val="accent1"/>
                </a:solidFill>
              </a:ln>
              <a:effectLst/>
            </c:spPr>
          </c:marker>
          <c:trendline>
            <c:spPr>
              <a:ln w="63500" cap="rnd">
                <a:solidFill>
                  <a:schemeClr val="tx1"/>
                </a:solidFill>
                <a:prstDash val="solid"/>
              </a:ln>
              <a:effectLst/>
            </c:spPr>
            <c:trendlineType val="linear"/>
            <c:dispRSqr val="0"/>
            <c:dispEq val="0"/>
          </c:trendline>
          <c:xVal>
            <c:numRef>
              <c:f>Sheet37!$F$2:$F$70</c:f>
              <c:numCache>
                <c:formatCode>General</c:formatCode>
                <c:ptCount val="69"/>
                <c:pt idx="0">
                  <c:v>11</c:v>
                </c:pt>
                <c:pt idx="1">
                  <c:v>10</c:v>
                </c:pt>
                <c:pt idx="2">
                  <c:v>10</c:v>
                </c:pt>
                <c:pt idx="3">
                  <c:v>10</c:v>
                </c:pt>
                <c:pt idx="4">
                  <c:v>14</c:v>
                </c:pt>
                <c:pt idx="5">
                  <c:v>17</c:v>
                </c:pt>
                <c:pt idx="6">
                  <c:v>8</c:v>
                </c:pt>
                <c:pt idx="7">
                  <c:v>9</c:v>
                </c:pt>
                <c:pt idx="8">
                  <c:v>8</c:v>
                </c:pt>
                <c:pt idx="9">
                  <c:v>12</c:v>
                </c:pt>
                <c:pt idx="10">
                  <c:v>10</c:v>
                </c:pt>
                <c:pt idx="11">
                  <c:v>12</c:v>
                </c:pt>
                <c:pt idx="12">
                  <c:v>12</c:v>
                </c:pt>
                <c:pt idx="13">
                  <c:v>10</c:v>
                </c:pt>
                <c:pt idx="14">
                  <c:v>4</c:v>
                </c:pt>
                <c:pt idx="15">
                  <c:v>6</c:v>
                </c:pt>
                <c:pt idx="16">
                  <c:v>30</c:v>
                </c:pt>
                <c:pt idx="17">
                  <c:v>17</c:v>
                </c:pt>
                <c:pt idx="18">
                  <c:v>19</c:v>
                </c:pt>
                <c:pt idx="19">
                  <c:v>8</c:v>
                </c:pt>
                <c:pt idx="20">
                  <c:v>9</c:v>
                </c:pt>
                <c:pt idx="21">
                  <c:v>12</c:v>
                </c:pt>
                <c:pt idx="22">
                  <c:v>19</c:v>
                </c:pt>
                <c:pt idx="23">
                  <c:v>2</c:v>
                </c:pt>
                <c:pt idx="24">
                  <c:v>4</c:v>
                </c:pt>
                <c:pt idx="25">
                  <c:v>8</c:v>
                </c:pt>
                <c:pt idx="26">
                  <c:v>27</c:v>
                </c:pt>
                <c:pt idx="27">
                  <c:v>10</c:v>
                </c:pt>
                <c:pt idx="28">
                  <c:v>11</c:v>
                </c:pt>
                <c:pt idx="29">
                  <c:v>8</c:v>
                </c:pt>
                <c:pt idx="30">
                  <c:v>7</c:v>
                </c:pt>
                <c:pt idx="31">
                  <c:v>8</c:v>
                </c:pt>
                <c:pt idx="32">
                  <c:v>2</c:v>
                </c:pt>
                <c:pt idx="33">
                  <c:v>5</c:v>
                </c:pt>
                <c:pt idx="34">
                  <c:v>11</c:v>
                </c:pt>
                <c:pt idx="35">
                  <c:v>15</c:v>
                </c:pt>
                <c:pt idx="36">
                  <c:v>8</c:v>
                </c:pt>
                <c:pt idx="37">
                  <c:v>2</c:v>
                </c:pt>
                <c:pt idx="38">
                  <c:v>7</c:v>
                </c:pt>
                <c:pt idx="39">
                  <c:v>4</c:v>
                </c:pt>
                <c:pt idx="40">
                  <c:v>4</c:v>
                </c:pt>
                <c:pt idx="41">
                  <c:v>3</c:v>
                </c:pt>
                <c:pt idx="42">
                  <c:v>3</c:v>
                </c:pt>
                <c:pt idx="43">
                  <c:v>2</c:v>
                </c:pt>
                <c:pt idx="44">
                  <c:v>4</c:v>
                </c:pt>
                <c:pt idx="45">
                  <c:v>4</c:v>
                </c:pt>
                <c:pt idx="46">
                  <c:v>7</c:v>
                </c:pt>
                <c:pt idx="47">
                  <c:v>9</c:v>
                </c:pt>
                <c:pt idx="48">
                  <c:v>3</c:v>
                </c:pt>
                <c:pt idx="49">
                  <c:v>4</c:v>
                </c:pt>
                <c:pt idx="50">
                  <c:v>2</c:v>
                </c:pt>
                <c:pt idx="51">
                  <c:v>3</c:v>
                </c:pt>
                <c:pt idx="52">
                  <c:v>6</c:v>
                </c:pt>
                <c:pt idx="53">
                  <c:v>0</c:v>
                </c:pt>
                <c:pt idx="54">
                  <c:v>0</c:v>
                </c:pt>
                <c:pt idx="55">
                  <c:v>0</c:v>
                </c:pt>
                <c:pt idx="56">
                  <c:v>3</c:v>
                </c:pt>
                <c:pt idx="57">
                  <c:v>0</c:v>
                </c:pt>
                <c:pt idx="58">
                  <c:v>3</c:v>
                </c:pt>
                <c:pt idx="59">
                  <c:v>0</c:v>
                </c:pt>
                <c:pt idx="60">
                  <c:v>4</c:v>
                </c:pt>
                <c:pt idx="61">
                  <c:v>4</c:v>
                </c:pt>
                <c:pt idx="62">
                  <c:v>1</c:v>
                </c:pt>
                <c:pt idx="63">
                  <c:v>6</c:v>
                </c:pt>
                <c:pt idx="64">
                  <c:v>4</c:v>
                </c:pt>
                <c:pt idx="65">
                  <c:v>3</c:v>
                </c:pt>
                <c:pt idx="66">
                  <c:v>0</c:v>
                </c:pt>
                <c:pt idx="67">
                  <c:v>1</c:v>
                </c:pt>
                <c:pt idx="68">
                  <c:v>0</c:v>
                </c:pt>
              </c:numCache>
            </c:numRef>
          </c:xVal>
          <c:yVal>
            <c:numRef>
              <c:f>Sheet37!$H$2:$H$70</c:f>
              <c:numCache>
                <c:formatCode>General</c:formatCode>
                <c:ptCount val="69"/>
                <c:pt idx="0">
                  <c:v>23</c:v>
                </c:pt>
                <c:pt idx="1">
                  <c:v>8</c:v>
                </c:pt>
                <c:pt idx="2">
                  <c:v>22</c:v>
                </c:pt>
                <c:pt idx="3">
                  <c:v>13</c:v>
                </c:pt>
                <c:pt idx="4">
                  <c:v>23</c:v>
                </c:pt>
                <c:pt idx="5">
                  <c:v>16</c:v>
                </c:pt>
                <c:pt idx="6">
                  <c:v>9</c:v>
                </c:pt>
                <c:pt idx="7">
                  <c:v>11</c:v>
                </c:pt>
                <c:pt idx="8">
                  <c:v>11</c:v>
                </c:pt>
                <c:pt idx="9">
                  <c:v>22</c:v>
                </c:pt>
                <c:pt idx="10">
                  <c:v>22</c:v>
                </c:pt>
                <c:pt idx="11">
                  <c:v>17</c:v>
                </c:pt>
                <c:pt idx="12">
                  <c:v>19</c:v>
                </c:pt>
                <c:pt idx="13">
                  <c:v>34</c:v>
                </c:pt>
                <c:pt idx="14">
                  <c:v>18</c:v>
                </c:pt>
                <c:pt idx="15">
                  <c:v>20</c:v>
                </c:pt>
                <c:pt idx="16">
                  <c:v>48</c:v>
                </c:pt>
                <c:pt idx="17">
                  <c:v>46</c:v>
                </c:pt>
                <c:pt idx="18">
                  <c:v>44</c:v>
                </c:pt>
                <c:pt idx="19">
                  <c:v>12</c:v>
                </c:pt>
                <c:pt idx="20">
                  <c:v>17</c:v>
                </c:pt>
                <c:pt idx="21">
                  <c:v>38</c:v>
                </c:pt>
                <c:pt idx="22">
                  <c:v>24</c:v>
                </c:pt>
                <c:pt idx="23">
                  <c:v>9</c:v>
                </c:pt>
                <c:pt idx="24">
                  <c:v>11</c:v>
                </c:pt>
                <c:pt idx="25">
                  <c:v>16</c:v>
                </c:pt>
                <c:pt idx="26">
                  <c:v>49</c:v>
                </c:pt>
                <c:pt idx="27">
                  <c:v>18</c:v>
                </c:pt>
                <c:pt idx="28">
                  <c:v>26</c:v>
                </c:pt>
                <c:pt idx="29">
                  <c:v>10</c:v>
                </c:pt>
                <c:pt idx="30">
                  <c:v>5</c:v>
                </c:pt>
                <c:pt idx="31">
                  <c:v>7</c:v>
                </c:pt>
                <c:pt idx="32">
                  <c:v>9</c:v>
                </c:pt>
                <c:pt idx="33">
                  <c:v>20</c:v>
                </c:pt>
                <c:pt idx="34">
                  <c:v>12</c:v>
                </c:pt>
                <c:pt idx="35">
                  <c:v>5</c:v>
                </c:pt>
                <c:pt idx="36">
                  <c:v>13</c:v>
                </c:pt>
                <c:pt idx="37">
                  <c:v>8</c:v>
                </c:pt>
                <c:pt idx="38">
                  <c:v>6</c:v>
                </c:pt>
                <c:pt idx="39">
                  <c:v>7</c:v>
                </c:pt>
                <c:pt idx="40">
                  <c:v>12</c:v>
                </c:pt>
                <c:pt idx="41">
                  <c:v>4</c:v>
                </c:pt>
                <c:pt idx="42">
                  <c:v>7</c:v>
                </c:pt>
                <c:pt idx="43">
                  <c:v>8</c:v>
                </c:pt>
                <c:pt idx="44">
                  <c:v>10</c:v>
                </c:pt>
                <c:pt idx="45">
                  <c:v>5</c:v>
                </c:pt>
                <c:pt idx="46">
                  <c:v>5</c:v>
                </c:pt>
                <c:pt idx="47">
                  <c:v>9</c:v>
                </c:pt>
                <c:pt idx="48">
                  <c:v>9</c:v>
                </c:pt>
                <c:pt idx="49">
                  <c:v>7</c:v>
                </c:pt>
                <c:pt idx="50">
                  <c:v>6</c:v>
                </c:pt>
                <c:pt idx="51">
                  <c:v>8</c:v>
                </c:pt>
                <c:pt idx="52">
                  <c:v>7</c:v>
                </c:pt>
                <c:pt idx="53">
                  <c:v>5</c:v>
                </c:pt>
                <c:pt idx="54">
                  <c:v>5</c:v>
                </c:pt>
                <c:pt idx="55">
                  <c:v>5</c:v>
                </c:pt>
                <c:pt idx="56">
                  <c:v>4</c:v>
                </c:pt>
                <c:pt idx="57">
                  <c:v>3</c:v>
                </c:pt>
                <c:pt idx="58">
                  <c:v>6</c:v>
                </c:pt>
                <c:pt idx="59">
                  <c:v>1</c:v>
                </c:pt>
                <c:pt idx="60">
                  <c:v>4</c:v>
                </c:pt>
                <c:pt idx="61">
                  <c:v>5</c:v>
                </c:pt>
                <c:pt idx="62">
                  <c:v>3</c:v>
                </c:pt>
                <c:pt idx="63">
                  <c:v>3</c:v>
                </c:pt>
                <c:pt idx="64">
                  <c:v>4</c:v>
                </c:pt>
                <c:pt idx="65">
                  <c:v>5</c:v>
                </c:pt>
                <c:pt idx="66">
                  <c:v>0</c:v>
                </c:pt>
                <c:pt idx="67">
                  <c:v>1</c:v>
                </c:pt>
                <c:pt idx="68">
                  <c:v>0</c:v>
                </c:pt>
              </c:numCache>
            </c:numRef>
          </c:yVal>
          <c:smooth val="0"/>
        </c:ser>
        <c:dLbls>
          <c:showLegendKey val="0"/>
          <c:showVal val="0"/>
          <c:showCatName val="0"/>
          <c:showSerName val="0"/>
          <c:showPercent val="0"/>
          <c:showBubbleSize val="0"/>
        </c:dLbls>
        <c:axId val="678965088"/>
        <c:axId val="678959104"/>
      </c:scatterChart>
      <c:valAx>
        <c:axId val="6789650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sz="1600">
                    <a:solidFill>
                      <a:schemeClr val="tx1"/>
                    </a:solidFill>
                    <a:latin typeface="メイリオ" panose="020B0604030504040204" pitchFamily="50" charset="-128"/>
                    <a:ea typeface="メイリオ" panose="020B0604030504040204" pitchFamily="50" charset="-128"/>
                  </a:rPr>
                  <a:t>（駅数）</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678959104"/>
        <c:crosses val="autoZero"/>
        <c:crossBetween val="midCat"/>
      </c:valAx>
      <c:valAx>
        <c:axId val="678959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sz="1600" dirty="0">
                    <a:solidFill>
                      <a:schemeClr val="tx1"/>
                    </a:solidFill>
                    <a:latin typeface="メイリオ" panose="020B0604030504040204" pitchFamily="50" charset="-128"/>
                    <a:ea typeface="メイリオ" panose="020B0604030504040204" pitchFamily="50" charset="-128"/>
                  </a:rPr>
                  <a:t>（</a:t>
                </a:r>
                <a:r>
                  <a:rPr lang="ja-JP" sz="1600" dirty="0" smtClean="0">
                    <a:solidFill>
                      <a:schemeClr val="tx1"/>
                    </a:solidFill>
                    <a:latin typeface="メイリオ" panose="020B0604030504040204" pitchFamily="50" charset="-128"/>
                    <a:ea typeface="メイリオ" panose="020B0604030504040204" pitchFamily="50" charset="-128"/>
                  </a:rPr>
                  <a:t>スーパー</a:t>
                </a:r>
                <a:r>
                  <a:rPr lang="ja-JP" altLang="en-US" sz="1600" dirty="0" smtClean="0">
                    <a:solidFill>
                      <a:schemeClr val="tx1"/>
                    </a:solidFill>
                    <a:latin typeface="メイリオ" panose="020B0604030504040204" pitchFamily="50" charset="-128"/>
                    <a:ea typeface="メイリオ" panose="020B0604030504040204" pitchFamily="50" charset="-128"/>
                  </a:rPr>
                  <a:t>の店舗</a:t>
                </a:r>
                <a:r>
                  <a:rPr lang="ja-JP" sz="1600" dirty="0" smtClean="0">
                    <a:solidFill>
                      <a:schemeClr val="tx1"/>
                    </a:solidFill>
                    <a:latin typeface="メイリオ" panose="020B0604030504040204" pitchFamily="50" charset="-128"/>
                    <a:ea typeface="メイリオ" panose="020B0604030504040204" pitchFamily="50" charset="-128"/>
                  </a:rPr>
                  <a:t>数</a:t>
                </a:r>
                <a:r>
                  <a:rPr lang="ja-JP" sz="1600" dirty="0">
                    <a:solidFill>
                      <a:schemeClr val="tx1"/>
                    </a:solidFill>
                    <a:latin typeface="メイリオ" panose="020B0604030504040204" pitchFamily="50" charset="-128"/>
                    <a:ea typeface="メイリオ" panose="020B0604030504040204" pitchFamily="50" charset="-128"/>
                  </a:rPr>
                  <a:t>）</a:t>
                </a:r>
              </a:p>
            </c:rich>
          </c:tx>
          <c:overlay val="0"/>
          <c:spPr>
            <a:noFill/>
            <a:ln>
              <a:noFill/>
            </a:ln>
            <a:effectLst/>
          </c:spPr>
          <c:txPr>
            <a:bodyPr rot="0" spcFirstLastPara="1" vertOverflow="ellipsis" vert="eaVert"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メイリオ" panose="020B0604030504040204" pitchFamily="50" charset="-128"/>
                <a:ea typeface="メイリオ" panose="020B0604030504040204" pitchFamily="50" charset="-128"/>
                <a:cs typeface="+mn-cs"/>
              </a:defRPr>
            </a:pPr>
            <a:endParaRPr lang="ja-JP"/>
          </a:p>
        </c:txPr>
        <c:crossAx val="678965088"/>
        <c:crosses val="autoZero"/>
        <c:crossBetween val="midCat"/>
      </c:valAx>
      <c:spPr>
        <a:noFill/>
        <a:ln>
          <a:noFill/>
        </a:ln>
        <a:effectLst/>
      </c:spPr>
    </c:plotArea>
    <c:plotVisOnly val="1"/>
    <c:dispBlanksAs val="gap"/>
    <c:showDLblsOverMax val="0"/>
  </c:chart>
  <c:spPr>
    <a:solidFill>
      <a:srgbClr val="FFFFCC"/>
    </a:solidFill>
    <a:ln w="28575">
      <a:solidFill>
        <a:schemeClr val="tx2"/>
      </a:solid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22503576440607E-2"/>
          <c:y val="4.4745299593417033E-2"/>
          <c:w val="0.86114042545473513"/>
          <c:h val="0.75355526932025285"/>
        </c:manualLayout>
      </c:layout>
      <c:scatterChart>
        <c:scatterStyle val="lineMarker"/>
        <c:varyColors val="0"/>
        <c:ser>
          <c:idx val="0"/>
          <c:order val="0"/>
          <c:tx>
            <c:strRef>
              <c:f>Sheet27!$S$1</c:f>
              <c:strCache>
                <c:ptCount val="1"/>
                <c:pt idx="0">
                  <c:v>スーパー数</c:v>
                </c:pt>
              </c:strCache>
            </c:strRef>
          </c:tx>
          <c:spPr>
            <a:ln w="25400" cap="rnd">
              <a:noFill/>
              <a:round/>
            </a:ln>
            <a:effectLst/>
          </c:spPr>
          <c:marker>
            <c:symbol val="circle"/>
            <c:size val="5"/>
            <c:spPr>
              <a:solidFill>
                <a:schemeClr val="accent1"/>
              </a:solidFill>
              <a:ln w="63500">
                <a:solidFill>
                  <a:schemeClr val="accent1"/>
                </a:solidFill>
              </a:ln>
              <a:effectLst/>
            </c:spPr>
          </c:marker>
          <c:trendline>
            <c:spPr>
              <a:ln w="50800" cap="rnd">
                <a:solidFill>
                  <a:schemeClr val="tx1"/>
                </a:solidFill>
                <a:prstDash val="solid"/>
              </a:ln>
              <a:effectLst/>
            </c:spPr>
            <c:trendlineType val="linear"/>
            <c:dispRSqr val="0"/>
            <c:dispEq val="0"/>
          </c:trendline>
          <c:xVal>
            <c:numRef>
              <c:f>Sheet27!$K$2:$K$70</c:f>
              <c:numCache>
                <c:formatCode>General</c:formatCode>
                <c:ptCount val="69"/>
                <c:pt idx="0">
                  <c:v>298870</c:v>
                </c:pt>
                <c:pt idx="1">
                  <c:v>427878</c:v>
                </c:pt>
                <c:pt idx="2">
                  <c:v>176575</c:v>
                </c:pt>
                <c:pt idx="3">
                  <c:v>195302</c:v>
                </c:pt>
                <c:pt idx="4">
                  <c:v>1126627</c:v>
                </c:pt>
                <c:pt idx="5">
                  <c:v>945333</c:v>
                </c:pt>
                <c:pt idx="6">
                  <c:v>263034</c:v>
                </c:pt>
                <c:pt idx="7">
                  <c:v>222656</c:v>
                </c:pt>
                <c:pt idx="8">
                  <c:v>218290</c:v>
                </c:pt>
                <c:pt idx="9">
                  <c:v>130067</c:v>
                </c:pt>
                <c:pt idx="10">
                  <c:v>106627</c:v>
                </c:pt>
                <c:pt idx="11">
                  <c:v>131363</c:v>
                </c:pt>
                <c:pt idx="12">
                  <c:v>117455</c:v>
                </c:pt>
                <c:pt idx="13">
                  <c:v>139344</c:v>
                </c:pt>
                <c:pt idx="14">
                  <c:v>189153</c:v>
                </c:pt>
                <c:pt idx="15">
                  <c:v>161558</c:v>
                </c:pt>
                <c:pt idx="16">
                  <c:v>97930</c:v>
                </c:pt>
                <c:pt idx="17">
                  <c:v>103125</c:v>
                </c:pt>
                <c:pt idx="18">
                  <c:v>84814</c:v>
                </c:pt>
                <c:pt idx="19">
                  <c:v>59710</c:v>
                </c:pt>
                <c:pt idx="20">
                  <c:v>77613</c:v>
                </c:pt>
                <c:pt idx="21">
                  <c:v>101686</c:v>
                </c:pt>
                <c:pt idx="22">
                  <c:v>79118</c:v>
                </c:pt>
                <c:pt idx="23">
                  <c:v>69560</c:v>
                </c:pt>
                <c:pt idx="24">
                  <c:v>76396</c:v>
                </c:pt>
                <c:pt idx="25">
                  <c:v>133701</c:v>
                </c:pt>
                <c:pt idx="26">
                  <c:v>91419</c:v>
                </c:pt>
                <c:pt idx="27">
                  <c:v>126862</c:v>
                </c:pt>
                <c:pt idx="28">
                  <c:v>65452</c:v>
                </c:pt>
                <c:pt idx="29">
                  <c:v>72821</c:v>
                </c:pt>
                <c:pt idx="30">
                  <c:v>71381</c:v>
                </c:pt>
                <c:pt idx="31">
                  <c:v>58110</c:v>
                </c:pt>
                <c:pt idx="32">
                  <c:v>82969</c:v>
                </c:pt>
                <c:pt idx="33">
                  <c:v>88111</c:v>
                </c:pt>
                <c:pt idx="34">
                  <c:v>83987</c:v>
                </c:pt>
                <c:pt idx="35">
                  <c:v>47162</c:v>
                </c:pt>
                <c:pt idx="36">
                  <c:v>88079</c:v>
                </c:pt>
                <c:pt idx="37">
                  <c:v>105693</c:v>
                </c:pt>
                <c:pt idx="38">
                  <c:v>71631</c:v>
                </c:pt>
                <c:pt idx="39">
                  <c:v>124995</c:v>
                </c:pt>
                <c:pt idx="40">
                  <c:v>102146</c:v>
                </c:pt>
                <c:pt idx="41">
                  <c:v>84250</c:v>
                </c:pt>
                <c:pt idx="42">
                  <c:v>106894</c:v>
                </c:pt>
                <c:pt idx="43">
                  <c:v>104323</c:v>
                </c:pt>
                <c:pt idx="44">
                  <c:v>115369</c:v>
                </c:pt>
                <c:pt idx="45">
                  <c:v>40624</c:v>
                </c:pt>
                <c:pt idx="46">
                  <c:v>55133</c:v>
                </c:pt>
                <c:pt idx="47">
                  <c:v>93776</c:v>
                </c:pt>
                <c:pt idx="48">
                  <c:v>103075</c:v>
                </c:pt>
                <c:pt idx="49">
                  <c:v>62626</c:v>
                </c:pt>
                <c:pt idx="50">
                  <c:v>104050</c:v>
                </c:pt>
                <c:pt idx="51">
                  <c:v>76804</c:v>
                </c:pt>
                <c:pt idx="52">
                  <c:v>127238</c:v>
                </c:pt>
                <c:pt idx="53">
                  <c:v>91285</c:v>
                </c:pt>
                <c:pt idx="54">
                  <c:v>89622</c:v>
                </c:pt>
                <c:pt idx="55">
                  <c:v>63960</c:v>
                </c:pt>
                <c:pt idx="56">
                  <c:v>68712</c:v>
                </c:pt>
                <c:pt idx="57">
                  <c:v>81854</c:v>
                </c:pt>
                <c:pt idx="58">
                  <c:v>87057</c:v>
                </c:pt>
                <c:pt idx="59">
                  <c:v>42060</c:v>
                </c:pt>
                <c:pt idx="60">
                  <c:v>63688</c:v>
                </c:pt>
                <c:pt idx="61">
                  <c:v>79668</c:v>
                </c:pt>
                <c:pt idx="62">
                  <c:v>30564</c:v>
                </c:pt>
                <c:pt idx="63">
                  <c:v>33827</c:v>
                </c:pt>
                <c:pt idx="64">
                  <c:v>60704</c:v>
                </c:pt>
                <c:pt idx="65">
                  <c:v>85033</c:v>
                </c:pt>
                <c:pt idx="66">
                  <c:v>14925</c:v>
                </c:pt>
                <c:pt idx="67">
                  <c:v>13350</c:v>
                </c:pt>
                <c:pt idx="68">
                  <c:v>4300</c:v>
                </c:pt>
              </c:numCache>
            </c:numRef>
          </c:xVal>
          <c:yVal>
            <c:numRef>
              <c:f>Sheet27!$S$2:$S$70</c:f>
              <c:numCache>
                <c:formatCode>General</c:formatCode>
                <c:ptCount val="69"/>
                <c:pt idx="0">
                  <c:v>23</c:v>
                </c:pt>
                <c:pt idx="1">
                  <c:v>8</c:v>
                </c:pt>
                <c:pt idx="2">
                  <c:v>22</c:v>
                </c:pt>
                <c:pt idx="3">
                  <c:v>13</c:v>
                </c:pt>
                <c:pt idx="4">
                  <c:v>23</c:v>
                </c:pt>
                <c:pt idx="5">
                  <c:v>16</c:v>
                </c:pt>
                <c:pt idx="6">
                  <c:v>9</c:v>
                </c:pt>
                <c:pt idx="7">
                  <c:v>11</c:v>
                </c:pt>
                <c:pt idx="8">
                  <c:v>11</c:v>
                </c:pt>
                <c:pt idx="9">
                  <c:v>22</c:v>
                </c:pt>
                <c:pt idx="10">
                  <c:v>22</c:v>
                </c:pt>
                <c:pt idx="11">
                  <c:v>17</c:v>
                </c:pt>
                <c:pt idx="12">
                  <c:v>19</c:v>
                </c:pt>
                <c:pt idx="13">
                  <c:v>34</c:v>
                </c:pt>
                <c:pt idx="14">
                  <c:v>18</c:v>
                </c:pt>
                <c:pt idx="15">
                  <c:v>20</c:v>
                </c:pt>
                <c:pt idx="16">
                  <c:v>48</c:v>
                </c:pt>
                <c:pt idx="17">
                  <c:v>46</c:v>
                </c:pt>
                <c:pt idx="18">
                  <c:v>44</c:v>
                </c:pt>
                <c:pt idx="19">
                  <c:v>12</c:v>
                </c:pt>
                <c:pt idx="20">
                  <c:v>17</c:v>
                </c:pt>
                <c:pt idx="21">
                  <c:v>38</c:v>
                </c:pt>
                <c:pt idx="22">
                  <c:v>24</c:v>
                </c:pt>
                <c:pt idx="23">
                  <c:v>9</c:v>
                </c:pt>
                <c:pt idx="24">
                  <c:v>11</c:v>
                </c:pt>
                <c:pt idx="25">
                  <c:v>16</c:v>
                </c:pt>
                <c:pt idx="26">
                  <c:v>49</c:v>
                </c:pt>
                <c:pt idx="27">
                  <c:v>18</c:v>
                </c:pt>
                <c:pt idx="28">
                  <c:v>26</c:v>
                </c:pt>
                <c:pt idx="29">
                  <c:v>10</c:v>
                </c:pt>
                <c:pt idx="30">
                  <c:v>5</c:v>
                </c:pt>
                <c:pt idx="31">
                  <c:v>7</c:v>
                </c:pt>
                <c:pt idx="32">
                  <c:v>9</c:v>
                </c:pt>
                <c:pt idx="33">
                  <c:v>20</c:v>
                </c:pt>
                <c:pt idx="34">
                  <c:v>12</c:v>
                </c:pt>
                <c:pt idx="35">
                  <c:v>5</c:v>
                </c:pt>
                <c:pt idx="36">
                  <c:v>13</c:v>
                </c:pt>
                <c:pt idx="37">
                  <c:v>8</c:v>
                </c:pt>
                <c:pt idx="38">
                  <c:v>6</c:v>
                </c:pt>
                <c:pt idx="39">
                  <c:v>7</c:v>
                </c:pt>
                <c:pt idx="40">
                  <c:v>12</c:v>
                </c:pt>
                <c:pt idx="41">
                  <c:v>4</c:v>
                </c:pt>
                <c:pt idx="42">
                  <c:v>7</c:v>
                </c:pt>
                <c:pt idx="43">
                  <c:v>8</c:v>
                </c:pt>
                <c:pt idx="44">
                  <c:v>10</c:v>
                </c:pt>
                <c:pt idx="45">
                  <c:v>5</c:v>
                </c:pt>
                <c:pt idx="46">
                  <c:v>5</c:v>
                </c:pt>
                <c:pt idx="47">
                  <c:v>9</c:v>
                </c:pt>
                <c:pt idx="48">
                  <c:v>9</c:v>
                </c:pt>
                <c:pt idx="49">
                  <c:v>7</c:v>
                </c:pt>
                <c:pt idx="50">
                  <c:v>6</c:v>
                </c:pt>
                <c:pt idx="51">
                  <c:v>8</c:v>
                </c:pt>
                <c:pt idx="52">
                  <c:v>7</c:v>
                </c:pt>
                <c:pt idx="53">
                  <c:v>5</c:v>
                </c:pt>
                <c:pt idx="54">
                  <c:v>5</c:v>
                </c:pt>
                <c:pt idx="55">
                  <c:v>5</c:v>
                </c:pt>
                <c:pt idx="56">
                  <c:v>4</c:v>
                </c:pt>
                <c:pt idx="57">
                  <c:v>3</c:v>
                </c:pt>
                <c:pt idx="58">
                  <c:v>6</c:v>
                </c:pt>
                <c:pt idx="59">
                  <c:v>1</c:v>
                </c:pt>
                <c:pt idx="60">
                  <c:v>4</c:v>
                </c:pt>
                <c:pt idx="61">
                  <c:v>5</c:v>
                </c:pt>
                <c:pt idx="62">
                  <c:v>3</c:v>
                </c:pt>
                <c:pt idx="63">
                  <c:v>3</c:v>
                </c:pt>
                <c:pt idx="64">
                  <c:v>4</c:v>
                </c:pt>
                <c:pt idx="65">
                  <c:v>5</c:v>
                </c:pt>
                <c:pt idx="66">
                  <c:v>0</c:v>
                </c:pt>
                <c:pt idx="67">
                  <c:v>1</c:v>
                </c:pt>
                <c:pt idx="68">
                  <c:v>0</c:v>
                </c:pt>
              </c:numCache>
            </c:numRef>
          </c:yVal>
          <c:smooth val="0"/>
        </c:ser>
        <c:dLbls>
          <c:showLegendKey val="0"/>
          <c:showVal val="0"/>
          <c:showCatName val="0"/>
          <c:showSerName val="0"/>
          <c:showPercent val="0"/>
          <c:showBubbleSize val="0"/>
        </c:dLbls>
        <c:axId val="678967808"/>
        <c:axId val="678964000"/>
      </c:scatterChart>
      <c:valAx>
        <c:axId val="6789678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r>
                  <a:rPr lang="ja-JP"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（地価）</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678964000"/>
        <c:crosses val="autoZero"/>
        <c:crossBetween val="midCat"/>
      </c:valAx>
      <c:valAx>
        <c:axId val="678964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sz="1600" dirty="0">
                    <a:solidFill>
                      <a:schemeClr val="tx1"/>
                    </a:solidFill>
                    <a:latin typeface="メイリオ" panose="020B0604030504040204" pitchFamily="50" charset="-128"/>
                    <a:ea typeface="メイリオ" panose="020B0604030504040204" pitchFamily="50" charset="-128"/>
                  </a:rPr>
                  <a:t>（</a:t>
                </a:r>
                <a:r>
                  <a:rPr lang="ja-JP" sz="1600" dirty="0" smtClean="0">
                    <a:solidFill>
                      <a:schemeClr val="tx1"/>
                    </a:solidFill>
                    <a:latin typeface="メイリオ" panose="020B0604030504040204" pitchFamily="50" charset="-128"/>
                    <a:ea typeface="メイリオ" panose="020B0604030504040204" pitchFamily="50" charset="-128"/>
                  </a:rPr>
                  <a:t>スーパー</a:t>
                </a:r>
                <a:r>
                  <a:rPr lang="ja-JP" altLang="en-US" sz="1600" dirty="0" smtClean="0">
                    <a:solidFill>
                      <a:schemeClr val="tx1"/>
                    </a:solidFill>
                    <a:latin typeface="メイリオ" panose="020B0604030504040204" pitchFamily="50" charset="-128"/>
                    <a:ea typeface="メイリオ" panose="020B0604030504040204" pitchFamily="50" charset="-128"/>
                  </a:rPr>
                  <a:t>の店舗</a:t>
                </a:r>
                <a:r>
                  <a:rPr lang="ja-JP" sz="1600" dirty="0" smtClean="0">
                    <a:solidFill>
                      <a:schemeClr val="tx1"/>
                    </a:solidFill>
                    <a:latin typeface="メイリオ" panose="020B0604030504040204" pitchFamily="50" charset="-128"/>
                    <a:ea typeface="メイリオ" panose="020B0604030504040204" pitchFamily="50" charset="-128"/>
                  </a:rPr>
                  <a:t>数</a:t>
                </a:r>
                <a:r>
                  <a:rPr lang="ja-JP" sz="1600" dirty="0">
                    <a:solidFill>
                      <a:schemeClr val="tx1"/>
                    </a:solidFill>
                    <a:latin typeface="メイリオ" panose="020B0604030504040204" pitchFamily="50" charset="-128"/>
                    <a:ea typeface="メイリオ" panose="020B0604030504040204" pitchFamily="50" charset="-128"/>
                  </a:rPr>
                  <a:t>）</a:t>
                </a:r>
              </a:p>
            </c:rich>
          </c:tx>
          <c:overlay val="0"/>
          <c:spPr>
            <a:noFill/>
            <a:ln>
              <a:noFill/>
            </a:ln>
            <a:effectLst/>
          </c:spPr>
          <c:txPr>
            <a:bodyPr rot="0" spcFirstLastPara="1" vertOverflow="ellipsis" vert="eaVert"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678967808"/>
        <c:crosses val="autoZero"/>
        <c:crossBetween val="midCat"/>
      </c:valAx>
      <c:spPr>
        <a:noFill/>
        <a:ln>
          <a:noFill/>
        </a:ln>
        <a:effectLst/>
      </c:spPr>
    </c:plotArea>
    <c:plotVisOnly val="1"/>
    <c:dispBlanksAs val="gap"/>
    <c:showDLblsOverMax val="0"/>
  </c:chart>
  <c:spPr>
    <a:solidFill>
      <a:srgbClr val="FFFFCC"/>
    </a:solidFill>
    <a:ln w="38100">
      <a:solidFill>
        <a:schemeClr val="tx2"/>
      </a:solid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822679729064475E-2"/>
          <c:y val="6.25E-2"/>
          <c:w val="0.87101842886459746"/>
          <c:h val="0.71507229161010044"/>
        </c:manualLayout>
      </c:layout>
      <c:scatterChart>
        <c:scatterStyle val="lineMarker"/>
        <c:varyColors val="0"/>
        <c:ser>
          <c:idx val="0"/>
          <c:order val="0"/>
          <c:spPr>
            <a:ln w="25400" cap="rnd">
              <a:noFill/>
              <a:round/>
            </a:ln>
            <a:effectLst/>
          </c:spPr>
          <c:marker>
            <c:symbol val="circle"/>
            <c:size val="5"/>
            <c:spPr>
              <a:solidFill>
                <a:schemeClr val="accent1"/>
              </a:solidFill>
              <a:ln w="88900">
                <a:solidFill>
                  <a:schemeClr val="accent1"/>
                </a:solidFill>
              </a:ln>
              <a:effectLst/>
            </c:spPr>
          </c:marker>
          <c:trendline>
            <c:spPr>
              <a:ln w="63500" cap="rnd" cmpd="sng">
                <a:solidFill>
                  <a:schemeClr val="tx1"/>
                </a:solidFill>
                <a:prstDash val="solid"/>
              </a:ln>
              <a:effectLst/>
            </c:spPr>
            <c:trendlineType val="linear"/>
            <c:intercept val="9.18"/>
            <c:dispRSqr val="0"/>
            <c:dispEq val="0"/>
          </c:trendline>
          <c:xVal>
            <c:numRef>
              <c:f>中区中村区抜き!$B$2:$B$68</c:f>
              <c:numCache>
                <c:formatCode>General</c:formatCode>
                <c:ptCount val="67"/>
                <c:pt idx="0">
                  <c:v>298870</c:v>
                </c:pt>
                <c:pt idx="1">
                  <c:v>427878</c:v>
                </c:pt>
                <c:pt idx="2">
                  <c:v>176575</c:v>
                </c:pt>
                <c:pt idx="3">
                  <c:v>195302</c:v>
                </c:pt>
                <c:pt idx="4">
                  <c:v>263034</c:v>
                </c:pt>
                <c:pt idx="5">
                  <c:v>222656</c:v>
                </c:pt>
                <c:pt idx="6">
                  <c:v>218290</c:v>
                </c:pt>
                <c:pt idx="7">
                  <c:v>130067</c:v>
                </c:pt>
                <c:pt idx="8">
                  <c:v>106627</c:v>
                </c:pt>
                <c:pt idx="9">
                  <c:v>131363</c:v>
                </c:pt>
                <c:pt idx="10">
                  <c:v>117455</c:v>
                </c:pt>
                <c:pt idx="11">
                  <c:v>139344</c:v>
                </c:pt>
                <c:pt idx="12">
                  <c:v>189153</c:v>
                </c:pt>
                <c:pt idx="13">
                  <c:v>161558</c:v>
                </c:pt>
                <c:pt idx="14">
                  <c:v>97930</c:v>
                </c:pt>
                <c:pt idx="15">
                  <c:v>103125</c:v>
                </c:pt>
                <c:pt idx="16">
                  <c:v>84814</c:v>
                </c:pt>
                <c:pt idx="17">
                  <c:v>59710</c:v>
                </c:pt>
                <c:pt idx="18">
                  <c:v>77613</c:v>
                </c:pt>
                <c:pt idx="19">
                  <c:v>101686</c:v>
                </c:pt>
                <c:pt idx="20">
                  <c:v>79118</c:v>
                </c:pt>
                <c:pt idx="21">
                  <c:v>69560</c:v>
                </c:pt>
                <c:pt idx="22">
                  <c:v>76396</c:v>
                </c:pt>
                <c:pt idx="23">
                  <c:v>133701</c:v>
                </c:pt>
                <c:pt idx="24">
                  <c:v>91419</c:v>
                </c:pt>
                <c:pt idx="25">
                  <c:v>126862</c:v>
                </c:pt>
                <c:pt idx="26">
                  <c:v>65452</c:v>
                </c:pt>
                <c:pt idx="27">
                  <c:v>72821</c:v>
                </c:pt>
                <c:pt idx="28">
                  <c:v>71381</c:v>
                </c:pt>
                <c:pt idx="29">
                  <c:v>58110</c:v>
                </c:pt>
                <c:pt idx="30">
                  <c:v>82969</c:v>
                </c:pt>
                <c:pt idx="31">
                  <c:v>88111</c:v>
                </c:pt>
                <c:pt idx="32">
                  <c:v>83987</c:v>
                </c:pt>
                <c:pt idx="33">
                  <c:v>47162</c:v>
                </c:pt>
                <c:pt idx="34">
                  <c:v>88079</c:v>
                </c:pt>
                <c:pt idx="35">
                  <c:v>105693</c:v>
                </c:pt>
                <c:pt idx="36">
                  <c:v>71631</c:v>
                </c:pt>
                <c:pt idx="37">
                  <c:v>124995</c:v>
                </c:pt>
                <c:pt idx="38">
                  <c:v>102146</c:v>
                </c:pt>
                <c:pt idx="39">
                  <c:v>84250</c:v>
                </c:pt>
                <c:pt idx="40">
                  <c:v>106894</c:v>
                </c:pt>
                <c:pt idx="41">
                  <c:v>104323</c:v>
                </c:pt>
                <c:pt idx="42">
                  <c:v>115369</c:v>
                </c:pt>
                <c:pt idx="43">
                  <c:v>40624</c:v>
                </c:pt>
                <c:pt idx="44">
                  <c:v>55133</c:v>
                </c:pt>
                <c:pt idx="45">
                  <c:v>93776</c:v>
                </c:pt>
                <c:pt idx="46">
                  <c:v>103075</c:v>
                </c:pt>
                <c:pt idx="47">
                  <c:v>62626</c:v>
                </c:pt>
                <c:pt idx="48">
                  <c:v>104050</c:v>
                </c:pt>
                <c:pt idx="49">
                  <c:v>76804</c:v>
                </c:pt>
                <c:pt idx="50">
                  <c:v>127238</c:v>
                </c:pt>
                <c:pt idx="51">
                  <c:v>91285</c:v>
                </c:pt>
                <c:pt idx="52">
                  <c:v>89622</c:v>
                </c:pt>
                <c:pt idx="53">
                  <c:v>63960</c:v>
                </c:pt>
                <c:pt idx="54">
                  <c:v>68712</c:v>
                </c:pt>
                <c:pt idx="55">
                  <c:v>81854</c:v>
                </c:pt>
                <c:pt idx="56">
                  <c:v>87057</c:v>
                </c:pt>
                <c:pt idx="57">
                  <c:v>42060</c:v>
                </c:pt>
                <c:pt idx="58">
                  <c:v>63688</c:v>
                </c:pt>
                <c:pt idx="59">
                  <c:v>79668</c:v>
                </c:pt>
                <c:pt idx="60">
                  <c:v>30564</c:v>
                </c:pt>
                <c:pt idx="61">
                  <c:v>33827</c:v>
                </c:pt>
                <c:pt idx="62">
                  <c:v>60704</c:v>
                </c:pt>
                <c:pt idx="63">
                  <c:v>85033</c:v>
                </c:pt>
                <c:pt idx="64">
                  <c:v>14925</c:v>
                </c:pt>
                <c:pt idx="65">
                  <c:v>13350</c:v>
                </c:pt>
                <c:pt idx="66">
                  <c:v>4300</c:v>
                </c:pt>
              </c:numCache>
            </c:numRef>
          </c:xVal>
          <c:yVal>
            <c:numRef>
              <c:f>中区中村区抜き!$C$2:$C$68</c:f>
              <c:numCache>
                <c:formatCode>General</c:formatCode>
                <c:ptCount val="67"/>
                <c:pt idx="0">
                  <c:v>23</c:v>
                </c:pt>
                <c:pt idx="1">
                  <c:v>8</c:v>
                </c:pt>
                <c:pt idx="2">
                  <c:v>22</c:v>
                </c:pt>
                <c:pt idx="3">
                  <c:v>13</c:v>
                </c:pt>
                <c:pt idx="4">
                  <c:v>9</c:v>
                </c:pt>
                <c:pt idx="5">
                  <c:v>11</c:v>
                </c:pt>
                <c:pt idx="6">
                  <c:v>11</c:v>
                </c:pt>
                <c:pt idx="7">
                  <c:v>22</c:v>
                </c:pt>
                <c:pt idx="8">
                  <c:v>22</c:v>
                </c:pt>
                <c:pt idx="9">
                  <c:v>17</c:v>
                </c:pt>
                <c:pt idx="10">
                  <c:v>19</c:v>
                </c:pt>
                <c:pt idx="11">
                  <c:v>34</c:v>
                </c:pt>
                <c:pt idx="12">
                  <c:v>18</c:v>
                </c:pt>
                <c:pt idx="13">
                  <c:v>20</c:v>
                </c:pt>
                <c:pt idx="14">
                  <c:v>48</c:v>
                </c:pt>
                <c:pt idx="15">
                  <c:v>46</c:v>
                </c:pt>
                <c:pt idx="16">
                  <c:v>44</c:v>
                </c:pt>
                <c:pt idx="17">
                  <c:v>12</c:v>
                </c:pt>
                <c:pt idx="18">
                  <c:v>17</c:v>
                </c:pt>
                <c:pt idx="19">
                  <c:v>38</c:v>
                </c:pt>
                <c:pt idx="20">
                  <c:v>24</c:v>
                </c:pt>
                <c:pt idx="21">
                  <c:v>9</c:v>
                </c:pt>
                <c:pt idx="22">
                  <c:v>11</c:v>
                </c:pt>
                <c:pt idx="23">
                  <c:v>16</c:v>
                </c:pt>
                <c:pt idx="24">
                  <c:v>49</c:v>
                </c:pt>
                <c:pt idx="25">
                  <c:v>18</c:v>
                </c:pt>
                <c:pt idx="26">
                  <c:v>26</c:v>
                </c:pt>
                <c:pt idx="27">
                  <c:v>10</c:v>
                </c:pt>
                <c:pt idx="28">
                  <c:v>5</c:v>
                </c:pt>
                <c:pt idx="29">
                  <c:v>7</c:v>
                </c:pt>
                <c:pt idx="30">
                  <c:v>9</c:v>
                </c:pt>
                <c:pt idx="31">
                  <c:v>20</c:v>
                </c:pt>
                <c:pt idx="32">
                  <c:v>12</c:v>
                </c:pt>
                <c:pt idx="33">
                  <c:v>5</c:v>
                </c:pt>
                <c:pt idx="34">
                  <c:v>13</c:v>
                </c:pt>
                <c:pt idx="35">
                  <c:v>8</c:v>
                </c:pt>
                <c:pt idx="36">
                  <c:v>6</c:v>
                </c:pt>
                <c:pt idx="37">
                  <c:v>7</c:v>
                </c:pt>
                <c:pt idx="38">
                  <c:v>12</c:v>
                </c:pt>
                <c:pt idx="39">
                  <c:v>4</c:v>
                </c:pt>
                <c:pt idx="40">
                  <c:v>7</c:v>
                </c:pt>
                <c:pt idx="41">
                  <c:v>8</c:v>
                </c:pt>
                <c:pt idx="42">
                  <c:v>10</c:v>
                </c:pt>
                <c:pt idx="43">
                  <c:v>5</c:v>
                </c:pt>
                <c:pt idx="44">
                  <c:v>5</c:v>
                </c:pt>
                <c:pt idx="45">
                  <c:v>9</c:v>
                </c:pt>
                <c:pt idx="46">
                  <c:v>9</c:v>
                </c:pt>
                <c:pt idx="47">
                  <c:v>7</c:v>
                </c:pt>
                <c:pt idx="48">
                  <c:v>6</c:v>
                </c:pt>
                <c:pt idx="49">
                  <c:v>8</c:v>
                </c:pt>
                <c:pt idx="50">
                  <c:v>7</c:v>
                </c:pt>
                <c:pt idx="51">
                  <c:v>5</c:v>
                </c:pt>
                <c:pt idx="52">
                  <c:v>5</c:v>
                </c:pt>
                <c:pt idx="53">
                  <c:v>5</c:v>
                </c:pt>
                <c:pt idx="54">
                  <c:v>4</c:v>
                </c:pt>
                <c:pt idx="55">
                  <c:v>3</c:v>
                </c:pt>
                <c:pt idx="56">
                  <c:v>6</c:v>
                </c:pt>
                <c:pt idx="57">
                  <c:v>1</c:v>
                </c:pt>
                <c:pt idx="58">
                  <c:v>4</c:v>
                </c:pt>
                <c:pt idx="59">
                  <c:v>5</c:v>
                </c:pt>
                <c:pt idx="60">
                  <c:v>3</c:v>
                </c:pt>
                <c:pt idx="61">
                  <c:v>3</c:v>
                </c:pt>
                <c:pt idx="62">
                  <c:v>4</c:v>
                </c:pt>
                <c:pt idx="63">
                  <c:v>5</c:v>
                </c:pt>
                <c:pt idx="64">
                  <c:v>0</c:v>
                </c:pt>
                <c:pt idx="65">
                  <c:v>1</c:v>
                </c:pt>
                <c:pt idx="66">
                  <c:v>0</c:v>
                </c:pt>
              </c:numCache>
            </c:numRef>
          </c:yVal>
          <c:smooth val="0"/>
        </c:ser>
        <c:dLbls>
          <c:showLegendKey val="0"/>
          <c:showVal val="0"/>
          <c:showCatName val="0"/>
          <c:showSerName val="0"/>
          <c:showPercent val="0"/>
          <c:showBubbleSize val="0"/>
        </c:dLbls>
        <c:axId val="678959648"/>
        <c:axId val="678968352"/>
      </c:scatterChart>
      <c:valAx>
        <c:axId val="6789596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95000"/>
                        <a:lumOff val="5000"/>
                      </a:schemeClr>
                    </a:solidFill>
                    <a:latin typeface="メイリオ" panose="020B0604030504040204" pitchFamily="50" charset="-128"/>
                    <a:ea typeface="メイリオ" panose="020B0604030504040204" pitchFamily="50" charset="-128"/>
                    <a:cs typeface="+mn-cs"/>
                  </a:defRPr>
                </a:pPr>
                <a:r>
                  <a:rPr lang="en-US" sz="1600">
                    <a:solidFill>
                      <a:schemeClr val="tx1">
                        <a:lumMod val="95000"/>
                        <a:lumOff val="5000"/>
                      </a:schemeClr>
                    </a:solidFill>
                    <a:latin typeface="メイリオ" panose="020B0604030504040204" pitchFamily="50" charset="-128"/>
                    <a:ea typeface="メイリオ" panose="020B0604030504040204" pitchFamily="50" charset="-128"/>
                  </a:rPr>
                  <a:t>(</a:t>
                </a:r>
                <a:r>
                  <a:rPr lang="ja-JP" sz="1600">
                    <a:solidFill>
                      <a:schemeClr val="tx1">
                        <a:lumMod val="95000"/>
                        <a:lumOff val="5000"/>
                      </a:schemeClr>
                    </a:solidFill>
                    <a:latin typeface="メイリオ" panose="020B0604030504040204" pitchFamily="50" charset="-128"/>
                    <a:ea typeface="メイリオ" panose="020B0604030504040204" pitchFamily="50" charset="-128"/>
                  </a:rPr>
                  <a:t>地価</a:t>
                </a:r>
                <a:r>
                  <a:rPr lang="en-US" sz="1600">
                    <a:solidFill>
                      <a:schemeClr val="tx1">
                        <a:lumMod val="95000"/>
                        <a:lumOff val="5000"/>
                      </a:schemeClr>
                    </a:solidFill>
                    <a:latin typeface="メイリオ" panose="020B0604030504040204" pitchFamily="50" charset="-128"/>
                    <a:ea typeface="メイリオ" panose="020B0604030504040204" pitchFamily="50" charset="-128"/>
                  </a:rPr>
                  <a:t>)</a:t>
                </a:r>
                <a:endParaRPr lang="ja-JP" sz="1600">
                  <a:solidFill>
                    <a:schemeClr val="tx1">
                      <a:lumMod val="95000"/>
                      <a:lumOff val="5000"/>
                    </a:schemeClr>
                  </a:solidFill>
                  <a:latin typeface="メイリオ" panose="020B0604030504040204" pitchFamily="50" charset="-128"/>
                  <a:ea typeface="メイリオ" panose="020B0604030504040204" pitchFamily="50" charset="-128"/>
                </a:endParaRPr>
              </a:p>
            </c:rich>
          </c:tx>
          <c:layout>
            <c:manualLayout>
              <c:xMode val="edge"/>
              <c:yMode val="edge"/>
              <c:x val="0.4751568512983676"/>
              <c:y val="0.87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メイリオ" panose="020B0604030504040204" pitchFamily="50" charset="-128"/>
                <a:ea typeface="メイリオ" panose="020B0604030504040204" pitchFamily="50" charset="-128"/>
                <a:cs typeface="+mn-cs"/>
              </a:defRPr>
            </a:pPr>
            <a:endParaRPr lang="ja-JP"/>
          </a:p>
        </c:txPr>
        <c:crossAx val="678968352"/>
        <c:crosses val="autoZero"/>
        <c:crossBetween val="midCat"/>
      </c:valAx>
      <c:valAx>
        <c:axId val="678968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wordArtVertRtl" wrap="square" anchor="ctr" anchorCtr="1"/>
              <a:lstStyle/>
              <a:p>
                <a:pPr>
                  <a:defRPr sz="1600" b="0" i="0" u="none" strike="noStrike" kern="1200" baseline="0">
                    <a:solidFill>
                      <a:schemeClr val="tx1">
                        <a:lumMod val="95000"/>
                        <a:lumOff val="5000"/>
                      </a:schemeClr>
                    </a:solidFill>
                    <a:latin typeface="メイリオ" panose="020B0604030504040204" pitchFamily="50" charset="-128"/>
                    <a:ea typeface="メイリオ" panose="020B0604030504040204" pitchFamily="50" charset="-128"/>
                    <a:cs typeface="+mn-cs"/>
                  </a:defRPr>
                </a:pPr>
                <a:r>
                  <a:rPr lang="en-US" sz="1600">
                    <a:solidFill>
                      <a:schemeClr val="tx1">
                        <a:lumMod val="95000"/>
                        <a:lumOff val="5000"/>
                      </a:schemeClr>
                    </a:solidFill>
                    <a:latin typeface="メイリオ" panose="020B0604030504040204" pitchFamily="50" charset="-128"/>
                    <a:ea typeface="メイリオ" panose="020B0604030504040204" pitchFamily="50" charset="-128"/>
                  </a:rPr>
                  <a:t>(</a:t>
                </a:r>
                <a:r>
                  <a:rPr lang="ja-JP" sz="1600">
                    <a:solidFill>
                      <a:schemeClr val="tx1">
                        <a:lumMod val="95000"/>
                        <a:lumOff val="5000"/>
                      </a:schemeClr>
                    </a:solidFill>
                    <a:latin typeface="メイリオ" panose="020B0604030504040204" pitchFamily="50" charset="-128"/>
                    <a:ea typeface="メイリオ" panose="020B0604030504040204" pitchFamily="50" charset="-128"/>
                  </a:rPr>
                  <a:t>スーパーの店舗数</a:t>
                </a:r>
                <a:r>
                  <a:rPr lang="en-US" sz="1600">
                    <a:solidFill>
                      <a:schemeClr val="tx1">
                        <a:lumMod val="95000"/>
                        <a:lumOff val="5000"/>
                      </a:schemeClr>
                    </a:solidFill>
                    <a:latin typeface="メイリオ" panose="020B0604030504040204" pitchFamily="50" charset="-128"/>
                    <a:ea typeface="メイリオ" panose="020B0604030504040204" pitchFamily="50" charset="-128"/>
                  </a:rPr>
                  <a:t>)</a:t>
                </a:r>
                <a:endParaRPr lang="ja-JP" sz="1600">
                  <a:solidFill>
                    <a:schemeClr val="tx1">
                      <a:lumMod val="95000"/>
                      <a:lumOff val="5000"/>
                    </a:schemeClr>
                  </a:solidFill>
                  <a:latin typeface="メイリオ" panose="020B0604030504040204" pitchFamily="50" charset="-128"/>
                  <a:ea typeface="メイリオ" panose="020B0604030504040204" pitchFamily="50" charset="-128"/>
                </a:endParaRPr>
              </a:p>
            </c:rich>
          </c:tx>
          <c:overlay val="0"/>
          <c:spPr>
            <a:noFill/>
            <a:ln>
              <a:noFill/>
            </a:ln>
            <a:effectLst/>
          </c:spPr>
          <c:txPr>
            <a:bodyPr rot="0" spcFirstLastPara="1" vertOverflow="ellipsis" vert="wordArtVertRtl" wrap="square" anchor="ctr" anchorCtr="1"/>
            <a:lstStyle/>
            <a:p>
              <a:pPr>
                <a:defRPr sz="1600" b="0" i="0" u="none" strike="noStrike" kern="1200" baseline="0">
                  <a:solidFill>
                    <a:schemeClr val="tx1">
                      <a:lumMod val="95000"/>
                      <a:lumOff val="5000"/>
                    </a:schemeClr>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メイリオ" panose="020B0604030504040204" pitchFamily="50" charset="-128"/>
                <a:ea typeface="メイリオ" panose="020B0604030504040204" pitchFamily="50" charset="-128"/>
                <a:cs typeface="+mn-cs"/>
              </a:defRPr>
            </a:pPr>
            <a:endParaRPr lang="ja-JP"/>
          </a:p>
        </c:txPr>
        <c:crossAx val="678959648"/>
        <c:crosses val="autoZero"/>
        <c:crossBetween val="midCat"/>
      </c:valAx>
      <c:spPr>
        <a:noFill/>
        <a:ln>
          <a:noFill/>
        </a:ln>
        <a:effectLst/>
      </c:spPr>
    </c:plotArea>
    <c:plotVisOnly val="1"/>
    <c:dispBlanksAs val="gap"/>
    <c:showDLblsOverMax val="0"/>
  </c:chart>
  <c:spPr>
    <a:solidFill>
      <a:srgbClr val="FFFFCC"/>
    </a:solidFill>
    <a:ln w="28575">
      <a:solidFill>
        <a:srgbClr val="002060"/>
      </a:solid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4000" b="0">
                <a:solidFill>
                  <a:srgbClr val="002060"/>
                </a:solidFill>
                <a:latin typeface="HGS創英角ｺﾞｼｯｸUB" panose="020B0900000000000000" pitchFamily="50" charset="-128"/>
                <a:ea typeface="HGS創英角ｺﾞｼｯｸUB" panose="020B0900000000000000" pitchFamily="50" charset="-128"/>
              </a:defRPr>
            </a:pPr>
            <a:r>
              <a:rPr lang="ja-JP" altLang="en-US" sz="4000" b="0" dirty="0" smtClean="0">
                <a:solidFill>
                  <a:srgbClr val="002060"/>
                </a:solidFill>
                <a:latin typeface="HGS創英角ｺﾞｼｯｸUB" panose="020B0900000000000000" pitchFamily="50" charset="-128"/>
                <a:ea typeface="HGS創英角ｺﾞｼｯｸUB" panose="020B0900000000000000" pitchFamily="50" charset="-128"/>
              </a:rPr>
              <a:t>スーパーマーケットの店舗数</a:t>
            </a:r>
            <a:r>
              <a:rPr lang="ja-JP" altLang="en-US" sz="4000" b="0" dirty="0">
                <a:solidFill>
                  <a:srgbClr val="002060"/>
                </a:solidFill>
                <a:latin typeface="HGS創英角ｺﾞｼｯｸUB" panose="020B0900000000000000" pitchFamily="50" charset="-128"/>
                <a:ea typeface="HGS創英角ｺﾞｼｯｸUB" panose="020B0900000000000000" pitchFamily="50" charset="-128"/>
              </a:rPr>
              <a:t>　残差</a:t>
            </a:r>
          </a:p>
        </c:rich>
      </c:tx>
      <c:overlay val="0"/>
    </c:title>
    <c:autoTitleDeleted val="0"/>
    <c:plotArea>
      <c:layout/>
      <c:barChart>
        <c:barDir val="col"/>
        <c:grouping val="clustered"/>
        <c:varyColors val="0"/>
        <c:ser>
          <c:idx val="0"/>
          <c:order val="0"/>
          <c:tx>
            <c:strRef>
              <c:f>Sheet26!$K$1</c:f>
              <c:strCache>
                <c:ptCount val="1"/>
                <c:pt idx="0">
                  <c:v>スーパー数　残差</c:v>
                </c:pt>
              </c:strCache>
            </c:strRef>
          </c:tx>
          <c:spPr>
            <a:solidFill>
              <a:srgbClr val="C00000"/>
            </a:solidFill>
          </c:spPr>
          <c:invertIfNegative val="1"/>
          <c:dLbls>
            <c:spPr>
              <a:noFill/>
              <a:ln>
                <a:noFill/>
              </a:ln>
              <a:effectLst/>
            </c:spPr>
            <c:txPr>
              <a:bodyPr wrap="square" lIns="38100" tIns="19050" rIns="38100" bIns="19050" anchor="ctr">
                <a:spAutoFit/>
              </a:bodyPr>
              <a:lstStyle/>
              <a:p>
                <a:pPr>
                  <a:defRPr sz="1600">
                    <a:latin typeface="メイリオ" panose="020B0604030504040204" pitchFamily="50" charset="-128"/>
                    <a:ea typeface="メイリオ" panose="020B0604030504040204" pitchFamily="50" charset="-128"/>
                  </a:defRPr>
                </a:pPr>
                <a:endParaRPr lang="ja-JP"/>
              </a:p>
            </c:txPr>
            <c:showLegendKey val="0"/>
            <c:showVal val="0"/>
            <c:showCatName val="1"/>
            <c:showSerName val="0"/>
            <c:showPercent val="0"/>
            <c:showBubbleSize val="0"/>
            <c:showLeaderLines val="0"/>
            <c:extLst>
              <c:ext xmlns:c15="http://schemas.microsoft.com/office/drawing/2012/chart" uri="{CE6537A1-D6FC-4f65-9D91-7224C49458BB}">
                <c15:showLeaderLines val="1"/>
              </c:ext>
            </c:extLst>
          </c:dLbls>
          <c:cat>
            <c:strRef>
              <c:f>Sheet26!$A$2:$A$17</c:f>
              <c:strCache>
                <c:ptCount val="16"/>
                <c:pt idx="0">
                  <c:v>千種区</c:v>
                </c:pt>
                <c:pt idx="1">
                  <c:v>東区</c:v>
                </c:pt>
                <c:pt idx="2">
                  <c:v>北区</c:v>
                </c:pt>
                <c:pt idx="3">
                  <c:v>西区</c:v>
                </c:pt>
                <c:pt idx="4">
                  <c:v>中村区</c:v>
                </c:pt>
                <c:pt idx="5">
                  <c:v>中区</c:v>
                </c:pt>
                <c:pt idx="6">
                  <c:v>昭和区</c:v>
                </c:pt>
                <c:pt idx="7">
                  <c:v>瑞穂区</c:v>
                </c:pt>
                <c:pt idx="8">
                  <c:v>熱田区</c:v>
                </c:pt>
                <c:pt idx="9">
                  <c:v>中川区</c:v>
                </c:pt>
                <c:pt idx="10">
                  <c:v>港区</c:v>
                </c:pt>
                <c:pt idx="11">
                  <c:v>南区</c:v>
                </c:pt>
                <c:pt idx="12">
                  <c:v>守山区</c:v>
                </c:pt>
                <c:pt idx="13">
                  <c:v>緑区</c:v>
                </c:pt>
                <c:pt idx="14">
                  <c:v>名東区</c:v>
                </c:pt>
                <c:pt idx="15">
                  <c:v>天白区</c:v>
                </c:pt>
              </c:strCache>
            </c:strRef>
          </c:cat>
          <c:val>
            <c:numRef>
              <c:f>Sheet26!$K$2:$K$17</c:f>
              <c:numCache>
                <c:formatCode>0</c:formatCode>
                <c:ptCount val="16"/>
                <c:pt idx="0">
                  <c:v>-1.7352360000000004</c:v>
                </c:pt>
                <c:pt idx="1">
                  <c:v>-3.7676580000000008</c:v>
                </c:pt>
                <c:pt idx="2">
                  <c:v>-0.31681999999999988</c:v>
                </c:pt>
                <c:pt idx="3">
                  <c:v>-7.4365680000000012</c:v>
                </c:pt>
                <c:pt idx="4">
                  <c:v>1.9787600000000012</c:v>
                </c:pt>
                <c:pt idx="5">
                  <c:v>0.49509199999999787</c:v>
                </c:pt>
                <c:pt idx="6">
                  <c:v>-7.1711199999999984</c:v>
                </c:pt>
                <c:pt idx="7">
                  <c:v>-3.3108000000000022</c:v>
                </c:pt>
                <c:pt idx="8">
                  <c:v>1.9455099999999987</c:v>
                </c:pt>
                <c:pt idx="9">
                  <c:v>-6.3248080000000009</c:v>
                </c:pt>
                <c:pt idx="10">
                  <c:v>4.3826019999999986</c:v>
                </c:pt>
                <c:pt idx="11">
                  <c:v>-1.315923999999999</c:v>
                </c:pt>
                <c:pt idx="12">
                  <c:v>-1.7267900000000012</c:v>
                </c:pt>
                <c:pt idx="13">
                  <c:v>6.0868180000000009</c:v>
                </c:pt>
                <c:pt idx="14">
                  <c:v>-4.0634419999999984</c:v>
                </c:pt>
                <c:pt idx="15">
                  <c:v>-1.7188599999999994</c:v>
                </c:pt>
              </c:numCache>
            </c:numRef>
          </c:val>
          <c:extLst>
            <c:ext xmlns:c14="http://schemas.microsoft.com/office/drawing/2007/8/2/chart" uri="{6F2FDCE9-48DA-4B69-8628-5D25D57E5C99}">
              <c14:invertSolidFillFmt>
                <c14:spPr xmlns:c14="http://schemas.microsoft.com/office/drawing/2007/8/2/chart">
                  <a:solidFill>
                    <a:srgbClr val="0070C0"/>
                  </a:solidFill>
                </c14:spPr>
              </c14:invertSolidFillFmt>
            </c:ext>
          </c:extLst>
        </c:ser>
        <c:dLbls>
          <c:showLegendKey val="0"/>
          <c:showVal val="0"/>
          <c:showCatName val="0"/>
          <c:showSerName val="0"/>
          <c:showPercent val="0"/>
          <c:showBubbleSize val="0"/>
        </c:dLbls>
        <c:gapWidth val="150"/>
        <c:axId val="678969984"/>
        <c:axId val="678970528"/>
      </c:barChart>
      <c:catAx>
        <c:axId val="678969984"/>
        <c:scaling>
          <c:orientation val="minMax"/>
        </c:scaling>
        <c:delete val="1"/>
        <c:axPos val="b"/>
        <c:numFmt formatCode="General" sourceLinked="0"/>
        <c:majorTickMark val="cross"/>
        <c:minorTickMark val="none"/>
        <c:tickLblPos val="nextTo"/>
        <c:crossAx val="678970528"/>
        <c:crosses val="autoZero"/>
        <c:auto val="1"/>
        <c:lblAlgn val="ctr"/>
        <c:lblOffset val="100"/>
        <c:noMultiLvlLbl val="0"/>
      </c:catAx>
      <c:valAx>
        <c:axId val="678970528"/>
        <c:scaling>
          <c:orientation val="minMax"/>
        </c:scaling>
        <c:delete val="0"/>
        <c:axPos val="l"/>
        <c:majorGridlines/>
        <c:numFmt formatCode="0" sourceLinked="1"/>
        <c:majorTickMark val="none"/>
        <c:minorTickMark val="none"/>
        <c:tickLblPos val="nextTo"/>
        <c:txPr>
          <a:bodyPr/>
          <a:lstStyle/>
          <a:p>
            <a:pPr>
              <a:defRPr sz="1600">
                <a:latin typeface="メイリオ" panose="020B0604030504040204" pitchFamily="50" charset="-128"/>
                <a:ea typeface="メイリオ" panose="020B0604030504040204" pitchFamily="50" charset="-128"/>
              </a:defRPr>
            </a:pPr>
            <a:endParaRPr lang="ja-JP"/>
          </a:p>
        </c:txPr>
        <c:crossAx val="678969984"/>
        <c:crosses val="autoZero"/>
        <c:crossBetween val="between"/>
      </c:valAx>
      <c:spPr>
        <a:solidFill>
          <a:srgbClr val="FFFFCC"/>
        </a:solidFill>
        <a:ln>
          <a:solidFill>
            <a:srgbClr val="002060"/>
          </a:solidFill>
        </a:ln>
      </c:spPr>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0">
                <a:latin typeface="メイリオ" panose="020B0604030504040204" pitchFamily="50" charset="-128"/>
                <a:ea typeface="メイリオ" panose="020B0604030504040204" pitchFamily="50" charset="-128"/>
              </a:defRPr>
            </a:pPr>
            <a:r>
              <a:rPr lang="ja-JP" altLang="en-US" sz="2400" b="0" dirty="0" smtClean="0">
                <a:latin typeface="メイリオ" panose="020B0604030504040204" pitchFamily="50" charset="-128"/>
                <a:ea typeface="メイリオ" panose="020B0604030504040204" pitchFamily="50" charset="-128"/>
              </a:rPr>
              <a:t>世帯増加数</a:t>
            </a:r>
            <a:endParaRPr lang="ja-JP" altLang="en-US" sz="2400" b="0" dirty="0">
              <a:latin typeface="メイリオ" panose="020B0604030504040204" pitchFamily="50" charset="-128"/>
              <a:ea typeface="メイリオ" panose="020B0604030504040204" pitchFamily="50" charset="-128"/>
            </a:endParaRPr>
          </a:p>
        </c:rich>
      </c:tx>
      <c:overlay val="0"/>
    </c:title>
    <c:autoTitleDeleted val="0"/>
    <c:plotArea>
      <c:layout>
        <c:manualLayout>
          <c:layoutTarget val="inner"/>
          <c:xMode val="edge"/>
          <c:yMode val="edge"/>
          <c:x val="8.933687976956016E-2"/>
          <c:y val="0.13505677926456394"/>
          <c:w val="0.88173251100613736"/>
          <c:h val="0.5422488852393651"/>
        </c:manualLayout>
      </c:layout>
      <c:lineChart>
        <c:grouping val="standard"/>
        <c:varyColors val="0"/>
        <c:ser>
          <c:idx val="0"/>
          <c:order val="0"/>
          <c:tx>
            <c:strRef>
              <c:f>'[世帯数増加数　ゼミ.xls]区別世帯数と人口'!$B$23</c:f>
              <c:strCache>
                <c:ptCount val="1"/>
                <c:pt idx="0">
                  <c:v>世帯数増加数（平均）</c:v>
                </c:pt>
              </c:strCache>
            </c:strRef>
          </c:tx>
          <c:marker>
            <c:symbol val="none"/>
          </c:marker>
          <c:cat>
            <c:strRef>
              <c:f>'[世帯数増加数　ゼミ.xls]区別世帯数と人口'!$C$3:$HE$3</c:f>
              <c:strCache>
                <c:ptCount val="211"/>
                <c:pt idx="0">
                  <c:v>1998年</c:v>
                </c:pt>
                <c:pt idx="1">
                  <c:v>1998年</c:v>
                </c:pt>
                <c:pt idx="2">
                  <c:v>1998年</c:v>
                </c:pt>
                <c:pt idx="3">
                  <c:v>1998年</c:v>
                </c:pt>
                <c:pt idx="4">
                  <c:v>1998年</c:v>
                </c:pt>
                <c:pt idx="5">
                  <c:v>1998年</c:v>
                </c:pt>
                <c:pt idx="6">
                  <c:v>1998年</c:v>
                </c:pt>
                <c:pt idx="7">
                  <c:v>1998年</c:v>
                </c:pt>
                <c:pt idx="8">
                  <c:v>1998年</c:v>
                </c:pt>
                <c:pt idx="9">
                  <c:v>1999年</c:v>
                </c:pt>
                <c:pt idx="10">
                  <c:v>1999年</c:v>
                </c:pt>
                <c:pt idx="11">
                  <c:v>1999年</c:v>
                </c:pt>
                <c:pt idx="12">
                  <c:v>1999年</c:v>
                </c:pt>
                <c:pt idx="13">
                  <c:v>1999年</c:v>
                </c:pt>
                <c:pt idx="14">
                  <c:v>1999年</c:v>
                </c:pt>
                <c:pt idx="15">
                  <c:v>1999年</c:v>
                </c:pt>
                <c:pt idx="16">
                  <c:v>1999年</c:v>
                </c:pt>
                <c:pt idx="17">
                  <c:v>1999年</c:v>
                </c:pt>
                <c:pt idx="18">
                  <c:v>1999年</c:v>
                </c:pt>
                <c:pt idx="19">
                  <c:v>1999年</c:v>
                </c:pt>
                <c:pt idx="20">
                  <c:v>1999年</c:v>
                </c:pt>
                <c:pt idx="21">
                  <c:v>2000年</c:v>
                </c:pt>
                <c:pt idx="22">
                  <c:v>2000年</c:v>
                </c:pt>
                <c:pt idx="23">
                  <c:v>2000年</c:v>
                </c:pt>
                <c:pt idx="24">
                  <c:v>2000年</c:v>
                </c:pt>
                <c:pt idx="25">
                  <c:v>2000年</c:v>
                </c:pt>
                <c:pt idx="26">
                  <c:v>2000年</c:v>
                </c:pt>
                <c:pt idx="27">
                  <c:v>2000年</c:v>
                </c:pt>
                <c:pt idx="28">
                  <c:v>2000年</c:v>
                </c:pt>
                <c:pt idx="29">
                  <c:v>2000年</c:v>
                </c:pt>
                <c:pt idx="30">
                  <c:v>2000年</c:v>
                </c:pt>
                <c:pt idx="31">
                  <c:v>2000年</c:v>
                </c:pt>
                <c:pt idx="32">
                  <c:v>2000年</c:v>
                </c:pt>
                <c:pt idx="33">
                  <c:v>2001年</c:v>
                </c:pt>
                <c:pt idx="34">
                  <c:v>2001年</c:v>
                </c:pt>
                <c:pt idx="35">
                  <c:v>2001年</c:v>
                </c:pt>
                <c:pt idx="36">
                  <c:v>2001年</c:v>
                </c:pt>
                <c:pt idx="37">
                  <c:v>2001年</c:v>
                </c:pt>
                <c:pt idx="38">
                  <c:v>2001年</c:v>
                </c:pt>
                <c:pt idx="39">
                  <c:v>2001年</c:v>
                </c:pt>
                <c:pt idx="40">
                  <c:v>2001年</c:v>
                </c:pt>
                <c:pt idx="41">
                  <c:v>2001年</c:v>
                </c:pt>
                <c:pt idx="42">
                  <c:v>2001年</c:v>
                </c:pt>
                <c:pt idx="43">
                  <c:v>2001年</c:v>
                </c:pt>
                <c:pt idx="44">
                  <c:v>2001年</c:v>
                </c:pt>
                <c:pt idx="45">
                  <c:v>2002年</c:v>
                </c:pt>
                <c:pt idx="46">
                  <c:v>2002年</c:v>
                </c:pt>
                <c:pt idx="47">
                  <c:v>2002年</c:v>
                </c:pt>
                <c:pt idx="48">
                  <c:v>2002年</c:v>
                </c:pt>
                <c:pt idx="49">
                  <c:v>2002年</c:v>
                </c:pt>
                <c:pt idx="50">
                  <c:v>2002年</c:v>
                </c:pt>
                <c:pt idx="51">
                  <c:v>2002年</c:v>
                </c:pt>
                <c:pt idx="52">
                  <c:v>2002年</c:v>
                </c:pt>
                <c:pt idx="53">
                  <c:v>2002年</c:v>
                </c:pt>
                <c:pt idx="54">
                  <c:v>2002年</c:v>
                </c:pt>
                <c:pt idx="55">
                  <c:v>2002年</c:v>
                </c:pt>
                <c:pt idx="56">
                  <c:v>2002年</c:v>
                </c:pt>
                <c:pt idx="57">
                  <c:v>2003年</c:v>
                </c:pt>
                <c:pt idx="58">
                  <c:v>2003年</c:v>
                </c:pt>
                <c:pt idx="59">
                  <c:v>2003年</c:v>
                </c:pt>
                <c:pt idx="60">
                  <c:v>2003年</c:v>
                </c:pt>
                <c:pt idx="61">
                  <c:v>2003年</c:v>
                </c:pt>
                <c:pt idx="62">
                  <c:v>2003年</c:v>
                </c:pt>
                <c:pt idx="63">
                  <c:v>2003年</c:v>
                </c:pt>
                <c:pt idx="64">
                  <c:v>2003年</c:v>
                </c:pt>
                <c:pt idx="65">
                  <c:v>2003年</c:v>
                </c:pt>
                <c:pt idx="66">
                  <c:v>2003年</c:v>
                </c:pt>
                <c:pt idx="67">
                  <c:v>2003年</c:v>
                </c:pt>
                <c:pt idx="68">
                  <c:v>2003年</c:v>
                </c:pt>
                <c:pt idx="69">
                  <c:v>2004年</c:v>
                </c:pt>
                <c:pt idx="70">
                  <c:v>2004年</c:v>
                </c:pt>
                <c:pt idx="71">
                  <c:v>2004年</c:v>
                </c:pt>
                <c:pt idx="72">
                  <c:v>2004年</c:v>
                </c:pt>
                <c:pt idx="73">
                  <c:v>2004年</c:v>
                </c:pt>
                <c:pt idx="74">
                  <c:v>2004年</c:v>
                </c:pt>
                <c:pt idx="75">
                  <c:v>2004年</c:v>
                </c:pt>
                <c:pt idx="76">
                  <c:v>2004年</c:v>
                </c:pt>
                <c:pt idx="77">
                  <c:v>2004年</c:v>
                </c:pt>
                <c:pt idx="78">
                  <c:v>2004年</c:v>
                </c:pt>
                <c:pt idx="79">
                  <c:v>2004年</c:v>
                </c:pt>
                <c:pt idx="80">
                  <c:v>2004年</c:v>
                </c:pt>
                <c:pt idx="81">
                  <c:v>2005年</c:v>
                </c:pt>
                <c:pt idx="82">
                  <c:v>2005年</c:v>
                </c:pt>
                <c:pt idx="83">
                  <c:v>2005年</c:v>
                </c:pt>
                <c:pt idx="84">
                  <c:v>2005年</c:v>
                </c:pt>
                <c:pt idx="85">
                  <c:v>2005年</c:v>
                </c:pt>
                <c:pt idx="86">
                  <c:v>2005年</c:v>
                </c:pt>
                <c:pt idx="87">
                  <c:v>2005年</c:v>
                </c:pt>
                <c:pt idx="88">
                  <c:v>2005年</c:v>
                </c:pt>
                <c:pt idx="89">
                  <c:v>2005年</c:v>
                </c:pt>
                <c:pt idx="90">
                  <c:v>2005年</c:v>
                </c:pt>
                <c:pt idx="91">
                  <c:v>2005年</c:v>
                </c:pt>
                <c:pt idx="92">
                  <c:v>2005年</c:v>
                </c:pt>
                <c:pt idx="93">
                  <c:v>2006年</c:v>
                </c:pt>
                <c:pt idx="94">
                  <c:v>2006年</c:v>
                </c:pt>
                <c:pt idx="95">
                  <c:v>2006年</c:v>
                </c:pt>
                <c:pt idx="96">
                  <c:v>2006年</c:v>
                </c:pt>
                <c:pt idx="97">
                  <c:v>2006年</c:v>
                </c:pt>
                <c:pt idx="98">
                  <c:v>2006年</c:v>
                </c:pt>
                <c:pt idx="99">
                  <c:v>2006年</c:v>
                </c:pt>
                <c:pt idx="100">
                  <c:v>2006年</c:v>
                </c:pt>
                <c:pt idx="101">
                  <c:v>2006年</c:v>
                </c:pt>
                <c:pt idx="102">
                  <c:v>2006年</c:v>
                </c:pt>
                <c:pt idx="103">
                  <c:v>2006年</c:v>
                </c:pt>
                <c:pt idx="104">
                  <c:v>2006年</c:v>
                </c:pt>
                <c:pt idx="105">
                  <c:v>2007年</c:v>
                </c:pt>
                <c:pt idx="106">
                  <c:v>2007年</c:v>
                </c:pt>
                <c:pt idx="107">
                  <c:v>2007年</c:v>
                </c:pt>
                <c:pt idx="108">
                  <c:v>2007年</c:v>
                </c:pt>
                <c:pt idx="109">
                  <c:v>2007年</c:v>
                </c:pt>
                <c:pt idx="110">
                  <c:v>2007年</c:v>
                </c:pt>
                <c:pt idx="111">
                  <c:v>2007年</c:v>
                </c:pt>
                <c:pt idx="112">
                  <c:v>2007年</c:v>
                </c:pt>
                <c:pt idx="113">
                  <c:v>2007年</c:v>
                </c:pt>
                <c:pt idx="114">
                  <c:v>2007年</c:v>
                </c:pt>
                <c:pt idx="115">
                  <c:v>2007年</c:v>
                </c:pt>
                <c:pt idx="116">
                  <c:v>2007年</c:v>
                </c:pt>
                <c:pt idx="117">
                  <c:v>2008年</c:v>
                </c:pt>
                <c:pt idx="118">
                  <c:v>2008年</c:v>
                </c:pt>
                <c:pt idx="119">
                  <c:v>2008年</c:v>
                </c:pt>
                <c:pt idx="120">
                  <c:v>2008年</c:v>
                </c:pt>
                <c:pt idx="121">
                  <c:v>2008年</c:v>
                </c:pt>
                <c:pt idx="122">
                  <c:v>2008年</c:v>
                </c:pt>
                <c:pt idx="123">
                  <c:v>2008年</c:v>
                </c:pt>
                <c:pt idx="124">
                  <c:v>2008年</c:v>
                </c:pt>
                <c:pt idx="125">
                  <c:v>2008年</c:v>
                </c:pt>
                <c:pt idx="126">
                  <c:v>2008年</c:v>
                </c:pt>
                <c:pt idx="127">
                  <c:v>2008年</c:v>
                </c:pt>
                <c:pt idx="128">
                  <c:v>2008年</c:v>
                </c:pt>
                <c:pt idx="129">
                  <c:v>2009年</c:v>
                </c:pt>
                <c:pt idx="130">
                  <c:v>2009年</c:v>
                </c:pt>
                <c:pt idx="131">
                  <c:v>2009年</c:v>
                </c:pt>
                <c:pt idx="132">
                  <c:v>2009年</c:v>
                </c:pt>
                <c:pt idx="133">
                  <c:v>2009年</c:v>
                </c:pt>
                <c:pt idx="134">
                  <c:v>2009年</c:v>
                </c:pt>
                <c:pt idx="135">
                  <c:v>2009年</c:v>
                </c:pt>
                <c:pt idx="136">
                  <c:v>2009年</c:v>
                </c:pt>
                <c:pt idx="137">
                  <c:v>2009年</c:v>
                </c:pt>
                <c:pt idx="138">
                  <c:v>2009年</c:v>
                </c:pt>
                <c:pt idx="139">
                  <c:v>2009年</c:v>
                </c:pt>
                <c:pt idx="140">
                  <c:v>2009年</c:v>
                </c:pt>
                <c:pt idx="141">
                  <c:v>2010年</c:v>
                </c:pt>
                <c:pt idx="142">
                  <c:v>2010年</c:v>
                </c:pt>
                <c:pt idx="143">
                  <c:v>2010年</c:v>
                </c:pt>
                <c:pt idx="144">
                  <c:v>2010年</c:v>
                </c:pt>
                <c:pt idx="145">
                  <c:v>2010年</c:v>
                </c:pt>
                <c:pt idx="146">
                  <c:v>2010年</c:v>
                </c:pt>
                <c:pt idx="147">
                  <c:v>2010年</c:v>
                </c:pt>
                <c:pt idx="148">
                  <c:v>2010年</c:v>
                </c:pt>
                <c:pt idx="149">
                  <c:v>2010年</c:v>
                </c:pt>
                <c:pt idx="150">
                  <c:v>2010年</c:v>
                </c:pt>
                <c:pt idx="151">
                  <c:v>2010年</c:v>
                </c:pt>
                <c:pt idx="152">
                  <c:v>2010年</c:v>
                </c:pt>
                <c:pt idx="153">
                  <c:v>2011年</c:v>
                </c:pt>
                <c:pt idx="154">
                  <c:v>2011年</c:v>
                </c:pt>
                <c:pt idx="155">
                  <c:v>2011年</c:v>
                </c:pt>
                <c:pt idx="156">
                  <c:v>2011年</c:v>
                </c:pt>
                <c:pt idx="157">
                  <c:v>2011年</c:v>
                </c:pt>
                <c:pt idx="158">
                  <c:v>2011年</c:v>
                </c:pt>
                <c:pt idx="159">
                  <c:v>2011年</c:v>
                </c:pt>
                <c:pt idx="160">
                  <c:v>2011年</c:v>
                </c:pt>
                <c:pt idx="161">
                  <c:v>2011年</c:v>
                </c:pt>
                <c:pt idx="162">
                  <c:v>2011年</c:v>
                </c:pt>
                <c:pt idx="163">
                  <c:v>2011年</c:v>
                </c:pt>
                <c:pt idx="164">
                  <c:v>2011年</c:v>
                </c:pt>
                <c:pt idx="165">
                  <c:v>2012年</c:v>
                </c:pt>
                <c:pt idx="166">
                  <c:v>2012年</c:v>
                </c:pt>
                <c:pt idx="167">
                  <c:v>2012年</c:v>
                </c:pt>
                <c:pt idx="168">
                  <c:v>2012年</c:v>
                </c:pt>
                <c:pt idx="169">
                  <c:v>2012年</c:v>
                </c:pt>
                <c:pt idx="170">
                  <c:v>2012年</c:v>
                </c:pt>
                <c:pt idx="171">
                  <c:v>2012年</c:v>
                </c:pt>
                <c:pt idx="172">
                  <c:v>2012年</c:v>
                </c:pt>
                <c:pt idx="173">
                  <c:v>2012年</c:v>
                </c:pt>
                <c:pt idx="174">
                  <c:v>2012年</c:v>
                </c:pt>
                <c:pt idx="175">
                  <c:v>2012年</c:v>
                </c:pt>
                <c:pt idx="176">
                  <c:v>2012年</c:v>
                </c:pt>
                <c:pt idx="177">
                  <c:v>2013年</c:v>
                </c:pt>
                <c:pt idx="178">
                  <c:v>2013年</c:v>
                </c:pt>
                <c:pt idx="179">
                  <c:v>2013年</c:v>
                </c:pt>
                <c:pt idx="180">
                  <c:v>2013年</c:v>
                </c:pt>
                <c:pt idx="181">
                  <c:v>2013年</c:v>
                </c:pt>
                <c:pt idx="182">
                  <c:v>2013年</c:v>
                </c:pt>
                <c:pt idx="183">
                  <c:v>2013年</c:v>
                </c:pt>
                <c:pt idx="184">
                  <c:v>2013年</c:v>
                </c:pt>
                <c:pt idx="185">
                  <c:v>2013年</c:v>
                </c:pt>
                <c:pt idx="186">
                  <c:v>2013年</c:v>
                </c:pt>
                <c:pt idx="187">
                  <c:v>2013年</c:v>
                </c:pt>
                <c:pt idx="188">
                  <c:v>2013年</c:v>
                </c:pt>
                <c:pt idx="189">
                  <c:v>2014年</c:v>
                </c:pt>
                <c:pt idx="190">
                  <c:v>2014年</c:v>
                </c:pt>
                <c:pt idx="191">
                  <c:v>2014年</c:v>
                </c:pt>
                <c:pt idx="192">
                  <c:v>2014年</c:v>
                </c:pt>
                <c:pt idx="193">
                  <c:v>2014年</c:v>
                </c:pt>
                <c:pt idx="194">
                  <c:v>2014年</c:v>
                </c:pt>
                <c:pt idx="195">
                  <c:v>2014年</c:v>
                </c:pt>
                <c:pt idx="196">
                  <c:v>2014年</c:v>
                </c:pt>
                <c:pt idx="197">
                  <c:v>2014年</c:v>
                </c:pt>
                <c:pt idx="198">
                  <c:v>2014年</c:v>
                </c:pt>
                <c:pt idx="199">
                  <c:v>2014年</c:v>
                </c:pt>
                <c:pt idx="200">
                  <c:v>2014年</c:v>
                </c:pt>
                <c:pt idx="201">
                  <c:v>2015年</c:v>
                </c:pt>
                <c:pt idx="202">
                  <c:v>2015年</c:v>
                </c:pt>
                <c:pt idx="203">
                  <c:v>2015年</c:v>
                </c:pt>
                <c:pt idx="204">
                  <c:v>2015年</c:v>
                </c:pt>
                <c:pt idx="205">
                  <c:v>2015年</c:v>
                </c:pt>
                <c:pt idx="206">
                  <c:v>2015年</c:v>
                </c:pt>
                <c:pt idx="207">
                  <c:v>2015年</c:v>
                </c:pt>
                <c:pt idx="208">
                  <c:v>2015年</c:v>
                </c:pt>
                <c:pt idx="209">
                  <c:v>2015年</c:v>
                </c:pt>
                <c:pt idx="210">
                  <c:v>2015年</c:v>
                </c:pt>
              </c:strCache>
            </c:strRef>
          </c:cat>
          <c:val>
            <c:numRef>
              <c:f>'[世帯数増加数　ゼミ.xls]区別世帯数と人口'!$C$23:$HE$23</c:f>
              <c:numCache>
                <c:formatCode>#,##0</c:formatCode>
                <c:ptCount val="211"/>
                <c:pt idx="0">
                  <c:v>0</c:v>
                </c:pt>
                <c:pt idx="1">
                  <c:v>408.5</c:v>
                </c:pt>
                <c:pt idx="2">
                  <c:v>495.5625</c:v>
                </c:pt>
                <c:pt idx="3">
                  <c:v>560.375</c:v>
                </c:pt>
                <c:pt idx="4">
                  <c:v>587.5625</c:v>
                </c:pt>
                <c:pt idx="5">
                  <c:v>637</c:v>
                </c:pt>
                <c:pt idx="6">
                  <c:v>673.75</c:v>
                </c:pt>
                <c:pt idx="7">
                  <c:v>732.375</c:v>
                </c:pt>
                <c:pt idx="8">
                  <c:v>739.25</c:v>
                </c:pt>
                <c:pt idx="9">
                  <c:v>742.3125</c:v>
                </c:pt>
                <c:pt idx="10">
                  <c:v>733.5</c:v>
                </c:pt>
                <c:pt idx="11">
                  <c:v>726.8125</c:v>
                </c:pt>
                <c:pt idx="12">
                  <c:v>751.1875</c:v>
                </c:pt>
                <c:pt idx="13">
                  <c:v>1152.8125</c:v>
                </c:pt>
                <c:pt idx="14">
                  <c:v>1237.6875</c:v>
                </c:pt>
                <c:pt idx="15">
                  <c:v>1286.4375</c:v>
                </c:pt>
                <c:pt idx="16">
                  <c:v>1304.5625</c:v>
                </c:pt>
                <c:pt idx="17">
                  <c:v>1333.625</c:v>
                </c:pt>
                <c:pt idx="18">
                  <c:v>1373.3125</c:v>
                </c:pt>
                <c:pt idx="19">
                  <c:v>1457.75</c:v>
                </c:pt>
                <c:pt idx="20">
                  <c:v>1485</c:v>
                </c:pt>
                <c:pt idx="21">
                  <c:v>1492.625</c:v>
                </c:pt>
                <c:pt idx="22">
                  <c:v>1503.5</c:v>
                </c:pt>
                <c:pt idx="23">
                  <c:v>1503</c:v>
                </c:pt>
                <c:pt idx="24">
                  <c:v>1510.125</c:v>
                </c:pt>
                <c:pt idx="25">
                  <c:v>1898.5</c:v>
                </c:pt>
                <c:pt idx="26">
                  <c:v>1971.1875</c:v>
                </c:pt>
                <c:pt idx="27">
                  <c:v>2004.625</c:v>
                </c:pt>
                <c:pt idx="28">
                  <c:v>2049.75</c:v>
                </c:pt>
                <c:pt idx="29">
                  <c:v>2088.4375</c:v>
                </c:pt>
                <c:pt idx="30">
                  <c:v>2091.875</c:v>
                </c:pt>
                <c:pt idx="31">
                  <c:v>2150.875</c:v>
                </c:pt>
                <c:pt idx="32">
                  <c:v>2190.0625</c:v>
                </c:pt>
                <c:pt idx="33">
                  <c:v>2196.875</c:v>
                </c:pt>
                <c:pt idx="34">
                  <c:v>2205.125</c:v>
                </c:pt>
                <c:pt idx="35">
                  <c:v>2197.1875</c:v>
                </c:pt>
                <c:pt idx="36">
                  <c:v>2162.4375</c:v>
                </c:pt>
                <c:pt idx="37">
                  <c:v>2561.5625</c:v>
                </c:pt>
                <c:pt idx="38">
                  <c:v>2649.4375</c:v>
                </c:pt>
                <c:pt idx="39">
                  <c:v>2688.3125</c:v>
                </c:pt>
                <c:pt idx="40">
                  <c:v>2721.5</c:v>
                </c:pt>
                <c:pt idx="41">
                  <c:v>2764.3125</c:v>
                </c:pt>
                <c:pt idx="42">
                  <c:v>2798.125</c:v>
                </c:pt>
                <c:pt idx="43">
                  <c:v>2881.125</c:v>
                </c:pt>
                <c:pt idx="44">
                  <c:v>2910.375</c:v>
                </c:pt>
                <c:pt idx="45">
                  <c:v>2922</c:v>
                </c:pt>
                <c:pt idx="46">
                  <c:v>2934.25</c:v>
                </c:pt>
                <c:pt idx="47">
                  <c:v>2939.0625</c:v>
                </c:pt>
                <c:pt idx="48">
                  <c:v>2936.1875</c:v>
                </c:pt>
                <c:pt idx="49">
                  <c:v>3341.4375</c:v>
                </c:pt>
                <c:pt idx="50">
                  <c:v>3424.3125</c:v>
                </c:pt>
                <c:pt idx="51">
                  <c:v>3467.125</c:v>
                </c:pt>
                <c:pt idx="52">
                  <c:v>3513.8125</c:v>
                </c:pt>
                <c:pt idx="53">
                  <c:v>3551.625</c:v>
                </c:pt>
                <c:pt idx="54">
                  <c:v>3595.75</c:v>
                </c:pt>
                <c:pt idx="55">
                  <c:v>3649.6875</c:v>
                </c:pt>
                <c:pt idx="56">
                  <c:v>3688.9375</c:v>
                </c:pt>
                <c:pt idx="57">
                  <c:v>3706.25</c:v>
                </c:pt>
                <c:pt idx="58">
                  <c:v>3711.25</c:v>
                </c:pt>
                <c:pt idx="59">
                  <c:v>3697.125</c:v>
                </c:pt>
                <c:pt idx="60">
                  <c:v>3729.625</c:v>
                </c:pt>
                <c:pt idx="61">
                  <c:v>4085.875</c:v>
                </c:pt>
                <c:pt idx="62">
                  <c:v>4168.375</c:v>
                </c:pt>
                <c:pt idx="63">
                  <c:v>4174.375</c:v>
                </c:pt>
                <c:pt idx="64">
                  <c:v>4202.5</c:v>
                </c:pt>
                <c:pt idx="65">
                  <c:v>4246.875</c:v>
                </c:pt>
                <c:pt idx="66">
                  <c:v>4276.8125</c:v>
                </c:pt>
                <c:pt idx="67">
                  <c:v>4332.8125</c:v>
                </c:pt>
                <c:pt idx="68">
                  <c:v>4392.4375</c:v>
                </c:pt>
                <c:pt idx="69">
                  <c:v>4397.5</c:v>
                </c:pt>
                <c:pt idx="70">
                  <c:v>4395.875</c:v>
                </c:pt>
                <c:pt idx="71">
                  <c:v>4417.875</c:v>
                </c:pt>
                <c:pt idx="72">
                  <c:v>4499.0625</c:v>
                </c:pt>
                <c:pt idx="73">
                  <c:v>4835.5</c:v>
                </c:pt>
                <c:pt idx="74">
                  <c:v>4926.3125</c:v>
                </c:pt>
                <c:pt idx="75">
                  <c:v>4967.4375</c:v>
                </c:pt>
                <c:pt idx="76">
                  <c:v>4997.8125</c:v>
                </c:pt>
                <c:pt idx="77">
                  <c:v>5031.0625</c:v>
                </c:pt>
                <c:pt idx="78">
                  <c:v>5054.125</c:v>
                </c:pt>
                <c:pt idx="79">
                  <c:v>5118.5</c:v>
                </c:pt>
                <c:pt idx="80">
                  <c:v>5189.875</c:v>
                </c:pt>
                <c:pt idx="81">
                  <c:v>5194.625</c:v>
                </c:pt>
                <c:pt idx="82">
                  <c:v>5158</c:v>
                </c:pt>
                <c:pt idx="83">
                  <c:v>5171.125</c:v>
                </c:pt>
                <c:pt idx="84">
                  <c:v>5318.3125</c:v>
                </c:pt>
                <c:pt idx="85">
                  <c:v>5700.0625</c:v>
                </c:pt>
                <c:pt idx="86">
                  <c:v>5801</c:v>
                </c:pt>
                <c:pt idx="87">
                  <c:v>5855.75</c:v>
                </c:pt>
                <c:pt idx="88">
                  <c:v>5899.4375</c:v>
                </c:pt>
                <c:pt idx="89">
                  <c:v>5963.3125</c:v>
                </c:pt>
                <c:pt idx="90">
                  <c:v>5711.8125</c:v>
                </c:pt>
                <c:pt idx="91">
                  <c:v>5791.9375</c:v>
                </c:pt>
                <c:pt idx="92">
                  <c:v>5837.625</c:v>
                </c:pt>
                <c:pt idx="93">
                  <c:v>5787</c:v>
                </c:pt>
                <c:pt idx="94">
                  <c:v>5806.3125</c:v>
                </c:pt>
                <c:pt idx="95">
                  <c:v>5828.4375</c:v>
                </c:pt>
                <c:pt idx="96">
                  <c:v>5934.3125</c:v>
                </c:pt>
                <c:pt idx="97">
                  <c:v>6305.875</c:v>
                </c:pt>
                <c:pt idx="98">
                  <c:v>6381.375</c:v>
                </c:pt>
                <c:pt idx="99">
                  <c:v>6421.3125</c:v>
                </c:pt>
                <c:pt idx="100">
                  <c:v>6471.8125</c:v>
                </c:pt>
                <c:pt idx="101">
                  <c:v>6525.6875</c:v>
                </c:pt>
                <c:pt idx="102">
                  <c:v>6566.625</c:v>
                </c:pt>
                <c:pt idx="103">
                  <c:v>6662.5625</c:v>
                </c:pt>
                <c:pt idx="104">
                  <c:v>6718.625</c:v>
                </c:pt>
                <c:pt idx="105">
                  <c:v>6736.25</c:v>
                </c:pt>
                <c:pt idx="106">
                  <c:v>6764.25</c:v>
                </c:pt>
                <c:pt idx="107">
                  <c:v>6781.5</c:v>
                </c:pt>
                <c:pt idx="108">
                  <c:v>6899.5</c:v>
                </c:pt>
                <c:pt idx="109">
                  <c:v>7279.8125</c:v>
                </c:pt>
                <c:pt idx="110">
                  <c:v>7377.125</c:v>
                </c:pt>
                <c:pt idx="111">
                  <c:v>7428.25</c:v>
                </c:pt>
                <c:pt idx="112">
                  <c:v>7486.375</c:v>
                </c:pt>
                <c:pt idx="113">
                  <c:v>7535.875</c:v>
                </c:pt>
                <c:pt idx="114">
                  <c:v>7553.75</c:v>
                </c:pt>
                <c:pt idx="115">
                  <c:v>7636.3125</c:v>
                </c:pt>
                <c:pt idx="116">
                  <c:v>7689.4375</c:v>
                </c:pt>
                <c:pt idx="117">
                  <c:v>7704.375</c:v>
                </c:pt>
                <c:pt idx="118">
                  <c:v>7720.9375</c:v>
                </c:pt>
                <c:pt idx="119">
                  <c:v>7721.1875</c:v>
                </c:pt>
                <c:pt idx="120">
                  <c:v>7855.0625</c:v>
                </c:pt>
                <c:pt idx="121">
                  <c:v>8202.9375</c:v>
                </c:pt>
                <c:pt idx="122">
                  <c:v>8283.8125</c:v>
                </c:pt>
                <c:pt idx="123">
                  <c:v>8327.6875</c:v>
                </c:pt>
                <c:pt idx="124">
                  <c:v>8363.5</c:v>
                </c:pt>
                <c:pt idx="125">
                  <c:v>8409.625</c:v>
                </c:pt>
                <c:pt idx="126">
                  <c:v>8453.4375</c:v>
                </c:pt>
                <c:pt idx="127">
                  <c:v>8533.4375</c:v>
                </c:pt>
                <c:pt idx="128">
                  <c:v>8571.625</c:v>
                </c:pt>
                <c:pt idx="129">
                  <c:v>8585.5</c:v>
                </c:pt>
                <c:pt idx="130">
                  <c:v>8592.0625</c:v>
                </c:pt>
                <c:pt idx="131">
                  <c:v>8600.0625</c:v>
                </c:pt>
                <c:pt idx="132">
                  <c:v>8764.25</c:v>
                </c:pt>
                <c:pt idx="133">
                  <c:v>9069</c:v>
                </c:pt>
                <c:pt idx="134">
                  <c:v>9157.9375</c:v>
                </c:pt>
                <c:pt idx="135">
                  <c:v>9204.1875</c:v>
                </c:pt>
                <c:pt idx="136">
                  <c:v>9228.625</c:v>
                </c:pt>
                <c:pt idx="137">
                  <c:v>9238.4375</c:v>
                </c:pt>
                <c:pt idx="138">
                  <c:v>9237.3125</c:v>
                </c:pt>
                <c:pt idx="139">
                  <c:v>9289.625</c:v>
                </c:pt>
                <c:pt idx="140">
                  <c:v>9313.9375</c:v>
                </c:pt>
                <c:pt idx="141">
                  <c:v>9309.3125</c:v>
                </c:pt>
                <c:pt idx="142">
                  <c:v>9288.875</c:v>
                </c:pt>
                <c:pt idx="143">
                  <c:v>9255.6875</c:v>
                </c:pt>
                <c:pt idx="144">
                  <c:v>9326.625</c:v>
                </c:pt>
                <c:pt idx="145">
                  <c:v>9575.1875</c:v>
                </c:pt>
                <c:pt idx="146">
                  <c:v>9613.9375</c:v>
                </c:pt>
                <c:pt idx="147">
                  <c:v>9628.125</c:v>
                </c:pt>
                <c:pt idx="148">
                  <c:v>9624.3125</c:v>
                </c:pt>
                <c:pt idx="149">
                  <c:v>9640.8125</c:v>
                </c:pt>
                <c:pt idx="150">
                  <c:v>9797.8125</c:v>
                </c:pt>
                <c:pt idx="151">
                  <c:v>9852.5</c:v>
                </c:pt>
                <c:pt idx="152">
                  <c:v>9868.1875</c:v>
                </c:pt>
                <c:pt idx="153">
                  <c:v>9875.3125</c:v>
                </c:pt>
                <c:pt idx="154">
                  <c:v>9851.8125</c:v>
                </c:pt>
                <c:pt idx="155">
                  <c:v>9833</c:v>
                </c:pt>
                <c:pt idx="156">
                  <c:v>9915.125</c:v>
                </c:pt>
                <c:pt idx="157">
                  <c:v>10169.1875</c:v>
                </c:pt>
                <c:pt idx="158">
                  <c:v>10218.1875</c:v>
                </c:pt>
                <c:pt idx="159">
                  <c:v>10231.8125</c:v>
                </c:pt>
                <c:pt idx="160">
                  <c:v>10244.5625</c:v>
                </c:pt>
                <c:pt idx="161">
                  <c:v>10262</c:v>
                </c:pt>
                <c:pt idx="162">
                  <c:v>10274.4375</c:v>
                </c:pt>
                <c:pt idx="163">
                  <c:v>10322.25</c:v>
                </c:pt>
                <c:pt idx="164">
                  <c:v>10334.125</c:v>
                </c:pt>
                <c:pt idx="165">
                  <c:v>10316.5</c:v>
                </c:pt>
                <c:pt idx="166">
                  <c:v>10293.3125</c:v>
                </c:pt>
                <c:pt idx="167">
                  <c:v>10274</c:v>
                </c:pt>
                <c:pt idx="168">
                  <c:v>10355.8125</c:v>
                </c:pt>
                <c:pt idx="169">
                  <c:v>10640.0625</c:v>
                </c:pt>
                <c:pt idx="170">
                  <c:v>10715.9375</c:v>
                </c:pt>
                <c:pt idx="171">
                  <c:v>10736</c:v>
                </c:pt>
                <c:pt idx="172">
                  <c:v>9872.5625</c:v>
                </c:pt>
                <c:pt idx="173">
                  <c:v>9910.0625</c:v>
                </c:pt>
                <c:pt idx="174">
                  <c:v>9935.375</c:v>
                </c:pt>
                <c:pt idx="175">
                  <c:v>10020.5625</c:v>
                </c:pt>
                <c:pt idx="176">
                  <c:v>10053.25</c:v>
                </c:pt>
                <c:pt idx="177">
                  <c:v>10033.6875</c:v>
                </c:pt>
                <c:pt idx="178">
                  <c:v>10006.9375</c:v>
                </c:pt>
                <c:pt idx="179">
                  <c:v>10009.75</c:v>
                </c:pt>
                <c:pt idx="180">
                  <c:v>10075.375</c:v>
                </c:pt>
                <c:pt idx="181">
                  <c:v>10392</c:v>
                </c:pt>
                <c:pt idx="182">
                  <c:v>10463.4375</c:v>
                </c:pt>
                <c:pt idx="183">
                  <c:v>10495.125</c:v>
                </c:pt>
                <c:pt idx="184">
                  <c:v>10529.125</c:v>
                </c:pt>
                <c:pt idx="185">
                  <c:v>10564.1875</c:v>
                </c:pt>
                <c:pt idx="186">
                  <c:v>10605.75</c:v>
                </c:pt>
                <c:pt idx="187">
                  <c:v>10672.6875</c:v>
                </c:pt>
                <c:pt idx="188">
                  <c:v>10692.625</c:v>
                </c:pt>
                <c:pt idx="189">
                  <c:v>10685.375</c:v>
                </c:pt>
                <c:pt idx="190">
                  <c:v>10683.375</c:v>
                </c:pt>
                <c:pt idx="191">
                  <c:v>10692.125</c:v>
                </c:pt>
                <c:pt idx="192">
                  <c:v>10827.625</c:v>
                </c:pt>
                <c:pt idx="193">
                  <c:v>11122.1875</c:v>
                </c:pt>
                <c:pt idx="194">
                  <c:v>11202.375</c:v>
                </c:pt>
                <c:pt idx="195">
                  <c:v>11238.375</c:v>
                </c:pt>
                <c:pt idx="196">
                  <c:v>11264.8125</c:v>
                </c:pt>
                <c:pt idx="197">
                  <c:v>11286.125</c:v>
                </c:pt>
                <c:pt idx="198">
                  <c:v>11323.75</c:v>
                </c:pt>
                <c:pt idx="199">
                  <c:v>11381.1875</c:v>
                </c:pt>
                <c:pt idx="200">
                  <c:v>11409.75</c:v>
                </c:pt>
                <c:pt idx="201">
                  <c:v>11407.25</c:v>
                </c:pt>
                <c:pt idx="202">
                  <c:v>11401.0625</c:v>
                </c:pt>
                <c:pt idx="203">
                  <c:v>11402.3125</c:v>
                </c:pt>
                <c:pt idx="204">
                  <c:v>11592.125</c:v>
                </c:pt>
                <c:pt idx="205">
                  <c:v>11890.9375</c:v>
                </c:pt>
                <c:pt idx="206">
                  <c:v>11957.3125</c:v>
                </c:pt>
                <c:pt idx="207">
                  <c:v>12006.4375</c:v>
                </c:pt>
                <c:pt idx="208">
                  <c:v>12028.4375</c:v>
                </c:pt>
                <c:pt idx="209">
                  <c:v>12079.8125</c:v>
                </c:pt>
                <c:pt idx="210">
                  <c:v>12151.8125</c:v>
                </c:pt>
              </c:numCache>
            </c:numRef>
          </c:val>
          <c:smooth val="0"/>
        </c:ser>
        <c:ser>
          <c:idx val="1"/>
          <c:order val="1"/>
          <c:tx>
            <c:strRef>
              <c:f>'[世帯数増加数　ゼミ.xls]区別世帯数と人口'!$B$24</c:f>
              <c:strCache>
                <c:ptCount val="1"/>
                <c:pt idx="0">
                  <c:v>世帯数増加数（中川区）</c:v>
                </c:pt>
              </c:strCache>
            </c:strRef>
          </c:tx>
          <c:marker>
            <c:symbol val="none"/>
          </c:marker>
          <c:cat>
            <c:strRef>
              <c:f>'[世帯数増加数　ゼミ.xls]区別世帯数と人口'!$C$3:$HE$3</c:f>
              <c:strCache>
                <c:ptCount val="211"/>
                <c:pt idx="0">
                  <c:v>1998年</c:v>
                </c:pt>
                <c:pt idx="1">
                  <c:v>1998年</c:v>
                </c:pt>
                <c:pt idx="2">
                  <c:v>1998年</c:v>
                </c:pt>
                <c:pt idx="3">
                  <c:v>1998年</c:v>
                </c:pt>
                <c:pt idx="4">
                  <c:v>1998年</c:v>
                </c:pt>
                <c:pt idx="5">
                  <c:v>1998年</c:v>
                </c:pt>
                <c:pt idx="6">
                  <c:v>1998年</c:v>
                </c:pt>
                <c:pt idx="7">
                  <c:v>1998年</c:v>
                </c:pt>
                <c:pt idx="8">
                  <c:v>1998年</c:v>
                </c:pt>
                <c:pt idx="9">
                  <c:v>1999年</c:v>
                </c:pt>
                <c:pt idx="10">
                  <c:v>1999年</c:v>
                </c:pt>
                <c:pt idx="11">
                  <c:v>1999年</c:v>
                </c:pt>
                <c:pt idx="12">
                  <c:v>1999年</c:v>
                </c:pt>
                <c:pt idx="13">
                  <c:v>1999年</c:v>
                </c:pt>
                <c:pt idx="14">
                  <c:v>1999年</c:v>
                </c:pt>
                <c:pt idx="15">
                  <c:v>1999年</c:v>
                </c:pt>
                <c:pt idx="16">
                  <c:v>1999年</c:v>
                </c:pt>
                <c:pt idx="17">
                  <c:v>1999年</c:v>
                </c:pt>
                <c:pt idx="18">
                  <c:v>1999年</c:v>
                </c:pt>
                <c:pt idx="19">
                  <c:v>1999年</c:v>
                </c:pt>
                <c:pt idx="20">
                  <c:v>1999年</c:v>
                </c:pt>
                <c:pt idx="21">
                  <c:v>2000年</c:v>
                </c:pt>
                <c:pt idx="22">
                  <c:v>2000年</c:v>
                </c:pt>
                <c:pt idx="23">
                  <c:v>2000年</c:v>
                </c:pt>
                <c:pt idx="24">
                  <c:v>2000年</c:v>
                </c:pt>
                <c:pt idx="25">
                  <c:v>2000年</c:v>
                </c:pt>
                <c:pt idx="26">
                  <c:v>2000年</c:v>
                </c:pt>
                <c:pt idx="27">
                  <c:v>2000年</c:v>
                </c:pt>
                <c:pt idx="28">
                  <c:v>2000年</c:v>
                </c:pt>
                <c:pt idx="29">
                  <c:v>2000年</c:v>
                </c:pt>
                <c:pt idx="30">
                  <c:v>2000年</c:v>
                </c:pt>
                <c:pt idx="31">
                  <c:v>2000年</c:v>
                </c:pt>
                <c:pt idx="32">
                  <c:v>2000年</c:v>
                </c:pt>
                <c:pt idx="33">
                  <c:v>2001年</c:v>
                </c:pt>
                <c:pt idx="34">
                  <c:v>2001年</c:v>
                </c:pt>
                <c:pt idx="35">
                  <c:v>2001年</c:v>
                </c:pt>
                <c:pt idx="36">
                  <c:v>2001年</c:v>
                </c:pt>
                <c:pt idx="37">
                  <c:v>2001年</c:v>
                </c:pt>
                <c:pt idx="38">
                  <c:v>2001年</c:v>
                </c:pt>
                <c:pt idx="39">
                  <c:v>2001年</c:v>
                </c:pt>
                <c:pt idx="40">
                  <c:v>2001年</c:v>
                </c:pt>
                <c:pt idx="41">
                  <c:v>2001年</c:v>
                </c:pt>
                <c:pt idx="42">
                  <c:v>2001年</c:v>
                </c:pt>
                <c:pt idx="43">
                  <c:v>2001年</c:v>
                </c:pt>
                <c:pt idx="44">
                  <c:v>2001年</c:v>
                </c:pt>
                <c:pt idx="45">
                  <c:v>2002年</c:v>
                </c:pt>
                <c:pt idx="46">
                  <c:v>2002年</c:v>
                </c:pt>
                <c:pt idx="47">
                  <c:v>2002年</c:v>
                </c:pt>
                <c:pt idx="48">
                  <c:v>2002年</c:v>
                </c:pt>
                <c:pt idx="49">
                  <c:v>2002年</c:v>
                </c:pt>
                <c:pt idx="50">
                  <c:v>2002年</c:v>
                </c:pt>
                <c:pt idx="51">
                  <c:v>2002年</c:v>
                </c:pt>
                <c:pt idx="52">
                  <c:v>2002年</c:v>
                </c:pt>
                <c:pt idx="53">
                  <c:v>2002年</c:v>
                </c:pt>
                <c:pt idx="54">
                  <c:v>2002年</c:v>
                </c:pt>
                <c:pt idx="55">
                  <c:v>2002年</c:v>
                </c:pt>
                <c:pt idx="56">
                  <c:v>2002年</c:v>
                </c:pt>
                <c:pt idx="57">
                  <c:v>2003年</c:v>
                </c:pt>
                <c:pt idx="58">
                  <c:v>2003年</c:v>
                </c:pt>
                <c:pt idx="59">
                  <c:v>2003年</c:v>
                </c:pt>
                <c:pt idx="60">
                  <c:v>2003年</c:v>
                </c:pt>
                <c:pt idx="61">
                  <c:v>2003年</c:v>
                </c:pt>
                <c:pt idx="62">
                  <c:v>2003年</c:v>
                </c:pt>
                <c:pt idx="63">
                  <c:v>2003年</c:v>
                </c:pt>
                <c:pt idx="64">
                  <c:v>2003年</c:v>
                </c:pt>
                <c:pt idx="65">
                  <c:v>2003年</c:v>
                </c:pt>
                <c:pt idx="66">
                  <c:v>2003年</c:v>
                </c:pt>
                <c:pt idx="67">
                  <c:v>2003年</c:v>
                </c:pt>
                <c:pt idx="68">
                  <c:v>2003年</c:v>
                </c:pt>
                <c:pt idx="69">
                  <c:v>2004年</c:v>
                </c:pt>
                <c:pt idx="70">
                  <c:v>2004年</c:v>
                </c:pt>
                <c:pt idx="71">
                  <c:v>2004年</c:v>
                </c:pt>
                <c:pt idx="72">
                  <c:v>2004年</c:v>
                </c:pt>
                <c:pt idx="73">
                  <c:v>2004年</c:v>
                </c:pt>
                <c:pt idx="74">
                  <c:v>2004年</c:v>
                </c:pt>
                <c:pt idx="75">
                  <c:v>2004年</c:v>
                </c:pt>
                <c:pt idx="76">
                  <c:v>2004年</c:v>
                </c:pt>
                <c:pt idx="77">
                  <c:v>2004年</c:v>
                </c:pt>
                <c:pt idx="78">
                  <c:v>2004年</c:v>
                </c:pt>
                <c:pt idx="79">
                  <c:v>2004年</c:v>
                </c:pt>
                <c:pt idx="80">
                  <c:v>2004年</c:v>
                </c:pt>
                <c:pt idx="81">
                  <c:v>2005年</c:v>
                </c:pt>
                <c:pt idx="82">
                  <c:v>2005年</c:v>
                </c:pt>
                <c:pt idx="83">
                  <c:v>2005年</c:v>
                </c:pt>
                <c:pt idx="84">
                  <c:v>2005年</c:v>
                </c:pt>
                <c:pt idx="85">
                  <c:v>2005年</c:v>
                </c:pt>
                <c:pt idx="86">
                  <c:v>2005年</c:v>
                </c:pt>
                <c:pt idx="87">
                  <c:v>2005年</c:v>
                </c:pt>
                <c:pt idx="88">
                  <c:v>2005年</c:v>
                </c:pt>
                <c:pt idx="89">
                  <c:v>2005年</c:v>
                </c:pt>
                <c:pt idx="90">
                  <c:v>2005年</c:v>
                </c:pt>
                <c:pt idx="91">
                  <c:v>2005年</c:v>
                </c:pt>
                <c:pt idx="92">
                  <c:v>2005年</c:v>
                </c:pt>
                <c:pt idx="93">
                  <c:v>2006年</c:v>
                </c:pt>
                <c:pt idx="94">
                  <c:v>2006年</c:v>
                </c:pt>
                <c:pt idx="95">
                  <c:v>2006年</c:v>
                </c:pt>
                <c:pt idx="96">
                  <c:v>2006年</c:v>
                </c:pt>
                <c:pt idx="97">
                  <c:v>2006年</c:v>
                </c:pt>
                <c:pt idx="98">
                  <c:v>2006年</c:v>
                </c:pt>
                <c:pt idx="99">
                  <c:v>2006年</c:v>
                </c:pt>
                <c:pt idx="100">
                  <c:v>2006年</c:v>
                </c:pt>
                <c:pt idx="101">
                  <c:v>2006年</c:v>
                </c:pt>
                <c:pt idx="102">
                  <c:v>2006年</c:v>
                </c:pt>
                <c:pt idx="103">
                  <c:v>2006年</c:v>
                </c:pt>
                <c:pt idx="104">
                  <c:v>2006年</c:v>
                </c:pt>
                <c:pt idx="105">
                  <c:v>2007年</c:v>
                </c:pt>
                <c:pt idx="106">
                  <c:v>2007年</c:v>
                </c:pt>
                <c:pt idx="107">
                  <c:v>2007年</c:v>
                </c:pt>
                <c:pt idx="108">
                  <c:v>2007年</c:v>
                </c:pt>
                <c:pt idx="109">
                  <c:v>2007年</c:v>
                </c:pt>
                <c:pt idx="110">
                  <c:v>2007年</c:v>
                </c:pt>
                <c:pt idx="111">
                  <c:v>2007年</c:v>
                </c:pt>
                <c:pt idx="112">
                  <c:v>2007年</c:v>
                </c:pt>
                <c:pt idx="113">
                  <c:v>2007年</c:v>
                </c:pt>
                <c:pt idx="114">
                  <c:v>2007年</c:v>
                </c:pt>
                <c:pt idx="115">
                  <c:v>2007年</c:v>
                </c:pt>
                <c:pt idx="116">
                  <c:v>2007年</c:v>
                </c:pt>
                <c:pt idx="117">
                  <c:v>2008年</c:v>
                </c:pt>
                <c:pt idx="118">
                  <c:v>2008年</c:v>
                </c:pt>
                <c:pt idx="119">
                  <c:v>2008年</c:v>
                </c:pt>
                <c:pt idx="120">
                  <c:v>2008年</c:v>
                </c:pt>
                <c:pt idx="121">
                  <c:v>2008年</c:v>
                </c:pt>
                <c:pt idx="122">
                  <c:v>2008年</c:v>
                </c:pt>
                <c:pt idx="123">
                  <c:v>2008年</c:v>
                </c:pt>
                <c:pt idx="124">
                  <c:v>2008年</c:v>
                </c:pt>
                <c:pt idx="125">
                  <c:v>2008年</c:v>
                </c:pt>
                <c:pt idx="126">
                  <c:v>2008年</c:v>
                </c:pt>
                <c:pt idx="127">
                  <c:v>2008年</c:v>
                </c:pt>
                <c:pt idx="128">
                  <c:v>2008年</c:v>
                </c:pt>
                <c:pt idx="129">
                  <c:v>2009年</c:v>
                </c:pt>
                <c:pt idx="130">
                  <c:v>2009年</c:v>
                </c:pt>
                <c:pt idx="131">
                  <c:v>2009年</c:v>
                </c:pt>
                <c:pt idx="132">
                  <c:v>2009年</c:v>
                </c:pt>
                <c:pt idx="133">
                  <c:v>2009年</c:v>
                </c:pt>
                <c:pt idx="134">
                  <c:v>2009年</c:v>
                </c:pt>
                <c:pt idx="135">
                  <c:v>2009年</c:v>
                </c:pt>
                <c:pt idx="136">
                  <c:v>2009年</c:v>
                </c:pt>
                <c:pt idx="137">
                  <c:v>2009年</c:v>
                </c:pt>
                <c:pt idx="138">
                  <c:v>2009年</c:v>
                </c:pt>
                <c:pt idx="139">
                  <c:v>2009年</c:v>
                </c:pt>
                <c:pt idx="140">
                  <c:v>2009年</c:v>
                </c:pt>
                <c:pt idx="141">
                  <c:v>2010年</c:v>
                </c:pt>
                <c:pt idx="142">
                  <c:v>2010年</c:v>
                </c:pt>
                <c:pt idx="143">
                  <c:v>2010年</c:v>
                </c:pt>
                <c:pt idx="144">
                  <c:v>2010年</c:v>
                </c:pt>
                <c:pt idx="145">
                  <c:v>2010年</c:v>
                </c:pt>
                <c:pt idx="146">
                  <c:v>2010年</c:v>
                </c:pt>
                <c:pt idx="147">
                  <c:v>2010年</c:v>
                </c:pt>
                <c:pt idx="148">
                  <c:v>2010年</c:v>
                </c:pt>
                <c:pt idx="149">
                  <c:v>2010年</c:v>
                </c:pt>
                <c:pt idx="150">
                  <c:v>2010年</c:v>
                </c:pt>
                <c:pt idx="151">
                  <c:v>2010年</c:v>
                </c:pt>
                <c:pt idx="152">
                  <c:v>2010年</c:v>
                </c:pt>
                <c:pt idx="153">
                  <c:v>2011年</c:v>
                </c:pt>
                <c:pt idx="154">
                  <c:v>2011年</c:v>
                </c:pt>
                <c:pt idx="155">
                  <c:v>2011年</c:v>
                </c:pt>
                <c:pt idx="156">
                  <c:v>2011年</c:v>
                </c:pt>
                <c:pt idx="157">
                  <c:v>2011年</c:v>
                </c:pt>
                <c:pt idx="158">
                  <c:v>2011年</c:v>
                </c:pt>
                <c:pt idx="159">
                  <c:v>2011年</c:v>
                </c:pt>
                <c:pt idx="160">
                  <c:v>2011年</c:v>
                </c:pt>
                <c:pt idx="161">
                  <c:v>2011年</c:v>
                </c:pt>
                <c:pt idx="162">
                  <c:v>2011年</c:v>
                </c:pt>
                <c:pt idx="163">
                  <c:v>2011年</c:v>
                </c:pt>
                <c:pt idx="164">
                  <c:v>2011年</c:v>
                </c:pt>
                <c:pt idx="165">
                  <c:v>2012年</c:v>
                </c:pt>
                <c:pt idx="166">
                  <c:v>2012年</c:v>
                </c:pt>
                <c:pt idx="167">
                  <c:v>2012年</c:v>
                </c:pt>
                <c:pt idx="168">
                  <c:v>2012年</c:v>
                </c:pt>
                <c:pt idx="169">
                  <c:v>2012年</c:v>
                </c:pt>
                <c:pt idx="170">
                  <c:v>2012年</c:v>
                </c:pt>
                <c:pt idx="171">
                  <c:v>2012年</c:v>
                </c:pt>
                <c:pt idx="172">
                  <c:v>2012年</c:v>
                </c:pt>
                <c:pt idx="173">
                  <c:v>2012年</c:v>
                </c:pt>
                <c:pt idx="174">
                  <c:v>2012年</c:v>
                </c:pt>
                <c:pt idx="175">
                  <c:v>2012年</c:v>
                </c:pt>
                <c:pt idx="176">
                  <c:v>2012年</c:v>
                </c:pt>
                <c:pt idx="177">
                  <c:v>2013年</c:v>
                </c:pt>
                <c:pt idx="178">
                  <c:v>2013年</c:v>
                </c:pt>
                <c:pt idx="179">
                  <c:v>2013年</c:v>
                </c:pt>
                <c:pt idx="180">
                  <c:v>2013年</c:v>
                </c:pt>
                <c:pt idx="181">
                  <c:v>2013年</c:v>
                </c:pt>
                <c:pt idx="182">
                  <c:v>2013年</c:v>
                </c:pt>
                <c:pt idx="183">
                  <c:v>2013年</c:v>
                </c:pt>
                <c:pt idx="184">
                  <c:v>2013年</c:v>
                </c:pt>
                <c:pt idx="185">
                  <c:v>2013年</c:v>
                </c:pt>
                <c:pt idx="186">
                  <c:v>2013年</c:v>
                </c:pt>
                <c:pt idx="187">
                  <c:v>2013年</c:v>
                </c:pt>
                <c:pt idx="188">
                  <c:v>2013年</c:v>
                </c:pt>
                <c:pt idx="189">
                  <c:v>2014年</c:v>
                </c:pt>
                <c:pt idx="190">
                  <c:v>2014年</c:v>
                </c:pt>
                <c:pt idx="191">
                  <c:v>2014年</c:v>
                </c:pt>
                <c:pt idx="192">
                  <c:v>2014年</c:v>
                </c:pt>
                <c:pt idx="193">
                  <c:v>2014年</c:v>
                </c:pt>
                <c:pt idx="194">
                  <c:v>2014年</c:v>
                </c:pt>
                <c:pt idx="195">
                  <c:v>2014年</c:v>
                </c:pt>
                <c:pt idx="196">
                  <c:v>2014年</c:v>
                </c:pt>
                <c:pt idx="197">
                  <c:v>2014年</c:v>
                </c:pt>
                <c:pt idx="198">
                  <c:v>2014年</c:v>
                </c:pt>
                <c:pt idx="199">
                  <c:v>2014年</c:v>
                </c:pt>
                <c:pt idx="200">
                  <c:v>2014年</c:v>
                </c:pt>
                <c:pt idx="201">
                  <c:v>2015年</c:v>
                </c:pt>
                <c:pt idx="202">
                  <c:v>2015年</c:v>
                </c:pt>
                <c:pt idx="203">
                  <c:v>2015年</c:v>
                </c:pt>
                <c:pt idx="204">
                  <c:v>2015年</c:v>
                </c:pt>
                <c:pt idx="205">
                  <c:v>2015年</c:v>
                </c:pt>
                <c:pt idx="206">
                  <c:v>2015年</c:v>
                </c:pt>
                <c:pt idx="207">
                  <c:v>2015年</c:v>
                </c:pt>
                <c:pt idx="208">
                  <c:v>2015年</c:v>
                </c:pt>
                <c:pt idx="209">
                  <c:v>2015年</c:v>
                </c:pt>
                <c:pt idx="210">
                  <c:v>2015年</c:v>
                </c:pt>
              </c:strCache>
            </c:strRef>
          </c:cat>
          <c:val>
            <c:numRef>
              <c:f>'[世帯数増加数　ゼミ.xls]区別世帯数と人口'!$C$24:$HE$24</c:f>
              <c:numCache>
                <c:formatCode>#,##0</c:formatCode>
                <c:ptCount val="211"/>
                <c:pt idx="0">
                  <c:v>0</c:v>
                </c:pt>
                <c:pt idx="1">
                  <c:v>299</c:v>
                </c:pt>
                <c:pt idx="2">
                  <c:v>403</c:v>
                </c:pt>
                <c:pt idx="3">
                  <c:v>490</c:v>
                </c:pt>
                <c:pt idx="4">
                  <c:v>487</c:v>
                </c:pt>
                <c:pt idx="5">
                  <c:v>513</c:v>
                </c:pt>
                <c:pt idx="6">
                  <c:v>651</c:v>
                </c:pt>
                <c:pt idx="7">
                  <c:v>719</c:v>
                </c:pt>
                <c:pt idx="8">
                  <c:v>768</c:v>
                </c:pt>
                <c:pt idx="9">
                  <c:v>834</c:v>
                </c:pt>
                <c:pt idx="10">
                  <c:v>892</c:v>
                </c:pt>
                <c:pt idx="11">
                  <c:v>955</c:v>
                </c:pt>
                <c:pt idx="12">
                  <c:v>1201</c:v>
                </c:pt>
                <c:pt idx="13">
                  <c:v>1529</c:v>
                </c:pt>
                <c:pt idx="14">
                  <c:v>1634</c:v>
                </c:pt>
                <c:pt idx="15">
                  <c:v>1716</c:v>
                </c:pt>
                <c:pt idx="16">
                  <c:v>1785</c:v>
                </c:pt>
                <c:pt idx="17">
                  <c:v>1878</c:v>
                </c:pt>
                <c:pt idx="18">
                  <c:v>1991</c:v>
                </c:pt>
                <c:pt idx="19">
                  <c:v>2123</c:v>
                </c:pt>
                <c:pt idx="20">
                  <c:v>2225</c:v>
                </c:pt>
                <c:pt idx="21">
                  <c:v>2373</c:v>
                </c:pt>
                <c:pt idx="22">
                  <c:v>2418</c:v>
                </c:pt>
                <c:pt idx="23">
                  <c:v>2477</c:v>
                </c:pt>
                <c:pt idx="24">
                  <c:v>2643</c:v>
                </c:pt>
                <c:pt idx="25">
                  <c:v>2947</c:v>
                </c:pt>
                <c:pt idx="26">
                  <c:v>3048</c:v>
                </c:pt>
                <c:pt idx="27">
                  <c:v>3089</c:v>
                </c:pt>
                <c:pt idx="28">
                  <c:v>3210</c:v>
                </c:pt>
                <c:pt idx="29">
                  <c:v>3276</c:v>
                </c:pt>
                <c:pt idx="30">
                  <c:v>3190</c:v>
                </c:pt>
                <c:pt idx="31">
                  <c:v>3323</c:v>
                </c:pt>
                <c:pt idx="32">
                  <c:v>3425</c:v>
                </c:pt>
                <c:pt idx="33">
                  <c:v>3540</c:v>
                </c:pt>
                <c:pt idx="34">
                  <c:v>3589</c:v>
                </c:pt>
                <c:pt idx="35">
                  <c:v>3624</c:v>
                </c:pt>
                <c:pt idx="36">
                  <c:v>3798</c:v>
                </c:pt>
                <c:pt idx="37">
                  <c:v>4123</c:v>
                </c:pt>
                <c:pt idx="38">
                  <c:v>4304</c:v>
                </c:pt>
                <c:pt idx="39">
                  <c:v>4417</c:v>
                </c:pt>
                <c:pt idx="40">
                  <c:v>4530</c:v>
                </c:pt>
                <c:pt idx="41">
                  <c:v>4578</c:v>
                </c:pt>
                <c:pt idx="42">
                  <c:v>4638</c:v>
                </c:pt>
                <c:pt idx="43">
                  <c:v>4776</c:v>
                </c:pt>
                <c:pt idx="44">
                  <c:v>4845</c:v>
                </c:pt>
                <c:pt idx="45">
                  <c:v>4890</c:v>
                </c:pt>
                <c:pt idx="46">
                  <c:v>4955</c:v>
                </c:pt>
                <c:pt idx="47">
                  <c:v>4970</c:v>
                </c:pt>
                <c:pt idx="48">
                  <c:v>5216</c:v>
                </c:pt>
                <c:pt idx="49">
                  <c:v>5617</c:v>
                </c:pt>
                <c:pt idx="50">
                  <c:v>5833</c:v>
                </c:pt>
                <c:pt idx="51">
                  <c:v>5921</c:v>
                </c:pt>
                <c:pt idx="52">
                  <c:v>6040</c:v>
                </c:pt>
                <c:pt idx="53">
                  <c:v>6096</c:v>
                </c:pt>
                <c:pt idx="54">
                  <c:v>6169</c:v>
                </c:pt>
                <c:pt idx="55">
                  <c:v>6319</c:v>
                </c:pt>
                <c:pt idx="56">
                  <c:v>6398</c:v>
                </c:pt>
                <c:pt idx="57">
                  <c:v>6450</c:v>
                </c:pt>
                <c:pt idx="58">
                  <c:v>6443</c:v>
                </c:pt>
                <c:pt idx="59">
                  <c:v>6513</c:v>
                </c:pt>
                <c:pt idx="60">
                  <c:v>6850</c:v>
                </c:pt>
                <c:pt idx="61">
                  <c:v>7282</c:v>
                </c:pt>
                <c:pt idx="62">
                  <c:v>7379</c:v>
                </c:pt>
                <c:pt idx="63">
                  <c:v>7482</c:v>
                </c:pt>
                <c:pt idx="64">
                  <c:v>7601</c:v>
                </c:pt>
                <c:pt idx="65">
                  <c:v>7662</c:v>
                </c:pt>
                <c:pt idx="66">
                  <c:v>7713</c:v>
                </c:pt>
                <c:pt idx="67">
                  <c:v>7847</c:v>
                </c:pt>
                <c:pt idx="68">
                  <c:v>8020</c:v>
                </c:pt>
                <c:pt idx="69">
                  <c:v>8099</c:v>
                </c:pt>
                <c:pt idx="70">
                  <c:v>8117</c:v>
                </c:pt>
                <c:pt idx="71">
                  <c:v>8164</c:v>
                </c:pt>
                <c:pt idx="72">
                  <c:v>8433</c:v>
                </c:pt>
                <c:pt idx="73">
                  <c:v>8697</c:v>
                </c:pt>
                <c:pt idx="74">
                  <c:v>8821</c:v>
                </c:pt>
                <c:pt idx="75">
                  <c:v>8915</c:v>
                </c:pt>
                <c:pt idx="76">
                  <c:v>8925</c:v>
                </c:pt>
                <c:pt idx="77">
                  <c:v>9001</c:v>
                </c:pt>
                <c:pt idx="78">
                  <c:v>9056</c:v>
                </c:pt>
                <c:pt idx="79">
                  <c:v>9243</c:v>
                </c:pt>
                <c:pt idx="80">
                  <c:v>9353</c:v>
                </c:pt>
                <c:pt idx="81">
                  <c:v>9378</c:v>
                </c:pt>
                <c:pt idx="82">
                  <c:v>9474</c:v>
                </c:pt>
                <c:pt idx="83">
                  <c:v>9551</c:v>
                </c:pt>
                <c:pt idx="84">
                  <c:v>9915</c:v>
                </c:pt>
                <c:pt idx="85">
                  <c:v>10180</c:v>
                </c:pt>
                <c:pt idx="86">
                  <c:v>10338</c:v>
                </c:pt>
                <c:pt idx="87">
                  <c:v>10494</c:v>
                </c:pt>
                <c:pt idx="88">
                  <c:v>10535</c:v>
                </c:pt>
                <c:pt idx="89">
                  <c:v>10678</c:v>
                </c:pt>
                <c:pt idx="90">
                  <c:v>9925</c:v>
                </c:pt>
                <c:pt idx="91">
                  <c:v>10072</c:v>
                </c:pt>
                <c:pt idx="92">
                  <c:v>10201</c:v>
                </c:pt>
                <c:pt idx="93">
                  <c:v>10235</c:v>
                </c:pt>
                <c:pt idx="94">
                  <c:v>10305</c:v>
                </c:pt>
                <c:pt idx="95">
                  <c:v>10375</c:v>
                </c:pt>
                <c:pt idx="96">
                  <c:v>10634</c:v>
                </c:pt>
                <c:pt idx="97">
                  <c:v>11020</c:v>
                </c:pt>
                <c:pt idx="98">
                  <c:v>11226</c:v>
                </c:pt>
                <c:pt idx="99">
                  <c:v>11290</c:v>
                </c:pt>
                <c:pt idx="100">
                  <c:v>11369</c:v>
                </c:pt>
                <c:pt idx="101">
                  <c:v>11556</c:v>
                </c:pt>
                <c:pt idx="102">
                  <c:v>11641</c:v>
                </c:pt>
                <c:pt idx="103">
                  <c:v>11770</c:v>
                </c:pt>
                <c:pt idx="104">
                  <c:v>11933</c:v>
                </c:pt>
                <c:pt idx="105">
                  <c:v>12017</c:v>
                </c:pt>
                <c:pt idx="106">
                  <c:v>12121</c:v>
                </c:pt>
                <c:pt idx="107">
                  <c:v>12234</c:v>
                </c:pt>
                <c:pt idx="108">
                  <c:v>12478</c:v>
                </c:pt>
                <c:pt idx="109">
                  <c:v>12857</c:v>
                </c:pt>
                <c:pt idx="110">
                  <c:v>13078</c:v>
                </c:pt>
                <c:pt idx="111">
                  <c:v>13149</c:v>
                </c:pt>
                <c:pt idx="112">
                  <c:v>13279</c:v>
                </c:pt>
                <c:pt idx="113">
                  <c:v>13369</c:v>
                </c:pt>
                <c:pt idx="114">
                  <c:v>13472</c:v>
                </c:pt>
                <c:pt idx="115">
                  <c:v>13667</c:v>
                </c:pt>
                <c:pt idx="116">
                  <c:v>13819</c:v>
                </c:pt>
                <c:pt idx="117">
                  <c:v>13819</c:v>
                </c:pt>
                <c:pt idx="118">
                  <c:v>13882</c:v>
                </c:pt>
                <c:pt idx="119">
                  <c:v>13941</c:v>
                </c:pt>
                <c:pt idx="120">
                  <c:v>14280</c:v>
                </c:pt>
                <c:pt idx="121">
                  <c:v>14663</c:v>
                </c:pt>
                <c:pt idx="122">
                  <c:v>14863</c:v>
                </c:pt>
                <c:pt idx="123">
                  <c:v>14916</c:v>
                </c:pt>
                <c:pt idx="124">
                  <c:v>15097</c:v>
                </c:pt>
                <c:pt idx="125">
                  <c:v>15223</c:v>
                </c:pt>
                <c:pt idx="126">
                  <c:v>15346</c:v>
                </c:pt>
                <c:pt idx="127">
                  <c:v>15481</c:v>
                </c:pt>
                <c:pt idx="128">
                  <c:v>15580</c:v>
                </c:pt>
                <c:pt idx="129">
                  <c:v>15566</c:v>
                </c:pt>
                <c:pt idx="130">
                  <c:v>15619</c:v>
                </c:pt>
                <c:pt idx="131">
                  <c:v>15729</c:v>
                </c:pt>
                <c:pt idx="132">
                  <c:v>16009</c:v>
                </c:pt>
                <c:pt idx="133">
                  <c:v>16210</c:v>
                </c:pt>
                <c:pt idx="134">
                  <c:v>16263</c:v>
                </c:pt>
                <c:pt idx="135">
                  <c:v>16289</c:v>
                </c:pt>
                <c:pt idx="136">
                  <c:v>16373</c:v>
                </c:pt>
                <c:pt idx="137">
                  <c:v>16482</c:v>
                </c:pt>
                <c:pt idx="138">
                  <c:v>16499</c:v>
                </c:pt>
                <c:pt idx="139">
                  <c:v>16551</c:v>
                </c:pt>
                <c:pt idx="140">
                  <c:v>16578</c:v>
                </c:pt>
                <c:pt idx="141">
                  <c:v>16581</c:v>
                </c:pt>
                <c:pt idx="142">
                  <c:v>16614</c:v>
                </c:pt>
                <c:pt idx="143">
                  <c:v>16621</c:v>
                </c:pt>
                <c:pt idx="144">
                  <c:v>16879</c:v>
                </c:pt>
                <c:pt idx="145">
                  <c:v>17111</c:v>
                </c:pt>
                <c:pt idx="146">
                  <c:v>17224</c:v>
                </c:pt>
                <c:pt idx="147">
                  <c:v>17256</c:v>
                </c:pt>
                <c:pt idx="148">
                  <c:v>17295</c:v>
                </c:pt>
                <c:pt idx="149">
                  <c:v>17285</c:v>
                </c:pt>
                <c:pt idx="150">
                  <c:v>17193</c:v>
                </c:pt>
                <c:pt idx="151">
                  <c:v>17286</c:v>
                </c:pt>
                <c:pt idx="152">
                  <c:v>17300</c:v>
                </c:pt>
                <c:pt idx="153">
                  <c:v>17366</c:v>
                </c:pt>
                <c:pt idx="154">
                  <c:v>17344</c:v>
                </c:pt>
                <c:pt idx="155">
                  <c:v>17366</c:v>
                </c:pt>
                <c:pt idx="156">
                  <c:v>17555</c:v>
                </c:pt>
                <c:pt idx="157">
                  <c:v>17701</c:v>
                </c:pt>
                <c:pt idx="158">
                  <c:v>17817</c:v>
                </c:pt>
                <c:pt idx="159">
                  <c:v>17863</c:v>
                </c:pt>
                <c:pt idx="160">
                  <c:v>17907</c:v>
                </c:pt>
                <c:pt idx="161">
                  <c:v>17951</c:v>
                </c:pt>
                <c:pt idx="162">
                  <c:v>17926</c:v>
                </c:pt>
                <c:pt idx="163">
                  <c:v>17996</c:v>
                </c:pt>
                <c:pt idx="164">
                  <c:v>18004</c:v>
                </c:pt>
                <c:pt idx="165">
                  <c:v>17981</c:v>
                </c:pt>
                <c:pt idx="166">
                  <c:v>17960</c:v>
                </c:pt>
                <c:pt idx="167">
                  <c:v>17983</c:v>
                </c:pt>
                <c:pt idx="168">
                  <c:v>18146</c:v>
                </c:pt>
                <c:pt idx="169">
                  <c:v>18372</c:v>
                </c:pt>
                <c:pt idx="170">
                  <c:v>18563</c:v>
                </c:pt>
                <c:pt idx="171">
                  <c:v>18538</c:v>
                </c:pt>
                <c:pt idx="172">
                  <c:v>17188</c:v>
                </c:pt>
                <c:pt idx="173">
                  <c:v>17258</c:v>
                </c:pt>
                <c:pt idx="174">
                  <c:v>17337</c:v>
                </c:pt>
                <c:pt idx="175">
                  <c:v>17407</c:v>
                </c:pt>
                <c:pt idx="176">
                  <c:v>17486</c:v>
                </c:pt>
                <c:pt idx="177">
                  <c:v>17510</c:v>
                </c:pt>
                <c:pt idx="178">
                  <c:v>17514</c:v>
                </c:pt>
                <c:pt idx="179">
                  <c:v>17560</c:v>
                </c:pt>
                <c:pt idx="180">
                  <c:v>17752</c:v>
                </c:pt>
                <c:pt idx="181">
                  <c:v>17950</c:v>
                </c:pt>
                <c:pt idx="182">
                  <c:v>18049</c:v>
                </c:pt>
                <c:pt idx="183">
                  <c:v>18052</c:v>
                </c:pt>
                <c:pt idx="184">
                  <c:v>18042</c:v>
                </c:pt>
                <c:pt idx="185">
                  <c:v>18121</c:v>
                </c:pt>
                <c:pt idx="186">
                  <c:v>18164</c:v>
                </c:pt>
                <c:pt idx="187">
                  <c:v>18260</c:v>
                </c:pt>
                <c:pt idx="188">
                  <c:v>18239</c:v>
                </c:pt>
                <c:pt idx="189">
                  <c:v>18166</c:v>
                </c:pt>
                <c:pt idx="190">
                  <c:v>18211</c:v>
                </c:pt>
                <c:pt idx="191">
                  <c:v>18209</c:v>
                </c:pt>
                <c:pt idx="192">
                  <c:v>18545</c:v>
                </c:pt>
                <c:pt idx="193">
                  <c:v>18802</c:v>
                </c:pt>
                <c:pt idx="194">
                  <c:v>18952</c:v>
                </c:pt>
                <c:pt idx="195">
                  <c:v>18977</c:v>
                </c:pt>
                <c:pt idx="196">
                  <c:v>18948</c:v>
                </c:pt>
                <c:pt idx="197">
                  <c:v>19018</c:v>
                </c:pt>
                <c:pt idx="198">
                  <c:v>19128</c:v>
                </c:pt>
                <c:pt idx="199">
                  <c:v>19188</c:v>
                </c:pt>
                <c:pt idx="200">
                  <c:v>19230</c:v>
                </c:pt>
                <c:pt idx="201">
                  <c:v>19273</c:v>
                </c:pt>
                <c:pt idx="202">
                  <c:v>19282</c:v>
                </c:pt>
                <c:pt idx="203">
                  <c:v>19331</c:v>
                </c:pt>
                <c:pt idx="204">
                  <c:v>19658</c:v>
                </c:pt>
                <c:pt idx="205">
                  <c:v>19922</c:v>
                </c:pt>
                <c:pt idx="206">
                  <c:v>19999</c:v>
                </c:pt>
                <c:pt idx="207">
                  <c:v>20038</c:v>
                </c:pt>
                <c:pt idx="208">
                  <c:v>20144</c:v>
                </c:pt>
                <c:pt idx="209">
                  <c:v>20168</c:v>
                </c:pt>
                <c:pt idx="210">
                  <c:v>20248</c:v>
                </c:pt>
              </c:numCache>
            </c:numRef>
          </c:val>
          <c:smooth val="0"/>
        </c:ser>
        <c:dLbls>
          <c:showLegendKey val="0"/>
          <c:showVal val="0"/>
          <c:showCatName val="0"/>
          <c:showSerName val="0"/>
          <c:showPercent val="0"/>
          <c:showBubbleSize val="0"/>
        </c:dLbls>
        <c:smooth val="0"/>
        <c:axId val="678963456"/>
        <c:axId val="678964544"/>
      </c:lineChart>
      <c:catAx>
        <c:axId val="678963456"/>
        <c:scaling>
          <c:orientation val="minMax"/>
        </c:scaling>
        <c:delete val="0"/>
        <c:axPos val="b"/>
        <c:numFmt formatCode="General" sourceLinked="1"/>
        <c:majorTickMark val="in"/>
        <c:minorTickMark val="none"/>
        <c:tickLblPos val="nextTo"/>
        <c:txPr>
          <a:bodyPr/>
          <a:lstStyle/>
          <a:p>
            <a:pPr>
              <a:defRPr sz="1400">
                <a:latin typeface="メイリオ" panose="020B0604030504040204" pitchFamily="50" charset="-128"/>
                <a:ea typeface="メイリオ" panose="020B0604030504040204" pitchFamily="50" charset="-128"/>
              </a:defRPr>
            </a:pPr>
            <a:endParaRPr lang="ja-JP"/>
          </a:p>
        </c:txPr>
        <c:crossAx val="678964544"/>
        <c:crosses val="autoZero"/>
        <c:auto val="1"/>
        <c:lblAlgn val="ctr"/>
        <c:lblOffset val="100"/>
        <c:tickLblSkip val="12"/>
        <c:tickMarkSkip val="12"/>
        <c:noMultiLvlLbl val="0"/>
      </c:catAx>
      <c:valAx>
        <c:axId val="678964544"/>
        <c:scaling>
          <c:orientation val="minMax"/>
        </c:scaling>
        <c:delete val="0"/>
        <c:axPos val="l"/>
        <c:majorGridlines/>
        <c:numFmt formatCode="#,##0" sourceLinked="1"/>
        <c:majorTickMark val="in"/>
        <c:minorTickMark val="none"/>
        <c:tickLblPos val="nextTo"/>
        <c:txPr>
          <a:bodyPr/>
          <a:lstStyle/>
          <a:p>
            <a:pPr>
              <a:defRPr sz="1600">
                <a:latin typeface="メイリオ" panose="020B0604030504040204" pitchFamily="50" charset="-128"/>
                <a:ea typeface="メイリオ" panose="020B0604030504040204" pitchFamily="50" charset="-128"/>
              </a:defRPr>
            </a:pPr>
            <a:endParaRPr lang="ja-JP"/>
          </a:p>
        </c:txPr>
        <c:crossAx val="678963456"/>
        <c:crosses val="autoZero"/>
        <c:crossBetween val="between"/>
      </c:valAx>
    </c:plotArea>
    <c:legend>
      <c:legendPos val="b"/>
      <c:overlay val="0"/>
      <c:txPr>
        <a:bodyPr/>
        <a:lstStyle/>
        <a:p>
          <a:pPr>
            <a:defRPr sz="1400">
              <a:latin typeface="メイリオ" panose="020B0604030504040204" pitchFamily="50" charset="-128"/>
              <a:ea typeface="メイリオ" panose="020B0604030504040204" pitchFamily="50" charset="-128"/>
            </a:defRPr>
          </a:pPr>
          <a:endParaRPr lang="ja-JP"/>
        </a:p>
      </c:txPr>
    </c:legend>
    <c:plotVisOnly val="1"/>
    <c:dispBlanksAs val="gap"/>
    <c:showDLblsOverMax val="0"/>
  </c:chart>
  <c:spPr>
    <a:solidFill>
      <a:srgbClr val="FFFFCC"/>
    </a:solidFill>
    <a:ln w="28575">
      <a:solidFill>
        <a:srgbClr val="002060"/>
      </a:solid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62315901171001"/>
          <c:y val="6.4206451156046326E-2"/>
          <c:w val="0.80745661510757372"/>
          <c:h val="0.68570756581574932"/>
        </c:manualLayout>
      </c:layout>
      <c:barChart>
        <c:barDir val="col"/>
        <c:grouping val="clustered"/>
        <c:varyColors val="0"/>
        <c:ser>
          <c:idx val="0"/>
          <c:order val="0"/>
          <c:tx>
            <c:strRef>
              <c:f>データ!$B$1</c:f>
              <c:strCache>
                <c:ptCount val="1"/>
                <c:pt idx="0">
                  <c:v>1世帯当たりの人数</c:v>
                </c:pt>
              </c:strCache>
            </c:strRef>
          </c:tx>
          <c:invertIfNegative val="0"/>
          <c:dPt>
            <c:idx val="6"/>
            <c:invertIfNegative val="0"/>
            <c:bubble3D val="0"/>
            <c:spPr>
              <a:solidFill>
                <a:srgbClr val="FF0000"/>
              </a:solidFill>
            </c:spPr>
          </c:dPt>
          <c:cat>
            <c:strRef>
              <c:f>データ!$A$2:$A$17</c:f>
              <c:strCache>
                <c:ptCount val="16"/>
                <c:pt idx="0">
                  <c:v>千種区</c:v>
                </c:pt>
                <c:pt idx="1">
                  <c:v>東区</c:v>
                </c:pt>
                <c:pt idx="2">
                  <c:v>北区</c:v>
                </c:pt>
                <c:pt idx="3">
                  <c:v>西区</c:v>
                </c:pt>
                <c:pt idx="4">
                  <c:v>中村区</c:v>
                </c:pt>
                <c:pt idx="5">
                  <c:v>中区</c:v>
                </c:pt>
                <c:pt idx="6">
                  <c:v>昭和区</c:v>
                </c:pt>
                <c:pt idx="7">
                  <c:v>瑞穂区</c:v>
                </c:pt>
                <c:pt idx="8">
                  <c:v>熱田区</c:v>
                </c:pt>
                <c:pt idx="9">
                  <c:v>中川区</c:v>
                </c:pt>
                <c:pt idx="10">
                  <c:v>港区</c:v>
                </c:pt>
                <c:pt idx="11">
                  <c:v>南区</c:v>
                </c:pt>
                <c:pt idx="12">
                  <c:v>守山区</c:v>
                </c:pt>
                <c:pt idx="13">
                  <c:v>緑区</c:v>
                </c:pt>
                <c:pt idx="14">
                  <c:v>名東区</c:v>
                </c:pt>
                <c:pt idx="15">
                  <c:v>天白区</c:v>
                </c:pt>
              </c:strCache>
            </c:strRef>
          </c:cat>
          <c:val>
            <c:numRef>
              <c:f>データ!$B$2:$B$17</c:f>
              <c:numCache>
                <c:formatCode>General</c:formatCode>
                <c:ptCount val="16"/>
                <c:pt idx="0">
                  <c:v>1.9841573142414861</c:v>
                </c:pt>
                <c:pt idx="1">
                  <c:v>1.9034441118015548</c:v>
                </c:pt>
                <c:pt idx="2">
                  <c:v>2.1832351365827529</c:v>
                </c:pt>
                <c:pt idx="3">
                  <c:v>2.1366026820930846</c:v>
                </c:pt>
                <c:pt idx="4">
                  <c:v>1.9281005824691007</c:v>
                </c:pt>
                <c:pt idx="5">
                  <c:v>1.5697183639014658</c:v>
                </c:pt>
                <c:pt idx="6">
                  <c:v>1.9452052273145592</c:v>
                </c:pt>
                <c:pt idx="7">
                  <c:v>2.1788042350010381</c:v>
                </c:pt>
                <c:pt idx="8">
                  <c:v>2.1149683081423696</c:v>
                </c:pt>
                <c:pt idx="9">
                  <c:v>2.3268657347685409</c:v>
                </c:pt>
                <c:pt idx="10">
                  <c:v>2.448552918689423</c:v>
                </c:pt>
                <c:pt idx="11">
                  <c:v>2.2354473238702957</c:v>
                </c:pt>
                <c:pt idx="12">
                  <c:v>2.4692501620687173</c:v>
                </c:pt>
                <c:pt idx="13">
                  <c:v>2.5548701333533597</c:v>
                </c:pt>
                <c:pt idx="14">
                  <c:v>2.2125919204777835</c:v>
                </c:pt>
                <c:pt idx="15">
                  <c:v>2.1962998624484182</c:v>
                </c:pt>
              </c:numCache>
            </c:numRef>
          </c:val>
        </c:ser>
        <c:dLbls>
          <c:showLegendKey val="0"/>
          <c:showVal val="0"/>
          <c:showCatName val="0"/>
          <c:showSerName val="0"/>
          <c:showPercent val="0"/>
          <c:showBubbleSize val="0"/>
        </c:dLbls>
        <c:gapWidth val="150"/>
        <c:axId val="816554336"/>
        <c:axId val="816555968"/>
      </c:barChart>
      <c:lineChart>
        <c:grouping val="standard"/>
        <c:varyColors val="0"/>
        <c:ser>
          <c:idx val="1"/>
          <c:order val="1"/>
          <c:tx>
            <c:strRef>
              <c:f>データ!$C$1</c:f>
              <c:strCache>
                <c:ptCount val="1"/>
                <c:pt idx="0">
                  <c:v>人口密度</c:v>
                </c:pt>
              </c:strCache>
            </c:strRef>
          </c:tx>
          <c:spPr>
            <a:ln>
              <a:solidFill>
                <a:srgbClr val="00B050"/>
              </a:solidFill>
            </a:ln>
          </c:spPr>
          <c:marker>
            <c:symbol val="none"/>
          </c:marker>
          <c:cat>
            <c:strRef>
              <c:f>データ!$A$2:$A$17</c:f>
              <c:strCache>
                <c:ptCount val="16"/>
                <c:pt idx="0">
                  <c:v>千種区</c:v>
                </c:pt>
                <c:pt idx="1">
                  <c:v>東区</c:v>
                </c:pt>
                <c:pt idx="2">
                  <c:v>北区</c:v>
                </c:pt>
                <c:pt idx="3">
                  <c:v>西区</c:v>
                </c:pt>
                <c:pt idx="4">
                  <c:v>中村区</c:v>
                </c:pt>
                <c:pt idx="5">
                  <c:v>中区</c:v>
                </c:pt>
                <c:pt idx="6">
                  <c:v>昭和区</c:v>
                </c:pt>
                <c:pt idx="7">
                  <c:v>瑞穂区</c:v>
                </c:pt>
                <c:pt idx="8">
                  <c:v>熱田区</c:v>
                </c:pt>
                <c:pt idx="9">
                  <c:v>中川区</c:v>
                </c:pt>
                <c:pt idx="10">
                  <c:v>港区</c:v>
                </c:pt>
                <c:pt idx="11">
                  <c:v>南区</c:v>
                </c:pt>
                <c:pt idx="12">
                  <c:v>守山区</c:v>
                </c:pt>
                <c:pt idx="13">
                  <c:v>緑区</c:v>
                </c:pt>
                <c:pt idx="14">
                  <c:v>名東区</c:v>
                </c:pt>
                <c:pt idx="15">
                  <c:v>天白区</c:v>
                </c:pt>
              </c:strCache>
            </c:strRef>
          </c:cat>
          <c:val>
            <c:numRef>
              <c:f>データ!$C$2:$C$17</c:f>
              <c:numCache>
                <c:formatCode>General</c:formatCode>
                <c:ptCount val="16"/>
                <c:pt idx="0">
                  <c:v>9024.5324532453251</c:v>
                </c:pt>
                <c:pt idx="1">
                  <c:v>9813.2295719844351</c:v>
                </c:pt>
                <c:pt idx="2">
                  <c:v>10498.647778493239</c:v>
                </c:pt>
                <c:pt idx="3">
                  <c:v>8157.2225320691578</c:v>
                </c:pt>
                <c:pt idx="4">
                  <c:v>8326.3190184049072</c:v>
                </c:pt>
                <c:pt idx="5">
                  <c:v>8722.8144989339016</c:v>
                </c:pt>
                <c:pt idx="6">
                  <c:v>9660.2376599634372</c:v>
                </c:pt>
                <c:pt idx="7">
                  <c:v>9354.0998217468805</c:v>
                </c:pt>
                <c:pt idx="8">
                  <c:v>7935.0000000000009</c:v>
                </c:pt>
                <c:pt idx="9">
                  <c:v>6872.61086820737</c:v>
                </c:pt>
                <c:pt idx="10">
                  <c:v>3172.3865877712028</c:v>
                </c:pt>
                <c:pt idx="11">
                  <c:v>7439.2199349945822</c:v>
                </c:pt>
                <c:pt idx="12">
                  <c:v>5039.7824169361957</c:v>
                </c:pt>
                <c:pt idx="13">
                  <c:v>6281.7726193616463</c:v>
                </c:pt>
                <c:pt idx="14">
                  <c:v>8400</c:v>
                </c:pt>
                <c:pt idx="15">
                  <c:v>7399.0268767377211</c:v>
                </c:pt>
              </c:numCache>
            </c:numRef>
          </c:val>
          <c:smooth val="0"/>
        </c:ser>
        <c:dLbls>
          <c:showLegendKey val="0"/>
          <c:showVal val="0"/>
          <c:showCatName val="0"/>
          <c:showSerName val="0"/>
          <c:showPercent val="0"/>
          <c:showBubbleSize val="0"/>
        </c:dLbls>
        <c:marker val="1"/>
        <c:smooth val="0"/>
        <c:axId val="678957472"/>
        <c:axId val="816565216"/>
      </c:lineChart>
      <c:catAx>
        <c:axId val="678957472"/>
        <c:scaling>
          <c:orientation val="minMax"/>
        </c:scaling>
        <c:delete val="0"/>
        <c:axPos val="b"/>
        <c:numFmt formatCode="General" sourceLinked="0"/>
        <c:majorTickMark val="in"/>
        <c:minorTickMark val="none"/>
        <c:tickLblPos val="nextTo"/>
        <c:txPr>
          <a:bodyPr/>
          <a:lstStyle/>
          <a:p>
            <a:pPr>
              <a:lnSpc>
                <a:spcPct val="100000"/>
              </a:lnSpc>
              <a:defRPr sz="1400">
                <a:latin typeface="メイリオ" panose="020B0604030504040204" pitchFamily="50" charset="-128"/>
                <a:ea typeface="メイリオ" panose="020B0604030504040204" pitchFamily="50" charset="-128"/>
              </a:defRPr>
            </a:pPr>
            <a:endParaRPr lang="ja-JP"/>
          </a:p>
        </c:txPr>
        <c:crossAx val="816565216"/>
        <c:crosses val="autoZero"/>
        <c:auto val="1"/>
        <c:lblAlgn val="ctr"/>
        <c:lblOffset val="100"/>
        <c:noMultiLvlLbl val="0"/>
      </c:catAx>
      <c:valAx>
        <c:axId val="816565216"/>
        <c:scaling>
          <c:orientation val="minMax"/>
          <c:min val="0"/>
        </c:scaling>
        <c:delete val="0"/>
        <c:axPos val="l"/>
        <c:majorGridlines/>
        <c:title>
          <c:tx>
            <c:rich>
              <a:bodyPr rot="0" vert="wordArtVertRtl"/>
              <a:lstStyle/>
              <a:p>
                <a:pPr>
                  <a:defRPr sz="1600" b="0">
                    <a:latin typeface="メイリオ" panose="020B0604030504040204" pitchFamily="50" charset="-128"/>
                    <a:ea typeface="メイリオ" panose="020B0604030504040204" pitchFamily="50" charset="-128"/>
                  </a:defRPr>
                </a:pPr>
                <a:r>
                  <a:rPr lang="ja-JP" altLang="en-US" sz="1600" b="0" dirty="0">
                    <a:latin typeface="メイリオ" panose="020B0604030504040204" pitchFamily="50" charset="-128"/>
                    <a:ea typeface="メイリオ" panose="020B0604030504040204" pitchFamily="50" charset="-128"/>
                  </a:rPr>
                  <a:t>（</a:t>
                </a:r>
                <a:r>
                  <a:rPr lang="en-US" altLang="ja-JP" sz="1600" b="0" dirty="0">
                    <a:latin typeface="メイリオ" panose="020B0604030504040204" pitchFamily="50" charset="-128"/>
                    <a:ea typeface="メイリオ" panose="020B0604030504040204" pitchFamily="50" charset="-128"/>
                  </a:rPr>
                  <a:t>1</a:t>
                </a:r>
                <a:r>
                  <a:rPr lang="ja-JP" altLang="en-US" sz="1600" b="0" dirty="0">
                    <a:latin typeface="メイリオ" panose="020B0604030504040204" pitchFamily="50" charset="-128"/>
                    <a:ea typeface="メイリオ" panose="020B0604030504040204" pitchFamily="50" charset="-128"/>
                  </a:rPr>
                  <a:t>世帯当たりの人数）</a:t>
                </a:r>
              </a:p>
            </c:rich>
          </c:tx>
          <c:layout>
            <c:manualLayout>
              <c:xMode val="edge"/>
              <c:yMode val="edge"/>
              <c:x val="0.95431755878422053"/>
              <c:y val="0.1023272852094413"/>
            </c:manualLayout>
          </c:layout>
          <c:overlay val="0"/>
        </c:title>
        <c:numFmt formatCode="General" sourceLinked="1"/>
        <c:majorTickMark val="in"/>
        <c:minorTickMark val="none"/>
        <c:tickLblPos val="nextTo"/>
        <c:txPr>
          <a:bodyPr/>
          <a:lstStyle/>
          <a:p>
            <a:pPr>
              <a:defRPr sz="1400">
                <a:latin typeface="メイリオ" panose="020B0604030504040204" pitchFamily="50" charset="-128"/>
                <a:ea typeface="メイリオ" panose="020B0604030504040204" pitchFamily="50" charset="-128"/>
              </a:defRPr>
            </a:pPr>
            <a:endParaRPr lang="ja-JP"/>
          </a:p>
        </c:txPr>
        <c:crossAx val="678957472"/>
        <c:crosses val="autoZero"/>
        <c:crossBetween val="between"/>
      </c:valAx>
      <c:valAx>
        <c:axId val="816555968"/>
        <c:scaling>
          <c:orientation val="minMax"/>
          <c:min val="1.5"/>
        </c:scaling>
        <c:delete val="0"/>
        <c:axPos val="r"/>
        <c:title>
          <c:tx>
            <c:rich>
              <a:bodyPr rot="0" vert="wordArtVertRtl"/>
              <a:lstStyle/>
              <a:p>
                <a:pPr>
                  <a:defRPr sz="1600" b="0">
                    <a:latin typeface="メイリオ" panose="020B0604030504040204" pitchFamily="50" charset="-128"/>
                    <a:ea typeface="メイリオ" panose="020B0604030504040204" pitchFamily="50" charset="-128"/>
                  </a:defRPr>
                </a:pPr>
                <a:r>
                  <a:rPr lang="en-US" altLang="ja-JP" sz="1600" b="0">
                    <a:latin typeface="メイリオ" panose="020B0604030504040204" pitchFamily="50" charset="-128"/>
                    <a:ea typeface="メイリオ" panose="020B0604030504040204" pitchFamily="50" charset="-128"/>
                  </a:rPr>
                  <a:t>(</a:t>
                </a:r>
                <a:r>
                  <a:rPr lang="ja-JP" altLang="en-US" sz="1600" b="0">
                    <a:latin typeface="メイリオ" panose="020B0604030504040204" pitchFamily="50" charset="-128"/>
                    <a:ea typeface="メイリオ" panose="020B0604030504040204" pitchFamily="50" charset="-128"/>
                  </a:rPr>
                  <a:t>人口密度</a:t>
                </a:r>
                <a:r>
                  <a:rPr lang="en-US" altLang="ja-JP" sz="1600" b="0">
                    <a:latin typeface="メイリオ" panose="020B0604030504040204" pitchFamily="50" charset="-128"/>
                    <a:ea typeface="メイリオ" panose="020B0604030504040204" pitchFamily="50" charset="-128"/>
                  </a:rPr>
                  <a:t>)</a:t>
                </a:r>
                <a:endParaRPr lang="ja-JP" altLang="en-US" sz="1600" b="0">
                  <a:latin typeface="メイリオ" panose="020B0604030504040204" pitchFamily="50" charset="-128"/>
                  <a:ea typeface="メイリオ" panose="020B0604030504040204" pitchFamily="50" charset="-128"/>
                </a:endParaRPr>
              </a:p>
            </c:rich>
          </c:tx>
          <c:layout>
            <c:manualLayout>
              <c:xMode val="edge"/>
              <c:yMode val="edge"/>
              <c:x val="3.8378536989578391E-4"/>
              <c:y val="0.23995096074894112"/>
            </c:manualLayout>
          </c:layout>
          <c:overlay val="0"/>
        </c:title>
        <c:numFmt formatCode="General" sourceLinked="1"/>
        <c:majorTickMark val="in"/>
        <c:minorTickMark val="none"/>
        <c:tickLblPos val="nextTo"/>
        <c:txPr>
          <a:bodyPr/>
          <a:lstStyle/>
          <a:p>
            <a:pPr>
              <a:defRPr sz="1600">
                <a:latin typeface="メイリオ" panose="020B0604030504040204" pitchFamily="50" charset="-128"/>
                <a:ea typeface="メイリオ" panose="020B0604030504040204" pitchFamily="50" charset="-128"/>
              </a:defRPr>
            </a:pPr>
            <a:endParaRPr lang="ja-JP"/>
          </a:p>
        </c:txPr>
        <c:crossAx val="816554336"/>
        <c:crosses val="max"/>
        <c:crossBetween val="between"/>
      </c:valAx>
      <c:catAx>
        <c:axId val="816554336"/>
        <c:scaling>
          <c:orientation val="minMax"/>
        </c:scaling>
        <c:delete val="1"/>
        <c:axPos val="b"/>
        <c:numFmt formatCode="General" sourceLinked="1"/>
        <c:majorTickMark val="out"/>
        <c:minorTickMark val="none"/>
        <c:tickLblPos val="nextTo"/>
        <c:crossAx val="816555968"/>
        <c:crosses val="autoZero"/>
        <c:auto val="1"/>
        <c:lblAlgn val="ctr"/>
        <c:lblOffset val="100"/>
        <c:noMultiLvlLbl val="0"/>
      </c:catAx>
      <c:spPr>
        <a:ln>
          <a:solidFill>
            <a:sysClr val="windowText" lastClr="000000"/>
          </a:solidFill>
        </a:ln>
      </c:spPr>
    </c:plotArea>
    <c:legend>
      <c:legendPos val="b"/>
      <c:layout>
        <c:manualLayout>
          <c:xMode val="edge"/>
          <c:yMode val="edge"/>
          <c:x val="0.33401021624075011"/>
          <c:y val="0.87263002881753871"/>
          <c:w val="0.33420815711170576"/>
          <c:h val="9.4855512916005871E-2"/>
        </c:manualLayout>
      </c:layout>
      <c:overlay val="0"/>
      <c:txPr>
        <a:bodyPr/>
        <a:lstStyle/>
        <a:p>
          <a:pPr>
            <a:defRPr sz="1600" baseline="0">
              <a:latin typeface="メイリオ" panose="020B0604030504040204" pitchFamily="50" charset="-128"/>
              <a:ea typeface="メイリオ" panose="020B0604030504040204" pitchFamily="50" charset="-128"/>
            </a:defRPr>
          </a:pPr>
          <a:endParaRPr lang="ja-JP"/>
        </a:p>
      </c:txPr>
    </c:legend>
    <c:plotVisOnly val="1"/>
    <c:dispBlanksAs val="gap"/>
    <c:showDLblsOverMax val="0"/>
  </c:chart>
  <c:spPr>
    <a:solidFill>
      <a:srgbClr val="FFFFCC"/>
    </a:solidFill>
    <a:ln w="28575">
      <a:solidFill>
        <a:srgbClr val="1F497D"/>
      </a:solid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2400" b="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title>
    <c:autoTitleDeleted val="0"/>
    <c:plotArea>
      <c:layout/>
      <c:barChart>
        <c:barDir val="col"/>
        <c:grouping val="clustered"/>
        <c:varyColors val="0"/>
        <c:ser>
          <c:idx val="0"/>
          <c:order val="0"/>
          <c:tx>
            <c:strRef>
              <c:f>データ!$B$1</c:f>
              <c:strCache>
                <c:ptCount val="1"/>
                <c:pt idx="0">
                  <c:v>1世帯当たりの人数</c:v>
                </c:pt>
              </c:strCache>
            </c:strRef>
          </c:tx>
          <c:invertIfNegative val="0"/>
          <c:dPt>
            <c:idx val="10"/>
            <c:invertIfNegative val="0"/>
            <c:bubble3D val="0"/>
            <c:spPr>
              <a:solidFill>
                <a:srgbClr val="FF0000"/>
              </a:solidFill>
            </c:spPr>
          </c:dPt>
          <c:dPt>
            <c:idx val="13"/>
            <c:invertIfNegative val="0"/>
            <c:bubble3D val="0"/>
            <c:spPr>
              <a:solidFill>
                <a:srgbClr val="FF0000"/>
              </a:solidFill>
            </c:spPr>
          </c:dPt>
          <c:cat>
            <c:strRef>
              <c:f>データ!$A$2:$A$17</c:f>
              <c:strCache>
                <c:ptCount val="16"/>
                <c:pt idx="0">
                  <c:v>千種区</c:v>
                </c:pt>
                <c:pt idx="1">
                  <c:v>東区</c:v>
                </c:pt>
                <c:pt idx="2">
                  <c:v>北区</c:v>
                </c:pt>
                <c:pt idx="3">
                  <c:v>西区</c:v>
                </c:pt>
                <c:pt idx="4">
                  <c:v>中村区</c:v>
                </c:pt>
                <c:pt idx="5">
                  <c:v>中区</c:v>
                </c:pt>
                <c:pt idx="6">
                  <c:v>昭和区</c:v>
                </c:pt>
                <c:pt idx="7">
                  <c:v>瑞穂区</c:v>
                </c:pt>
                <c:pt idx="8">
                  <c:v>熱田区</c:v>
                </c:pt>
                <c:pt idx="9">
                  <c:v>中川区</c:v>
                </c:pt>
                <c:pt idx="10">
                  <c:v>港区</c:v>
                </c:pt>
                <c:pt idx="11">
                  <c:v>南区</c:v>
                </c:pt>
                <c:pt idx="12">
                  <c:v>守山区</c:v>
                </c:pt>
                <c:pt idx="13">
                  <c:v>緑区</c:v>
                </c:pt>
                <c:pt idx="14">
                  <c:v>名東区</c:v>
                </c:pt>
                <c:pt idx="15">
                  <c:v>天白区</c:v>
                </c:pt>
              </c:strCache>
            </c:strRef>
          </c:cat>
          <c:val>
            <c:numRef>
              <c:f>データ!$B$2:$B$17</c:f>
              <c:numCache>
                <c:formatCode>General</c:formatCode>
                <c:ptCount val="16"/>
                <c:pt idx="0">
                  <c:v>1.9841573142414861</c:v>
                </c:pt>
                <c:pt idx="1">
                  <c:v>1.9034441118015548</c:v>
                </c:pt>
                <c:pt idx="2">
                  <c:v>2.1832351365827529</c:v>
                </c:pt>
                <c:pt idx="3">
                  <c:v>2.1366026820930846</c:v>
                </c:pt>
                <c:pt idx="4">
                  <c:v>1.9281005824691007</c:v>
                </c:pt>
                <c:pt idx="5">
                  <c:v>1.5697183639014658</c:v>
                </c:pt>
                <c:pt idx="6">
                  <c:v>1.9452052273145592</c:v>
                </c:pt>
                <c:pt idx="7">
                  <c:v>2.1788042350010381</c:v>
                </c:pt>
                <c:pt idx="8">
                  <c:v>2.1149683081423696</c:v>
                </c:pt>
                <c:pt idx="9">
                  <c:v>2.3268657347685409</c:v>
                </c:pt>
                <c:pt idx="10">
                  <c:v>2.448552918689423</c:v>
                </c:pt>
                <c:pt idx="11">
                  <c:v>2.2354473238702957</c:v>
                </c:pt>
                <c:pt idx="12">
                  <c:v>2.4692501620687173</c:v>
                </c:pt>
                <c:pt idx="13">
                  <c:v>2.5548701333533597</c:v>
                </c:pt>
                <c:pt idx="14">
                  <c:v>2.2125919204777835</c:v>
                </c:pt>
                <c:pt idx="15">
                  <c:v>2.1962998624484182</c:v>
                </c:pt>
              </c:numCache>
            </c:numRef>
          </c:val>
        </c:ser>
        <c:dLbls>
          <c:showLegendKey val="0"/>
          <c:showVal val="0"/>
          <c:showCatName val="0"/>
          <c:showSerName val="0"/>
          <c:showPercent val="0"/>
          <c:showBubbleSize val="0"/>
        </c:dLbls>
        <c:gapWidth val="150"/>
        <c:axId val="816554880"/>
        <c:axId val="816550528"/>
      </c:barChart>
      <c:catAx>
        <c:axId val="816554880"/>
        <c:scaling>
          <c:orientation val="minMax"/>
        </c:scaling>
        <c:delete val="0"/>
        <c:axPos val="b"/>
        <c:numFmt formatCode="General" sourceLinked="0"/>
        <c:majorTickMark val="in"/>
        <c:minorTickMark val="none"/>
        <c:tickLblPos val="nextTo"/>
        <c:txPr>
          <a:bodyPr/>
          <a:lstStyle/>
          <a:p>
            <a:pPr>
              <a:defRPr sz="16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816550528"/>
        <c:crosses val="autoZero"/>
        <c:auto val="1"/>
        <c:lblAlgn val="ctr"/>
        <c:lblOffset val="100"/>
        <c:noMultiLvlLbl val="0"/>
      </c:catAx>
      <c:valAx>
        <c:axId val="816550528"/>
        <c:scaling>
          <c:orientation val="minMax"/>
          <c:min val="1.5"/>
        </c:scaling>
        <c:delete val="0"/>
        <c:axPos val="l"/>
        <c:majorGridlines/>
        <c:numFmt formatCode="General" sourceLinked="1"/>
        <c:majorTickMark val="in"/>
        <c:minorTickMark val="none"/>
        <c:tickLblPos val="nextTo"/>
        <c:txPr>
          <a:bodyPr/>
          <a:lstStyle/>
          <a:p>
            <a:pPr>
              <a:defRPr sz="16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816554880"/>
        <c:crosses val="autoZero"/>
        <c:crossBetween val="between"/>
      </c:valAx>
    </c:plotArea>
    <c:plotVisOnly val="1"/>
    <c:dispBlanksAs val="gap"/>
    <c:showDLblsOverMax val="0"/>
  </c:chart>
  <c:spPr>
    <a:solidFill>
      <a:srgbClr val="FFFFCC"/>
    </a:solidFill>
    <a:ln w="38100">
      <a:solidFill>
        <a:srgbClr val="00206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データ!$AF$1</c:f>
              <c:strCache>
                <c:ptCount val="1"/>
                <c:pt idx="0">
                  <c:v>コンビニ数</c:v>
                </c:pt>
              </c:strCache>
            </c:strRef>
          </c:tx>
          <c:spPr>
            <a:ln w="25400" cap="rnd">
              <a:noFill/>
              <a:round/>
            </a:ln>
            <a:effectLst/>
          </c:spPr>
          <c:marker>
            <c:symbol val="circle"/>
            <c:size val="5"/>
            <c:spPr>
              <a:solidFill>
                <a:schemeClr val="accent1"/>
              </a:solidFill>
              <a:ln w="63500">
                <a:solidFill>
                  <a:schemeClr val="accent1"/>
                </a:solidFill>
              </a:ln>
              <a:effectLst/>
            </c:spPr>
          </c:marker>
          <c:trendline>
            <c:spPr>
              <a:ln w="50800" cap="rnd">
                <a:solidFill>
                  <a:schemeClr val="tx1"/>
                </a:solidFill>
                <a:prstDash val="solid"/>
              </a:ln>
              <a:effectLst/>
            </c:spPr>
            <c:trendlineType val="linear"/>
            <c:intercept val="-0.23650000000000002"/>
            <c:dispRSqr val="0"/>
            <c:dispEq val="0"/>
          </c:trendline>
          <c:xVal>
            <c:numRef>
              <c:f>データ!$AE$2:$AE$70</c:f>
              <c:numCache>
                <c:formatCode>General</c:formatCode>
                <c:ptCount val="69"/>
                <c:pt idx="0">
                  <c:v>82688</c:v>
                </c:pt>
                <c:pt idx="1">
                  <c:v>39749</c:v>
                </c:pt>
                <c:pt idx="2">
                  <c:v>74680</c:v>
                </c:pt>
                <c:pt idx="3">
                  <c:v>68454</c:v>
                </c:pt>
                <c:pt idx="4">
                  <c:v>70390</c:v>
                </c:pt>
                <c:pt idx="5">
                  <c:v>52124</c:v>
                </c:pt>
                <c:pt idx="6">
                  <c:v>54330</c:v>
                </c:pt>
                <c:pt idx="7">
                  <c:v>48170</c:v>
                </c:pt>
                <c:pt idx="8">
                  <c:v>30765</c:v>
                </c:pt>
                <c:pt idx="9">
                  <c:v>94574</c:v>
                </c:pt>
                <c:pt idx="10">
                  <c:v>59119</c:v>
                </c:pt>
                <c:pt idx="11">
                  <c:v>61432</c:v>
                </c:pt>
                <c:pt idx="12">
                  <c:v>69415</c:v>
                </c:pt>
                <c:pt idx="13">
                  <c:v>93211</c:v>
                </c:pt>
                <c:pt idx="14">
                  <c:v>73841</c:v>
                </c:pt>
                <c:pt idx="15">
                  <c:v>72700</c:v>
                </c:pt>
                <c:pt idx="16">
                  <c:v>142989</c:v>
                </c:pt>
                <c:pt idx="17">
                  <c:v>142393</c:v>
                </c:pt>
                <c:pt idx="18">
                  <c:v>142081</c:v>
                </c:pt>
                <c:pt idx="19">
                  <c:v>50816</c:v>
                </c:pt>
                <c:pt idx="20">
                  <c:v>46068</c:v>
                </c:pt>
                <c:pt idx="21">
                  <c:v>124269</c:v>
                </c:pt>
                <c:pt idx="22">
                  <c:v>66813</c:v>
                </c:pt>
                <c:pt idx="23">
                  <c:v>23775</c:v>
                </c:pt>
                <c:pt idx="24">
                  <c:v>25886</c:v>
                </c:pt>
                <c:pt idx="25">
                  <c:v>60762</c:v>
                </c:pt>
                <c:pt idx="26">
                  <c:v>166387</c:v>
                </c:pt>
                <c:pt idx="27">
                  <c:v>69852</c:v>
                </c:pt>
                <c:pt idx="28">
                  <c:v>57644</c:v>
                </c:pt>
                <c:pt idx="29">
                  <c:v>29848</c:v>
                </c:pt>
                <c:pt idx="30">
                  <c:v>28139</c:v>
                </c:pt>
                <c:pt idx="31">
                  <c:v>22332</c:v>
                </c:pt>
                <c:pt idx="32">
                  <c:v>36926</c:v>
                </c:pt>
                <c:pt idx="33">
                  <c:v>57791</c:v>
                </c:pt>
                <c:pt idx="34">
                  <c:v>49692</c:v>
                </c:pt>
                <c:pt idx="35">
                  <c:v>16396</c:v>
                </c:pt>
                <c:pt idx="36">
                  <c:v>45619</c:v>
                </c:pt>
                <c:pt idx="37">
                  <c:v>35378</c:v>
                </c:pt>
                <c:pt idx="38">
                  <c:v>32242</c:v>
                </c:pt>
                <c:pt idx="39">
                  <c:v>29188</c:v>
                </c:pt>
                <c:pt idx="40">
                  <c:v>32233</c:v>
                </c:pt>
                <c:pt idx="41">
                  <c:v>16912</c:v>
                </c:pt>
                <c:pt idx="42">
                  <c:v>19186</c:v>
                </c:pt>
                <c:pt idx="43">
                  <c:v>27523</c:v>
                </c:pt>
                <c:pt idx="44">
                  <c:v>35536</c:v>
                </c:pt>
                <c:pt idx="45">
                  <c:v>21483</c:v>
                </c:pt>
                <c:pt idx="46">
                  <c:v>21392</c:v>
                </c:pt>
                <c:pt idx="47">
                  <c:v>26026</c:v>
                </c:pt>
                <c:pt idx="48">
                  <c:v>33660</c:v>
                </c:pt>
                <c:pt idx="49">
                  <c:v>15958</c:v>
                </c:pt>
                <c:pt idx="50">
                  <c:v>21949</c:v>
                </c:pt>
                <c:pt idx="51">
                  <c:v>32650</c:v>
                </c:pt>
                <c:pt idx="52">
                  <c:v>24311</c:v>
                </c:pt>
                <c:pt idx="53">
                  <c:v>15667</c:v>
                </c:pt>
                <c:pt idx="54">
                  <c:v>6112</c:v>
                </c:pt>
                <c:pt idx="55">
                  <c:v>8125</c:v>
                </c:pt>
                <c:pt idx="56">
                  <c:v>12819</c:v>
                </c:pt>
                <c:pt idx="57">
                  <c:v>11943</c:v>
                </c:pt>
                <c:pt idx="58">
                  <c:v>14653</c:v>
                </c:pt>
                <c:pt idx="59">
                  <c:v>1303</c:v>
                </c:pt>
                <c:pt idx="60">
                  <c:v>9564</c:v>
                </c:pt>
                <c:pt idx="61">
                  <c:v>18709</c:v>
                </c:pt>
                <c:pt idx="62">
                  <c:v>7125</c:v>
                </c:pt>
                <c:pt idx="63">
                  <c:v>9801</c:v>
                </c:pt>
                <c:pt idx="64">
                  <c:v>16843</c:v>
                </c:pt>
                <c:pt idx="65">
                  <c:v>13472</c:v>
                </c:pt>
                <c:pt idx="66">
                  <c:v>2052</c:v>
                </c:pt>
                <c:pt idx="67">
                  <c:v>1418</c:v>
                </c:pt>
                <c:pt idx="68">
                  <c:v>514</c:v>
                </c:pt>
              </c:numCache>
            </c:numRef>
          </c:xVal>
          <c:yVal>
            <c:numRef>
              <c:f>データ!$AF$2:$AF$70</c:f>
              <c:numCache>
                <c:formatCode>General</c:formatCode>
                <c:ptCount val="69"/>
                <c:pt idx="0">
                  <c:v>57</c:v>
                </c:pt>
                <c:pt idx="1">
                  <c:v>51</c:v>
                </c:pt>
                <c:pt idx="2">
                  <c:v>60</c:v>
                </c:pt>
                <c:pt idx="3">
                  <c:v>69</c:v>
                </c:pt>
                <c:pt idx="4">
                  <c:v>101</c:v>
                </c:pt>
                <c:pt idx="5">
                  <c:v>156</c:v>
                </c:pt>
                <c:pt idx="6">
                  <c:v>45</c:v>
                </c:pt>
                <c:pt idx="7">
                  <c:v>34</c:v>
                </c:pt>
                <c:pt idx="8">
                  <c:v>30</c:v>
                </c:pt>
                <c:pt idx="9">
                  <c:v>91</c:v>
                </c:pt>
                <c:pt idx="10">
                  <c:v>63</c:v>
                </c:pt>
                <c:pt idx="11">
                  <c:v>64</c:v>
                </c:pt>
                <c:pt idx="12">
                  <c:v>50</c:v>
                </c:pt>
                <c:pt idx="13">
                  <c:v>70</c:v>
                </c:pt>
                <c:pt idx="14">
                  <c:v>55</c:v>
                </c:pt>
                <c:pt idx="15">
                  <c:v>64</c:v>
                </c:pt>
                <c:pt idx="16">
                  <c:v>157</c:v>
                </c:pt>
                <c:pt idx="17">
                  <c:v>136</c:v>
                </c:pt>
                <c:pt idx="18">
                  <c:v>123</c:v>
                </c:pt>
                <c:pt idx="19">
                  <c:v>31</c:v>
                </c:pt>
                <c:pt idx="20">
                  <c:v>48</c:v>
                </c:pt>
                <c:pt idx="21">
                  <c:v>109</c:v>
                </c:pt>
                <c:pt idx="22">
                  <c:v>60</c:v>
                </c:pt>
                <c:pt idx="23">
                  <c:v>19</c:v>
                </c:pt>
                <c:pt idx="24">
                  <c:v>16</c:v>
                </c:pt>
                <c:pt idx="25">
                  <c:v>66</c:v>
                </c:pt>
                <c:pt idx="26">
                  <c:v>194</c:v>
                </c:pt>
                <c:pt idx="27">
                  <c:v>74</c:v>
                </c:pt>
                <c:pt idx="28">
                  <c:v>64</c:v>
                </c:pt>
                <c:pt idx="29">
                  <c:v>30</c:v>
                </c:pt>
                <c:pt idx="30">
                  <c:v>26</c:v>
                </c:pt>
                <c:pt idx="31">
                  <c:v>21</c:v>
                </c:pt>
                <c:pt idx="32">
                  <c:v>35</c:v>
                </c:pt>
                <c:pt idx="33">
                  <c:v>73</c:v>
                </c:pt>
                <c:pt idx="34">
                  <c:v>59</c:v>
                </c:pt>
                <c:pt idx="35">
                  <c:v>21</c:v>
                </c:pt>
                <c:pt idx="36">
                  <c:v>50</c:v>
                </c:pt>
                <c:pt idx="37">
                  <c:v>38</c:v>
                </c:pt>
                <c:pt idx="38">
                  <c:v>23</c:v>
                </c:pt>
                <c:pt idx="39">
                  <c:v>21</c:v>
                </c:pt>
                <c:pt idx="40">
                  <c:v>24</c:v>
                </c:pt>
                <c:pt idx="41">
                  <c:v>17</c:v>
                </c:pt>
                <c:pt idx="42">
                  <c:v>14</c:v>
                </c:pt>
                <c:pt idx="43">
                  <c:v>23</c:v>
                </c:pt>
                <c:pt idx="44">
                  <c:v>21</c:v>
                </c:pt>
                <c:pt idx="45">
                  <c:v>24</c:v>
                </c:pt>
                <c:pt idx="46">
                  <c:v>18</c:v>
                </c:pt>
                <c:pt idx="47">
                  <c:v>22</c:v>
                </c:pt>
                <c:pt idx="48">
                  <c:v>26</c:v>
                </c:pt>
                <c:pt idx="49">
                  <c:v>18</c:v>
                </c:pt>
                <c:pt idx="50">
                  <c:v>28</c:v>
                </c:pt>
                <c:pt idx="51">
                  <c:v>23</c:v>
                </c:pt>
                <c:pt idx="52">
                  <c:v>22</c:v>
                </c:pt>
                <c:pt idx="53">
                  <c:v>16</c:v>
                </c:pt>
                <c:pt idx="54">
                  <c:v>4</c:v>
                </c:pt>
                <c:pt idx="55">
                  <c:v>12</c:v>
                </c:pt>
                <c:pt idx="56">
                  <c:v>11</c:v>
                </c:pt>
                <c:pt idx="57">
                  <c:v>12</c:v>
                </c:pt>
                <c:pt idx="58">
                  <c:v>18</c:v>
                </c:pt>
                <c:pt idx="59">
                  <c:v>6</c:v>
                </c:pt>
                <c:pt idx="60">
                  <c:v>10</c:v>
                </c:pt>
                <c:pt idx="61">
                  <c:v>16</c:v>
                </c:pt>
                <c:pt idx="62">
                  <c:v>6</c:v>
                </c:pt>
                <c:pt idx="63">
                  <c:v>10</c:v>
                </c:pt>
                <c:pt idx="64">
                  <c:v>15</c:v>
                </c:pt>
                <c:pt idx="65">
                  <c:v>20</c:v>
                </c:pt>
                <c:pt idx="66">
                  <c:v>1</c:v>
                </c:pt>
                <c:pt idx="67">
                  <c:v>1</c:v>
                </c:pt>
                <c:pt idx="68">
                  <c:v>0</c:v>
                </c:pt>
              </c:numCache>
            </c:numRef>
          </c:yVal>
          <c:smooth val="0"/>
        </c:ser>
        <c:dLbls>
          <c:showLegendKey val="0"/>
          <c:showVal val="0"/>
          <c:showCatName val="0"/>
          <c:showSerName val="0"/>
          <c:showPercent val="0"/>
          <c:showBubbleSize val="0"/>
        </c:dLbls>
        <c:axId val="628833872"/>
        <c:axId val="802123264"/>
      </c:scatterChart>
      <c:valAx>
        <c:axId val="6288338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en-US" sz="1600" b="0">
                    <a:solidFill>
                      <a:schemeClr val="tx1"/>
                    </a:solidFill>
                    <a:latin typeface="メイリオ" panose="020B0604030504040204" pitchFamily="50" charset="-128"/>
                    <a:ea typeface="メイリオ" panose="020B0604030504040204" pitchFamily="50" charset="-128"/>
                  </a:rPr>
                  <a:t>(</a:t>
                </a:r>
                <a:r>
                  <a:rPr lang="ja-JP" sz="1600" b="0">
                    <a:solidFill>
                      <a:schemeClr val="tx1"/>
                    </a:solidFill>
                    <a:latin typeface="メイリオ" panose="020B0604030504040204" pitchFamily="50" charset="-128"/>
                    <a:ea typeface="メイリオ" panose="020B0604030504040204" pitchFamily="50" charset="-128"/>
                  </a:rPr>
                  <a:t>世帯数</a:t>
                </a:r>
                <a:r>
                  <a:rPr lang="en-US" sz="1600" b="0">
                    <a:solidFill>
                      <a:schemeClr val="tx1"/>
                    </a:solidFill>
                    <a:latin typeface="メイリオ" panose="020B0604030504040204" pitchFamily="50" charset="-128"/>
                    <a:ea typeface="メイリオ" panose="020B0604030504040204" pitchFamily="50" charset="-128"/>
                  </a:rPr>
                  <a:t>)</a:t>
                </a:r>
                <a:endParaRPr lang="ja-JP" sz="1600" b="0">
                  <a:solidFill>
                    <a:schemeClr val="tx1"/>
                  </a:solidFill>
                  <a:latin typeface="メイリオ" panose="020B0604030504040204" pitchFamily="50" charset="-128"/>
                  <a:ea typeface="メイリオ" panose="020B0604030504040204" pitchFamily="50" charset="-128"/>
                </a:endParaRPr>
              </a:p>
            </c:rich>
          </c:tx>
          <c:layout>
            <c:manualLayout>
              <c:xMode val="edge"/>
              <c:yMode val="edge"/>
              <c:x val="0.53731587548393289"/>
              <c:y val="0.8078700475360893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802123264"/>
        <c:crosses val="autoZero"/>
        <c:crossBetween val="midCat"/>
      </c:valAx>
      <c:valAx>
        <c:axId val="802123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600" b="0" i="0" u="none" strike="noStrike" kern="1200" baseline="0">
                    <a:solidFill>
                      <a:schemeClr val="tx1">
                        <a:lumMod val="95000"/>
                        <a:lumOff val="5000"/>
                      </a:schemeClr>
                    </a:solidFill>
                    <a:latin typeface="メイリオ" panose="020B0604030504040204" pitchFamily="50" charset="-128"/>
                    <a:ea typeface="メイリオ" panose="020B0604030504040204" pitchFamily="50" charset="-128"/>
                    <a:cs typeface="+mn-cs"/>
                  </a:defRPr>
                </a:pPr>
                <a:r>
                  <a:rPr lang="ja-JP" sz="1600" b="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1600" b="0" dirty="0" smtClean="0">
                    <a:solidFill>
                      <a:schemeClr val="tx1">
                        <a:lumMod val="95000"/>
                        <a:lumOff val="5000"/>
                      </a:schemeClr>
                    </a:solidFill>
                    <a:latin typeface="メイリオ" panose="020B0604030504040204" pitchFamily="50" charset="-128"/>
                    <a:ea typeface="メイリオ" panose="020B0604030504040204" pitchFamily="50" charset="-128"/>
                  </a:rPr>
                  <a:t>コンビニの店舗</a:t>
                </a:r>
                <a:r>
                  <a:rPr lang="ja-JP" sz="1600" b="0" dirty="0" smtClean="0">
                    <a:solidFill>
                      <a:schemeClr val="tx1">
                        <a:lumMod val="95000"/>
                        <a:lumOff val="5000"/>
                      </a:schemeClr>
                    </a:solidFill>
                    <a:latin typeface="メイリオ" panose="020B0604030504040204" pitchFamily="50" charset="-128"/>
                    <a:ea typeface="メイリオ" panose="020B0604030504040204" pitchFamily="50" charset="-128"/>
                  </a:rPr>
                  <a:t>数</a:t>
                </a:r>
                <a:r>
                  <a:rPr lang="ja-JP" sz="1600" b="0" dirty="0">
                    <a:solidFill>
                      <a:schemeClr val="tx1">
                        <a:lumMod val="95000"/>
                        <a:lumOff val="5000"/>
                      </a:schemeClr>
                    </a:solidFill>
                    <a:latin typeface="メイリオ" panose="020B0604030504040204" pitchFamily="50" charset="-128"/>
                    <a:ea typeface="メイリオ" panose="020B0604030504040204" pitchFamily="50" charset="-128"/>
                  </a:rPr>
                  <a:t>）</a:t>
                </a:r>
              </a:p>
            </c:rich>
          </c:tx>
          <c:layout>
            <c:manualLayout>
              <c:xMode val="edge"/>
              <c:yMode val="edge"/>
              <c:x val="1.335355279029395E-2"/>
              <c:y val="0.10715728797357656"/>
            </c:manualLayout>
          </c:layout>
          <c:overlay val="0"/>
          <c:spPr>
            <a:noFill/>
            <a:ln>
              <a:noFill/>
            </a:ln>
            <a:effectLst/>
          </c:spPr>
          <c:txPr>
            <a:bodyPr rot="0" spcFirstLastPara="1" vertOverflow="ellipsis" vert="eaVert" wrap="square" anchor="ctr" anchorCtr="1"/>
            <a:lstStyle/>
            <a:p>
              <a:pPr>
                <a:defRPr sz="1600" b="0" i="0" u="none" strike="noStrike" kern="1200" baseline="0">
                  <a:solidFill>
                    <a:schemeClr val="tx1">
                      <a:lumMod val="95000"/>
                      <a:lumOff val="5000"/>
                    </a:schemeClr>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628833872"/>
        <c:crosses val="autoZero"/>
        <c:crossBetween val="midCat"/>
      </c:valAx>
      <c:spPr>
        <a:noFill/>
        <a:ln>
          <a:noFill/>
        </a:ln>
        <a:effectLst/>
      </c:spPr>
    </c:plotArea>
    <c:plotVisOnly val="1"/>
    <c:dispBlanksAs val="gap"/>
    <c:showDLblsOverMax val="0"/>
  </c:chart>
  <c:spPr>
    <a:solidFill>
      <a:srgbClr val="FFFFCC"/>
    </a:solidFill>
    <a:ln w="38100">
      <a:solidFill>
        <a:srgbClr val="002060"/>
      </a:solid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4000" b="0">
                <a:solidFill>
                  <a:srgbClr val="002060"/>
                </a:solidFill>
                <a:latin typeface="HGS創英角ｺﾞｼｯｸUB" panose="020B0900000000000000" pitchFamily="50" charset="-128"/>
                <a:ea typeface="HGS創英角ｺﾞｼｯｸUB" panose="020B0900000000000000" pitchFamily="50" charset="-128"/>
              </a:defRPr>
            </a:pPr>
            <a:r>
              <a:rPr lang="ja-JP" altLang="en-US" sz="4000" b="0" dirty="0" smtClean="0">
                <a:solidFill>
                  <a:srgbClr val="002060"/>
                </a:solidFill>
                <a:latin typeface="HGS創英角ｺﾞｼｯｸUB" panose="020B0900000000000000" pitchFamily="50" charset="-128"/>
                <a:ea typeface="HGS創英角ｺﾞｼｯｸUB" panose="020B0900000000000000" pitchFamily="50" charset="-128"/>
              </a:rPr>
              <a:t>日本の</a:t>
            </a:r>
            <a:r>
              <a:rPr lang="zh-CN" altLang="en-US" sz="4000" b="0" dirty="0" smtClean="0">
                <a:solidFill>
                  <a:srgbClr val="002060"/>
                </a:solidFill>
                <a:latin typeface="HGS創英角ｺﾞｼｯｸUB" panose="020B0900000000000000" pitchFamily="50" charset="-128"/>
                <a:ea typeface="HGS創英角ｺﾞｼｯｸUB" panose="020B0900000000000000" pitchFamily="50" charset="-128"/>
              </a:rPr>
              <a:t>世帯数（</a:t>
            </a:r>
            <a:r>
              <a:rPr lang="en-US" altLang="zh-CN" sz="4000" b="0" dirty="0" smtClean="0">
                <a:solidFill>
                  <a:srgbClr val="002060"/>
                </a:solidFill>
                <a:latin typeface="HGS創英角ｺﾞｼｯｸUB" panose="020B0900000000000000" pitchFamily="50" charset="-128"/>
                <a:ea typeface="HGS創英角ｺﾞｼｯｸUB" panose="020B0900000000000000" pitchFamily="50" charset="-128"/>
              </a:rPr>
              <a:t>1000</a:t>
            </a:r>
            <a:r>
              <a:rPr lang="zh-CN" altLang="en-US" sz="4000" b="0" dirty="0" smtClean="0">
                <a:solidFill>
                  <a:srgbClr val="002060"/>
                </a:solidFill>
                <a:latin typeface="HGS創英角ｺﾞｼｯｸUB" panose="020B0900000000000000" pitchFamily="50" charset="-128"/>
                <a:ea typeface="HGS創英角ｺﾞｼｯｸUB" panose="020B0900000000000000" pitchFamily="50" charset="-128"/>
              </a:rPr>
              <a:t>世帯</a:t>
            </a:r>
            <a:r>
              <a:rPr lang="ja-JP" altLang="en-US" sz="4000" b="0" dirty="0" smtClean="0">
                <a:solidFill>
                  <a:srgbClr val="002060"/>
                </a:solidFill>
                <a:latin typeface="HGS創英角ｺﾞｼｯｸUB" panose="020B0900000000000000" pitchFamily="50" charset="-128"/>
                <a:ea typeface="HGS創英角ｺﾞｼｯｸUB" panose="020B0900000000000000" pitchFamily="50" charset="-128"/>
              </a:rPr>
              <a:t>単位</a:t>
            </a:r>
            <a:r>
              <a:rPr lang="zh-CN" altLang="en-US" sz="4000" b="0" dirty="0" smtClean="0">
                <a:solidFill>
                  <a:srgbClr val="002060"/>
                </a:solidFill>
                <a:latin typeface="HGS創英角ｺﾞｼｯｸUB" panose="020B0900000000000000" pitchFamily="50" charset="-128"/>
                <a:ea typeface="HGS創英角ｺﾞｼｯｸUB" panose="020B0900000000000000" pitchFamily="50" charset="-128"/>
              </a:rPr>
              <a:t>）</a:t>
            </a:r>
            <a:endParaRPr lang="zh-CN" altLang="en-US" sz="4000" b="0" dirty="0">
              <a:solidFill>
                <a:srgbClr val="002060"/>
              </a:solidFill>
              <a:latin typeface="HGS創英角ｺﾞｼｯｸUB" panose="020B0900000000000000" pitchFamily="50" charset="-128"/>
              <a:ea typeface="HGS創英角ｺﾞｼｯｸUB" panose="020B0900000000000000" pitchFamily="50" charset="-128"/>
            </a:endParaRPr>
          </a:p>
        </c:rich>
      </c:tx>
      <c:layout>
        <c:manualLayout>
          <c:xMode val="edge"/>
          <c:yMode val="edge"/>
          <c:x val="0.21593135129023883"/>
          <c:y val="2.0576131687242798E-2"/>
        </c:manualLayout>
      </c:layout>
      <c:overlay val="0"/>
    </c:title>
    <c:autoTitleDeleted val="0"/>
    <c:plotArea>
      <c:layout/>
      <c:lineChart>
        <c:grouping val="standard"/>
        <c:varyColors val="0"/>
        <c:ser>
          <c:idx val="0"/>
          <c:order val="0"/>
          <c:tx>
            <c:strRef>
              <c:f>'02-09'!$E$6</c:f>
              <c:strCache>
                <c:ptCount val="1"/>
                <c:pt idx="0">
                  <c:v>世帯数（単位　1000世帯）</c:v>
                </c:pt>
              </c:strCache>
            </c:strRef>
          </c:tx>
          <c:spPr>
            <a:ln w="88900">
              <a:solidFill>
                <a:srgbClr val="00B050"/>
              </a:solidFill>
            </a:ln>
          </c:spPr>
          <c:marker>
            <c:spPr>
              <a:solidFill>
                <a:srgbClr val="00B050"/>
              </a:solidFill>
              <a:ln w="63500"/>
            </c:spPr>
          </c:marker>
          <c:cat>
            <c:multiLvlStrRef>
              <c:f>'02-09'!$A$7:$C$11</c:f>
              <c:multiLvlStrCache>
                <c:ptCount val="5"/>
                <c:lvl>
                  <c:pt idx="0">
                    <c:v>年</c:v>
                  </c:pt>
                </c:lvl>
                <c:lvl>
                  <c:pt idx="0">
                    <c:v>2</c:v>
                  </c:pt>
                  <c:pt idx="1">
                    <c:v>7</c:v>
                  </c:pt>
                  <c:pt idx="2">
                    <c:v>12</c:v>
                  </c:pt>
                  <c:pt idx="3">
                    <c:v>17</c:v>
                  </c:pt>
                  <c:pt idx="4">
                    <c:v>22</c:v>
                  </c:pt>
                </c:lvl>
                <c:lvl>
                  <c:pt idx="0">
                    <c:v>平成</c:v>
                  </c:pt>
                </c:lvl>
              </c:multiLvlStrCache>
            </c:multiLvlStrRef>
          </c:cat>
          <c:val>
            <c:numRef>
              <c:f>'02-09'!$E$7:$E$11</c:f>
              <c:numCache>
                <c:formatCode>#,##0</c:formatCode>
                <c:ptCount val="5"/>
                <c:pt idx="0">
                  <c:v>40670</c:v>
                </c:pt>
                <c:pt idx="1">
                  <c:v>43900</c:v>
                </c:pt>
                <c:pt idx="2">
                  <c:v>46782</c:v>
                </c:pt>
                <c:pt idx="3">
                  <c:v>49063</c:v>
                </c:pt>
                <c:pt idx="4" formatCode="\a\)#,##0">
                  <c:v>51842</c:v>
                </c:pt>
              </c:numCache>
            </c:numRef>
          </c:val>
          <c:smooth val="0"/>
        </c:ser>
        <c:dLbls>
          <c:showLegendKey val="0"/>
          <c:showVal val="0"/>
          <c:showCatName val="0"/>
          <c:showSerName val="0"/>
          <c:showPercent val="0"/>
          <c:showBubbleSize val="0"/>
        </c:dLbls>
        <c:marker val="1"/>
        <c:smooth val="0"/>
        <c:axId val="816560864"/>
        <c:axId val="816563584"/>
      </c:lineChart>
      <c:catAx>
        <c:axId val="816560864"/>
        <c:scaling>
          <c:orientation val="minMax"/>
        </c:scaling>
        <c:delete val="0"/>
        <c:axPos val="b"/>
        <c:numFmt formatCode="General" sourceLinked="0"/>
        <c:majorTickMark val="out"/>
        <c:minorTickMark val="none"/>
        <c:tickLblPos val="nextTo"/>
        <c:txPr>
          <a:bodyPr/>
          <a:lstStyle/>
          <a:p>
            <a:pPr>
              <a:defRPr sz="1600">
                <a:latin typeface="メイリオ" panose="020B0604030504040204" pitchFamily="50" charset="-128"/>
                <a:ea typeface="メイリオ" panose="020B0604030504040204" pitchFamily="50" charset="-128"/>
              </a:defRPr>
            </a:pPr>
            <a:endParaRPr lang="ja-JP"/>
          </a:p>
        </c:txPr>
        <c:crossAx val="816563584"/>
        <c:crosses val="autoZero"/>
        <c:auto val="1"/>
        <c:lblAlgn val="ctr"/>
        <c:lblOffset val="100"/>
        <c:noMultiLvlLbl val="0"/>
      </c:catAx>
      <c:valAx>
        <c:axId val="816563584"/>
        <c:scaling>
          <c:orientation val="minMax"/>
          <c:max val="52000"/>
          <c:min val="40000"/>
        </c:scaling>
        <c:delete val="0"/>
        <c:axPos val="l"/>
        <c:majorGridlines/>
        <c:numFmt formatCode="#,##0" sourceLinked="1"/>
        <c:majorTickMark val="in"/>
        <c:minorTickMark val="none"/>
        <c:tickLblPos val="nextTo"/>
        <c:txPr>
          <a:bodyPr/>
          <a:lstStyle/>
          <a:p>
            <a:pPr>
              <a:defRPr sz="1600">
                <a:latin typeface="メイリオ" panose="020B0604030504040204" pitchFamily="50" charset="-128"/>
                <a:ea typeface="メイリオ" panose="020B0604030504040204" pitchFamily="50" charset="-128"/>
              </a:defRPr>
            </a:pPr>
            <a:endParaRPr lang="ja-JP"/>
          </a:p>
        </c:txPr>
        <c:crossAx val="816560864"/>
        <c:crosses val="autoZero"/>
        <c:crossBetween val="between"/>
      </c:valAx>
      <c:spPr>
        <a:solidFill>
          <a:srgbClr val="FFFFCC"/>
        </a:solidFill>
      </c:spPr>
    </c:plotArea>
    <c:plotVisOnly val="1"/>
    <c:dispBlanksAs val="gap"/>
    <c:showDLblsOverMax val="0"/>
  </c:chart>
  <c:spPr>
    <a:noFill/>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4000" b="0">
                <a:solidFill>
                  <a:srgbClr val="002060"/>
                </a:solidFill>
                <a:latin typeface="HGS創英角ｺﾞｼｯｸUB" panose="020B0900000000000000" pitchFamily="50" charset="-128"/>
                <a:ea typeface="HGS創英角ｺﾞｼｯｸUB" panose="020B0900000000000000" pitchFamily="50" charset="-128"/>
              </a:defRPr>
            </a:pPr>
            <a:r>
              <a:rPr lang="ja-JP" sz="4000" b="0" dirty="0">
                <a:solidFill>
                  <a:srgbClr val="002060"/>
                </a:solidFill>
                <a:latin typeface="HGS創英角ｺﾞｼｯｸUB" panose="020B0900000000000000" pitchFamily="50" charset="-128"/>
                <a:ea typeface="HGS創英角ｺﾞｼｯｸUB" panose="020B0900000000000000" pitchFamily="50" charset="-128"/>
              </a:rPr>
              <a:t>日本の人口総数の変化（</a:t>
            </a:r>
            <a:r>
              <a:rPr lang="en-US" sz="4000" b="0" dirty="0">
                <a:solidFill>
                  <a:srgbClr val="002060"/>
                </a:solidFill>
                <a:latin typeface="HGS創英角ｺﾞｼｯｸUB" panose="020B0900000000000000" pitchFamily="50" charset="-128"/>
                <a:ea typeface="HGS創英角ｺﾞｼｯｸUB" panose="020B0900000000000000" pitchFamily="50" charset="-128"/>
              </a:rPr>
              <a:t>1000</a:t>
            </a:r>
            <a:r>
              <a:rPr lang="ja-JP" sz="4000" b="0" dirty="0">
                <a:solidFill>
                  <a:srgbClr val="002060"/>
                </a:solidFill>
                <a:latin typeface="HGS創英角ｺﾞｼｯｸUB" panose="020B0900000000000000" pitchFamily="50" charset="-128"/>
                <a:ea typeface="HGS創英角ｺﾞｼｯｸUB" panose="020B0900000000000000" pitchFamily="50" charset="-128"/>
              </a:rPr>
              <a:t>人単位） </a:t>
            </a:r>
          </a:p>
        </c:rich>
      </c:tx>
      <c:layout>
        <c:manualLayout>
          <c:xMode val="edge"/>
          <c:yMode val="edge"/>
          <c:x val="0.15705525179536622"/>
          <c:y val="2.8155795401220086E-2"/>
        </c:manualLayout>
      </c:layout>
      <c:overlay val="0"/>
    </c:title>
    <c:autoTitleDeleted val="0"/>
    <c:plotArea>
      <c:layout>
        <c:manualLayout>
          <c:layoutTarget val="inner"/>
          <c:xMode val="edge"/>
          <c:yMode val="edge"/>
          <c:x val="0.10329873797909572"/>
          <c:y val="0.17044587399357811"/>
          <c:w val="0.88398804721198376"/>
          <c:h val="0.61832994010427245"/>
        </c:manualLayout>
      </c:layout>
      <c:lineChart>
        <c:grouping val="standard"/>
        <c:varyColors val="0"/>
        <c:ser>
          <c:idx val="0"/>
          <c:order val="0"/>
          <c:tx>
            <c:strRef>
              <c:f>'02-01'!$D$7</c:f>
              <c:strCache>
                <c:ptCount val="1"/>
                <c:pt idx="0">
                  <c:v>総　数（1000人） </c:v>
                </c:pt>
              </c:strCache>
            </c:strRef>
          </c:tx>
          <c:spPr>
            <a:ln w="88900">
              <a:solidFill>
                <a:srgbClr val="00B050"/>
              </a:solidFill>
            </a:ln>
          </c:spPr>
          <c:marker>
            <c:symbol val="none"/>
          </c:marker>
          <c:cat>
            <c:multiLvlStrRef>
              <c:f>'02-01'!$A$8:$C$47</c:f>
              <c:multiLvlStrCache>
                <c:ptCount val="40"/>
                <c:lvl>
                  <c:pt idx="0">
                    <c:v>年</c:v>
                  </c:pt>
                  <c:pt idx="2">
                    <c:v>年</c:v>
                  </c:pt>
                  <c:pt idx="14">
                    <c:v>年</c:v>
                  </c:pt>
                  <c:pt idx="17">
                    <c:v>5)</c:v>
                  </c:pt>
                  <c:pt idx="19">
                    <c:v>5)</c:v>
                  </c:pt>
                  <c:pt idx="20">
                    <c:v>5)</c:v>
                  </c:pt>
                  <c:pt idx="21">
                    <c:v>5)</c:v>
                  </c:pt>
                  <c:pt idx="22">
                    <c:v>5)</c:v>
                  </c:pt>
                </c:lvl>
                <c:lvl>
                  <c:pt idx="0">
                    <c:v>9</c:v>
                  </c:pt>
                  <c:pt idx="1">
                    <c:v>14</c:v>
                  </c:pt>
                  <c:pt idx="2">
                    <c:v>5</c:v>
                  </c:pt>
                  <c:pt idx="3">
                    <c:v>10</c:v>
                  </c:pt>
                  <c:pt idx="4">
                    <c:v>15</c:v>
                  </c:pt>
                  <c:pt idx="5">
                    <c:v>20</c:v>
                  </c:pt>
                  <c:pt idx="6">
                    <c:v>25</c:v>
                  </c:pt>
                  <c:pt idx="7">
                    <c:v>30</c:v>
                  </c:pt>
                  <c:pt idx="8">
                    <c:v>35</c:v>
                  </c:pt>
                  <c:pt idx="9">
                    <c:v>40</c:v>
                  </c:pt>
                  <c:pt idx="10">
                    <c:v>45</c:v>
                  </c:pt>
                  <c:pt idx="11">
                    <c:v>50</c:v>
                  </c:pt>
                  <c:pt idx="12">
                    <c:v>55</c:v>
                  </c:pt>
                  <c:pt idx="13">
                    <c:v>60</c:v>
                  </c:pt>
                  <c:pt idx="14">
                    <c:v>2</c:v>
                  </c:pt>
                  <c:pt idx="15">
                    <c:v>7</c:v>
                  </c:pt>
                  <c:pt idx="16">
                    <c:v>12</c:v>
                  </c:pt>
                  <c:pt idx="17">
                    <c:v>16</c:v>
                  </c:pt>
                  <c:pt idx="18">
                    <c:v>17</c:v>
                  </c:pt>
                  <c:pt idx="19">
                    <c:v>18</c:v>
                  </c:pt>
                  <c:pt idx="20">
                    <c:v>19</c:v>
                  </c:pt>
                  <c:pt idx="21">
                    <c:v>20</c:v>
                  </c:pt>
                  <c:pt idx="22">
                    <c:v>21</c:v>
                  </c:pt>
                  <c:pt idx="23">
                    <c:v>22</c:v>
                  </c:pt>
                  <c:pt idx="24">
                    <c:v>23</c:v>
                  </c:pt>
                  <c:pt idx="25">
                    <c:v>24</c:v>
                  </c:pt>
                  <c:pt idx="26">
                    <c:v>25</c:v>
                  </c:pt>
                  <c:pt idx="28">
                    <c:v>27</c:v>
                  </c:pt>
                  <c:pt idx="29">
                    <c:v>32</c:v>
                  </c:pt>
                  <c:pt idx="30">
                    <c:v>37</c:v>
                  </c:pt>
                  <c:pt idx="31">
                    <c:v>42</c:v>
                  </c:pt>
                  <c:pt idx="32">
                    <c:v>47</c:v>
                  </c:pt>
                  <c:pt idx="33">
                    <c:v>57</c:v>
                  </c:pt>
                  <c:pt idx="34">
                    <c:v>67</c:v>
                  </c:pt>
                  <c:pt idx="35">
                    <c:v>77</c:v>
                  </c:pt>
                  <c:pt idx="36">
                    <c:v>87</c:v>
                  </c:pt>
                  <c:pt idx="37">
                    <c:v>97</c:v>
                  </c:pt>
                  <c:pt idx="38">
                    <c:v>107</c:v>
                  </c:pt>
                  <c:pt idx="39">
                    <c:v>117</c:v>
                  </c:pt>
                </c:lvl>
                <c:lvl>
                  <c:pt idx="0">
                    <c:v>大正</c:v>
                  </c:pt>
                  <c:pt idx="2">
                    <c:v>昭和</c:v>
                  </c:pt>
                  <c:pt idx="14">
                    <c:v>平成</c:v>
                  </c:pt>
                </c:lvl>
              </c:multiLvlStrCache>
            </c:multiLvlStrRef>
          </c:cat>
          <c:val>
            <c:numRef>
              <c:f>'02-01'!$D$8:$D$47</c:f>
              <c:numCache>
                <c:formatCode>#,##0</c:formatCode>
                <c:ptCount val="40"/>
                <c:pt idx="0">
                  <c:v>55963</c:v>
                </c:pt>
                <c:pt idx="1">
                  <c:v>59737</c:v>
                </c:pt>
                <c:pt idx="2">
                  <c:v>64450</c:v>
                </c:pt>
                <c:pt idx="3">
                  <c:v>69254</c:v>
                </c:pt>
                <c:pt idx="4" formatCode="&quot;a)&quot;#,##0">
                  <c:v>71933</c:v>
                </c:pt>
                <c:pt idx="5" formatCode="&quot;c)&quot;#,##0">
                  <c:v>72147</c:v>
                </c:pt>
                <c:pt idx="6">
                  <c:v>84115</c:v>
                </c:pt>
                <c:pt idx="7">
                  <c:v>90077</c:v>
                </c:pt>
                <c:pt idx="8">
                  <c:v>94302</c:v>
                </c:pt>
                <c:pt idx="9">
                  <c:v>99209</c:v>
                </c:pt>
                <c:pt idx="10">
                  <c:v>104665</c:v>
                </c:pt>
                <c:pt idx="11">
                  <c:v>111940</c:v>
                </c:pt>
                <c:pt idx="12">
                  <c:v>117060</c:v>
                </c:pt>
                <c:pt idx="13">
                  <c:v>121049</c:v>
                </c:pt>
                <c:pt idx="14">
                  <c:v>123611</c:v>
                </c:pt>
                <c:pt idx="15">
                  <c:v>125570</c:v>
                </c:pt>
                <c:pt idx="16">
                  <c:v>126926</c:v>
                </c:pt>
                <c:pt idx="17">
                  <c:v>127787</c:v>
                </c:pt>
                <c:pt idx="18">
                  <c:v>127768</c:v>
                </c:pt>
                <c:pt idx="19">
                  <c:v>127901</c:v>
                </c:pt>
                <c:pt idx="20">
                  <c:v>128033</c:v>
                </c:pt>
                <c:pt idx="21">
                  <c:v>128084</c:v>
                </c:pt>
                <c:pt idx="22">
                  <c:v>128032</c:v>
                </c:pt>
                <c:pt idx="23">
                  <c:v>128057</c:v>
                </c:pt>
                <c:pt idx="24">
                  <c:v>127799</c:v>
                </c:pt>
                <c:pt idx="25">
                  <c:v>127515</c:v>
                </c:pt>
                <c:pt idx="26">
                  <c:v>127298</c:v>
                </c:pt>
                <c:pt idx="28">
                  <c:v>126597</c:v>
                </c:pt>
                <c:pt idx="29">
                  <c:v>124100</c:v>
                </c:pt>
                <c:pt idx="30">
                  <c:v>120659</c:v>
                </c:pt>
                <c:pt idx="31">
                  <c:v>116618</c:v>
                </c:pt>
                <c:pt idx="32">
                  <c:v>112124</c:v>
                </c:pt>
                <c:pt idx="33">
                  <c:v>102210</c:v>
                </c:pt>
                <c:pt idx="34">
                  <c:v>91933</c:v>
                </c:pt>
                <c:pt idx="35">
                  <c:v>81355</c:v>
                </c:pt>
                <c:pt idx="36">
                  <c:v>70689</c:v>
                </c:pt>
                <c:pt idx="37">
                  <c:v>61434</c:v>
                </c:pt>
                <c:pt idx="38">
                  <c:v>53322</c:v>
                </c:pt>
                <c:pt idx="39">
                  <c:v>46098</c:v>
                </c:pt>
              </c:numCache>
            </c:numRef>
          </c:val>
          <c:smooth val="0"/>
        </c:ser>
        <c:dLbls>
          <c:showLegendKey val="0"/>
          <c:showVal val="0"/>
          <c:showCatName val="0"/>
          <c:showSerName val="0"/>
          <c:showPercent val="0"/>
          <c:showBubbleSize val="0"/>
        </c:dLbls>
        <c:smooth val="0"/>
        <c:axId val="816564672"/>
        <c:axId val="816551072"/>
      </c:lineChart>
      <c:catAx>
        <c:axId val="816564672"/>
        <c:scaling>
          <c:orientation val="minMax"/>
        </c:scaling>
        <c:delete val="0"/>
        <c:axPos val="b"/>
        <c:numFmt formatCode="General" sourceLinked="0"/>
        <c:majorTickMark val="out"/>
        <c:minorTickMark val="none"/>
        <c:tickLblPos val="nextTo"/>
        <c:txPr>
          <a:bodyPr/>
          <a:lstStyle/>
          <a:p>
            <a:pPr>
              <a:defRPr sz="1400"/>
            </a:pPr>
            <a:endParaRPr lang="ja-JP"/>
          </a:p>
        </c:txPr>
        <c:crossAx val="816551072"/>
        <c:crosses val="autoZero"/>
        <c:auto val="1"/>
        <c:lblAlgn val="ctr"/>
        <c:lblOffset val="100"/>
        <c:noMultiLvlLbl val="0"/>
      </c:catAx>
      <c:valAx>
        <c:axId val="816551072"/>
        <c:scaling>
          <c:orientation val="minMax"/>
        </c:scaling>
        <c:delete val="0"/>
        <c:axPos val="l"/>
        <c:majorGridlines/>
        <c:numFmt formatCode="#,##0" sourceLinked="1"/>
        <c:majorTickMark val="in"/>
        <c:minorTickMark val="none"/>
        <c:tickLblPos val="nextTo"/>
        <c:txPr>
          <a:bodyPr/>
          <a:lstStyle/>
          <a:p>
            <a:pPr>
              <a:defRPr sz="1600"/>
            </a:pPr>
            <a:endParaRPr lang="ja-JP"/>
          </a:p>
        </c:txPr>
        <c:crossAx val="816564672"/>
        <c:crosses val="autoZero"/>
        <c:crossBetween val="between"/>
      </c:valAx>
      <c:spPr>
        <a:solidFill>
          <a:srgbClr val="FFFFCC"/>
        </a:solidFill>
      </c:spPr>
    </c:plotArea>
    <c:plotVisOnly val="1"/>
    <c:dispBlanksAs val="gap"/>
    <c:showDLblsOverMax val="0"/>
  </c:chart>
  <c:spPr>
    <a:noFill/>
  </c:spPr>
  <c:txPr>
    <a:bodyPr/>
    <a:lstStyle/>
    <a:p>
      <a:pPr>
        <a:defRPr>
          <a:latin typeface="メイリオ" panose="020B0604030504040204" pitchFamily="50" charset="-128"/>
          <a:ea typeface="メイリオ" panose="020B0604030504040204" pitchFamily="50" charset="-128"/>
        </a:defRPr>
      </a:pPr>
      <a:endParaRPr lang="ja-JP"/>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メイリオ" panose="020B0604030504040204" pitchFamily="50" charset="-128"/>
                <a:ea typeface="メイリオ" panose="020B0604030504040204" pitchFamily="50" charset="-128"/>
              </a:defRPr>
            </a:pPr>
            <a:r>
              <a:rPr lang="en-US" altLang="ja-JP" sz="2000" dirty="0">
                <a:latin typeface="メイリオ" panose="020B0604030504040204" pitchFamily="50" charset="-128"/>
                <a:ea typeface="メイリオ" panose="020B0604030504040204" pitchFamily="50" charset="-128"/>
              </a:rPr>
              <a:t>65</a:t>
            </a:r>
            <a:r>
              <a:rPr lang="ja-JP" altLang="en-US" sz="2000" dirty="0">
                <a:latin typeface="メイリオ" panose="020B0604030504040204" pitchFamily="50" charset="-128"/>
                <a:ea typeface="メイリオ" panose="020B0604030504040204" pitchFamily="50" charset="-128"/>
              </a:rPr>
              <a:t>歳以上の人口比率</a:t>
            </a:r>
          </a:p>
        </c:rich>
      </c:tx>
      <c:layout>
        <c:manualLayout>
          <c:xMode val="edge"/>
          <c:yMode val="edge"/>
          <c:x val="0.39130490290673803"/>
          <c:y val="0"/>
        </c:manualLayout>
      </c:layout>
      <c:overlay val="0"/>
      <c:spPr>
        <a:noFill/>
      </c:spPr>
    </c:title>
    <c:autoTitleDeleted val="0"/>
    <c:plotArea>
      <c:layout>
        <c:manualLayout>
          <c:layoutTarget val="inner"/>
          <c:xMode val="edge"/>
          <c:yMode val="edge"/>
          <c:x val="4.4795817526857726E-2"/>
          <c:y val="0.1164427697550439"/>
          <c:w val="0.82800376167553957"/>
          <c:h val="0.53288283751773691"/>
        </c:manualLayout>
      </c:layout>
      <c:lineChart>
        <c:grouping val="standard"/>
        <c:varyColors val="0"/>
        <c:ser>
          <c:idx val="0"/>
          <c:order val="0"/>
          <c:tx>
            <c:strRef>
              <c:f>Sheet44!$O$1</c:f>
              <c:strCache>
                <c:ptCount val="1"/>
                <c:pt idx="0">
                  <c:v>65歳以上の人口</c:v>
                </c:pt>
              </c:strCache>
            </c:strRef>
          </c:tx>
          <c:spPr>
            <a:ln w="88900">
              <a:solidFill>
                <a:srgbClr val="00B050"/>
              </a:solidFill>
            </a:ln>
          </c:spPr>
          <c:marker>
            <c:symbol val="none"/>
          </c:marker>
          <c:cat>
            <c:strRef>
              <c:f>Sheet44!$N$2:$N$24</c:f>
              <c:strCache>
                <c:ptCount val="23"/>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2025年</c:v>
                </c:pt>
                <c:pt idx="16">
                  <c:v>2030年</c:v>
                </c:pt>
                <c:pt idx="17">
                  <c:v>2035年</c:v>
                </c:pt>
                <c:pt idx="18">
                  <c:v>2040年</c:v>
                </c:pt>
                <c:pt idx="19">
                  <c:v>2045年</c:v>
                </c:pt>
                <c:pt idx="20">
                  <c:v>2050年</c:v>
                </c:pt>
                <c:pt idx="21">
                  <c:v>2055年</c:v>
                </c:pt>
                <c:pt idx="22">
                  <c:v>2060年</c:v>
                </c:pt>
              </c:strCache>
            </c:strRef>
          </c:cat>
          <c:val>
            <c:numRef>
              <c:f>Sheet44!$O$2:$O$24</c:f>
              <c:numCache>
                <c:formatCode>General</c:formatCode>
                <c:ptCount val="23"/>
                <c:pt idx="0">
                  <c:v>4.9000000000000004</c:v>
                </c:pt>
                <c:pt idx="1">
                  <c:v>5.3</c:v>
                </c:pt>
                <c:pt idx="2">
                  <c:v>5.7</c:v>
                </c:pt>
                <c:pt idx="3">
                  <c:v>6.3</c:v>
                </c:pt>
                <c:pt idx="4">
                  <c:v>7.1</c:v>
                </c:pt>
                <c:pt idx="5">
                  <c:v>7.9</c:v>
                </c:pt>
                <c:pt idx="6">
                  <c:v>9.1</c:v>
                </c:pt>
                <c:pt idx="7">
                  <c:v>10.3</c:v>
                </c:pt>
                <c:pt idx="8">
                  <c:v>12.1</c:v>
                </c:pt>
                <c:pt idx="9">
                  <c:v>14.6</c:v>
                </c:pt>
                <c:pt idx="10">
                  <c:v>17.399999999999999</c:v>
                </c:pt>
                <c:pt idx="11">
                  <c:v>20.2</c:v>
                </c:pt>
                <c:pt idx="12">
                  <c:v>23</c:v>
                </c:pt>
                <c:pt idx="13">
                  <c:v>26.8</c:v>
                </c:pt>
                <c:pt idx="14">
                  <c:v>29.1</c:v>
                </c:pt>
                <c:pt idx="15">
                  <c:v>30.3</c:v>
                </c:pt>
                <c:pt idx="16">
                  <c:v>31.6</c:v>
                </c:pt>
                <c:pt idx="17">
                  <c:v>33.4</c:v>
                </c:pt>
                <c:pt idx="18">
                  <c:v>36.1</c:v>
                </c:pt>
                <c:pt idx="19">
                  <c:v>37.700000000000003</c:v>
                </c:pt>
                <c:pt idx="20">
                  <c:v>38.6</c:v>
                </c:pt>
                <c:pt idx="21">
                  <c:v>39.4</c:v>
                </c:pt>
                <c:pt idx="22">
                  <c:v>39.9</c:v>
                </c:pt>
              </c:numCache>
            </c:numRef>
          </c:val>
          <c:smooth val="0"/>
        </c:ser>
        <c:dLbls>
          <c:showLegendKey val="0"/>
          <c:showVal val="0"/>
          <c:showCatName val="0"/>
          <c:showSerName val="0"/>
          <c:showPercent val="0"/>
          <c:showBubbleSize val="0"/>
        </c:dLbls>
        <c:smooth val="0"/>
        <c:axId val="816552160"/>
        <c:axId val="816555424"/>
      </c:lineChart>
      <c:catAx>
        <c:axId val="816552160"/>
        <c:scaling>
          <c:orientation val="minMax"/>
        </c:scaling>
        <c:delete val="0"/>
        <c:axPos val="b"/>
        <c:numFmt formatCode="General" sourceLinked="0"/>
        <c:majorTickMark val="in"/>
        <c:minorTickMark val="none"/>
        <c:tickLblPos val="nextTo"/>
        <c:txPr>
          <a:bodyPr rot="0" vert="wordArtVertRtl"/>
          <a:lstStyle/>
          <a:p>
            <a:pPr>
              <a:defRPr sz="1400">
                <a:solidFill>
                  <a:schemeClr val="tx1">
                    <a:lumMod val="95000"/>
                    <a:lumOff val="5000"/>
                  </a:schemeClr>
                </a:solidFill>
                <a:latin typeface="メイリオ" panose="020B0604030504040204" pitchFamily="50" charset="-128"/>
                <a:ea typeface="メイリオ" panose="020B0604030504040204" pitchFamily="50" charset="-128"/>
              </a:defRPr>
            </a:pPr>
            <a:endParaRPr lang="ja-JP"/>
          </a:p>
        </c:txPr>
        <c:crossAx val="816555424"/>
        <c:crosses val="autoZero"/>
        <c:auto val="1"/>
        <c:lblAlgn val="ctr"/>
        <c:lblOffset val="100"/>
        <c:noMultiLvlLbl val="0"/>
      </c:catAx>
      <c:valAx>
        <c:axId val="816555424"/>
        <c:scaling>
          <c:orientation val="minMax"/>
        </c:scaling>
        <c:delete val="0"/>
        <c:axPos val="l"/>
        <c:majorGridlines/>
        <c:title>
          <c:tx>
            <c:rich>
              <a:bodyPr rot="0" vert="horz"/>
              <a:lstStyle/>
              <a:p>
                <a:pPr>
                  <a:defRPr sz="2000">
                    <a:latin typeface="メイリオ" panose="020B0604030504040204" pitchFamily="50" charset="-128"/>
                    <a:ea typeface="メイリオ" panose="020B0604030504040204" pitchFamily="50" charset="-128"/>
                  </a:defRPr>
                </a:pPr>
                <a:r>
                  <a:rPr lang="en-US" altLang="ja-JP" sz="2000">
                    <a:latin typeface="メイリオ" panose="020B0604030504040204" pitchFamily="50" charset="-128"/>
                    <a:ea typeface="メイリオ" panose="020B0604030504040204" pitchFamily="50" charset="-128"/>
                  </a:rPr>
                  <a:t>(%)</a:t>
                </a:r>
                <a:endParaRPr lang="ja-JP" altLang="en-US" sz="2000">
                  <a:latin typeface="メイリオ" panose="020B0604030504040204" pitchFamily="50" charset="-128"/>
                  <a:ea typeface="メイリオ" panose="020B0604030504040204" pitchFamily="50" charset="-128"/>
                </a:endParaRPr>
              </a:p>
            </c:rich>
          </c:tx>
          <c:layout>
            <c:manualLayout>
              <c:xMode val="edge"/>
              <c:yMode val="edge"/>
              <c:x val="9.4731837087483188E-4"/>
              <c:y val="0.66362119377297202"/>
            </c:manualLayout>
          </c:layout>
          <c:overlay val="0"/>
        </c:title>
        <c:numFmt formatCode="General" sourceLinked="1"/>
        <c:majorTickMark val="in"/>
        <c:minorTickMark val="none"/>
        <c:tickLblPos val="nextTo"/>
        <c:txPr>
          <a:bodyPr/>
          <a:lstStyle/>
          <a:p>
            <a:pPr>
              <a:defRPr sz="1600">
                <a:latin typeface="メイリオ" panose="020B0604030504040204" pitchFamily="50" charset="-128"/>
                <a:ea typeface="メイリオ" panose="020B0604030504040204" pitchFamily="50" charset="-128"/>
              </a:defRPr>
            </a:pPr>
            <a:endParaRPr lang="ja-JP"/>
          </a:p>
        </c:txPr>
        <c:crossAx val="816552160"/>
        <c:crosses val="autoZero"/>
        <c:crossBetween val="between"/>
      </c:valAx>
      <c:spPr>
        <a:solidFill>
          <a:srgbClr val="FFFFCC"/>
        </a:solidFill>
      </c:spPr>
    </c:plotArea>
    <c:plotVisOnly val="1"/>
    <c:dispBlanksAs val="gap"/>
    <c:showDLblsOverMax val="0"/>
  </c:chart>
  <c:spPr>
    <a:no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83008085094641E-2"/>
          <c:y val="5.8056151293253248E-2"/>
          <c:w val="0.85920354041645186"/>
          <c:h val="0.63067681142026144"/>
        </c:manualLayout>
      </c:layout>
      <c:scatterChart>
        <c:scatterStyle val="lineMarker"/>
        <c:varyColors val="0"/>
        <c:ser>
          <c:idx val="0"/>
          <c:order val="0"/>
          <c:spPr>
            <a:ln w="25400" cap="rnd">
              <a:noFill/>
              <a:round/>
            </a:ln>
            <a:effectLst/>
          </c:spPr>
          <c:marker>
            <c:symbol val="circle"/>
            <c:size val="5"/>
            <c:spPr>
              <a:solidFill>
                <a:schemeClr val="accent1"/>
              </a:solidFill>
              <a:ln w="88900">
                <a:solidFill>
                  <a:schemeClr val="accent1"/>
                </a:solidFill>
              </a:ln>
              <a:effectLst/>
            </c:spPr>
          </c:marker>
          <c:trendline>
            <c:spPr>
              <a:ln w="63500" cap="rnd">
                <a:solidFill>
                  <a:schemeClr val="tx1"/>
                </a:solidFill>
                <a:prstDash val="solid"/>
              </a:ln>
              <a:effectLst/>
            </c:spPr>
            <c:trendlineType val="linear"/>
            <c:dispRSqr val="0"/>
            <c:dispEq val="0"/>
          </c:trendline>
          <c:xVal>
            <c:numRef>
              <c:f>Sheet37!$O$2:$O$70</c:f>
              <c:numCache>
                <c:formatCode>General</c:formatCode>
                <c:ptCount val="69"/>
                <c:pt idx="0">
                  <c:v>70564</c:v>
                </c:pt>
                <c:pt idx="1">
                  <c:v>87637</c:v>
                </c:pt>
                <c:pt idx="2">
                  <c:v>61696</c:v>
                </c:pt>
                <c:pt idx="3">
                  <c:v>89792</c:v>
                </c:pt>
                <c:pt idx="4">
                  <c:v>175765</c:v>
                </c:pt>
                <c:pt idx="5">
                  <c:v>297006</c:v>
                </c:pt>
                <c:pt idx="6">
                  <c:v>53808</c:v>
                </c:pt>
                <c:pt idx="7">
                  <c:v>46361</c:v>
                </c:pt>
                <c:pt idx="8">
                  <c:v>55431</c:v>
                </c:pt>
                <c:pt idx="9">
                  <c:v>79024</c:v>
                </c:pt>
                <c:pt idx="10">
                  <c:v>91244</c:v>
                </c:pt>
                <c:pt idx="11">
                  <c:v>63705</c:v>
                </c:pt>
                <c:pt idx="12">
                  <c:v>49499</c:v>
                </c:pt>
                <c:pt idx="13">
                  <c:v>63808</c:v>
                </c:pt>
                <c:pt idx="14">
                  <c:v>52939</c:v>
                </c:pt>
                <c:pt idx="15">
                  <c:v>47369</c:v>
                </c:pt>
                <c:pt idx="16">
                  <c:v>161813</c:v>
                </c:pt>
                <c:pt idx="17">
                  <c:v>155239</c:v>
                </c:pt>
                <c:pt idx="18">
                  <c:v>132707</c:v>
                </c:pt>
                <c:pt idx="19">
                  <c:v>46985</c:v>
                </c:pt>
                <c:pt idx="20">
                  <c:v>53525</c:v>
                </c:pt>
                <c:pt idx="21">
                  <c:v>110776</c:v>
                </c:pt>
                <c:pt idx="22">
                  <c:v>76254</c:v>
                </c:pt>
                <c:pt idx="23">
                  <c:v>25213</c:v>
                </c:pt>
                <c:pt idx="24">
                  <c:v>36412</c:v>
                </c:pt>
                <c:pt idx="25">
                  <c:v>102729</c:v>
                </c:pt>
                <c:pt idx="26">
                  <c:v>237125</c:v>
                </c:pt>
                <c:pt idx="27">
                  <c:v>98567</c:v>
                </c:pt>
                <c:pt idx="28">
                  <c:v>77675</c:v>
                </c:pt>
                <c:pt idx="29">
                  <c:v>34543</c:v>
                </c:pt>
                <c:pt idx="30">
                  <c:v>32084</c:v>
                </c:pt>
                <c:pt idx="31">
                  <c:v>25539</c:v>
                </c:pt>
                <c:pt idx="32">
                  <c:v>30129</c:v>
                </c:pt>
                <c:pt idx="33">
                  <c:v>95810</c:v>
                </c:pt>
                <c:pt idx="34">
                  <c:v>59985</c:v>
                </c:pt>
                <c:pt idx="35">
                  <c:v>19974</c:v>
                </c:pt>
                <c:pt idx="36">
                  <c:v>54718</c:v>
                </c:pt>
                <c:pt idx="37">
                  <c:v>42519</c:v>
                </c:pt>
                <c:pt idx="38">
                  <c:v>20905</c:v>
                </c:pt>
                <c:pt idx="39">
                  <c:v>23101</c:v>
                </c:pt>
                <c:pt idx="40">
                  <c:v>25581</c:v>
                </c:pt>
                <c:pt idx="41">
                  <c:v>19944</c:v>
                </c:pt>
                <c:pt idx="42">
                  <c:v>15237</c:v>
                </c:pt>
                <c:pt idx="43">
                  <c:v>25145</c:v>
                </c:pt>
                <c:pt idx="44">
                  <c:v>30338</c:v>
                </c:pt>
                <c:pt idx="45">
                  <c:v>33081</c:v>
                </c:pt>
                <c:pt idx="46">
                  <c:v>17574</c:v>
                </c:pt>
                <c:pt idx="47">
                  <c:v>27835</c:v>
                </c:pt>
                <c:pt idx="48">
                  <c:v>31304</c:v>
                </c:pt>
                <c:pt idx="49">
                  <c:v>20844</c:v>
                </c:pt>
                <c:pt idx="50">
                  <c:v>32031</c:v>
                </c:pt>
                <c:pt idx="51">
                  <c:v>25268</c:v>
                </c:pt>
                <c:pt idx="52">
                  <c:v>22623</c:v>
                </c:pt>
                <c:pt idx="53">
                  <c:v>12365</c:v>
                </c:pt>
                <c:pt idx="54">
                  <c:v>12732</c:v>
                </c:pt>
                <c:pt idx="55">
                  <c:v>22859</c:v>
                </c:pt>
                <c:pt idx="56">
                  <c:v>9349</c:v>
                </c:pt>
                <c:pt idx="57">
                  <c:v>7939</c:v>
                </c:pt>
                <c:pt idx="58">
                  <c:v>13402</c:v>
                </c:pt>
                <c:pt idx="59">
                  <c:v>10735</c:v>
                </c:pt>
                <c:pt idx="60">
                  <c:v>8929</c:v>
                </c:pt>
                <c:pt idx="61">
                  <c:v>15837</c:v>
                </c:pt>
                <c:pt idx="62">
                  <c:v>9015</c:v>
                </c:pt>
                <c:pt idx="63">
                  <c:v>8606</c:v>
                </c:pt>
                <c:pt idx="64">
                  <c:v>14970</c:v>
                </c:pt>
                <c:pt idx="65">
                  <c:v>19643</c:v>
                </c:pt>
                <c:pt idx="66">
                  <c:v>2088</c:v>
                </c:pt>
                <c:pt idx="67">
                  <c:v>1452</c:v>
                </c:pt>
                <c:pt idx="68">
                  <c:v>597</c:v>
                </c:pt>
              </c:numCache>
            </c:numRef>
          </c:xVal>
          <c:yVal>
            <c:numRef>
              <c:f>Sheet37!$P$2:$P$70</c:f>
              <c:numCache>
                <c:formatCode>General</c:formatCode>
                <c:ptCount val="69"/>
                <c:pt idx="0">
                  <c:v>57</c:v>
                </c:pt>
                <c:pt idx="1">
                  <c:v>51</c:v>
                </c:pt>
                <c:pt idx="2">
                  <c:v>60</c:v>
                </c:pt>
                <c:pt idx="3">
                  <c:v>69</c:v>
                </c:pt>
                <c:pt idx="4">
                  <c:v>101</c:v>
                </c:pt>
                <c:pt idx="5">
                  <c:v>156</c:v>
                </c:pt>
                <c:pt idx="6">
                  <c:v>45</c:v>
                </c:pt>
                <c:pt idx="7">
                  <c:v>34</c:v>
                </c:pt>
                <c:pt idx="8">
                  <c:v>30</c:v>
                </c:pt>
                <c:pt idx="9">
                  <c:v>91</c:v>
                </c:pt>
                <c:pt idx="10">
                  <c:v>63</c:v>
                </c:pt>
                <c:pt idx="11">
                  <c:v>64</c:v>
                </c:pt>
                <c:pt idx="12">
                  <c:v>50</c:v>
                </c:pt>
                <c:pt idx="13">
                  <c:v>70</c:v>
                </c:pt>
                <c:pt idx="14">
                  <c:v>55</c:v>
                </c:pt>
                <c:pt idx="15">
                  <c:v>64</c:v>
                </c:pt>
                <c:pt idx="16">
                  <c:v>157</c:v>
                </c:pt>
                <c:pt idx="17">
                  <c:v>136</c:v>
                </c:pt>
                <c:pt idx="18">
                  <c:v>123</c:v>
                </c:pt>
                <c:pt idx="19">
                  <c:v>31</c:v>
                </c:pt>
                <c:pt idx="20">
                  <c:v>48</c:v>
                </c:pt>
                <c:pt idx="21">
                  <c:v>109</c:v>
                </c:pt>
                <c:pt idx="22">
                  <c:v>60</c:v>
                </c:pt>
                <c:pt idx="23">
                  <c:v>19</c:v>
                </c:pt>
                <c:pt idx="24">
                  <c:v>16</c:v>
                </c:pt>
                <c:pt idx="25">
                  <c:v>66</c:v>
                </c:pt>
                <c:pt idx="26">
                  <c:v>194</c:v>
                </c:pt>
                <c:pt idx="27">
                  <c:v>74</c:v>
                </c:pt>
                <c:pt idx="28">
                  <c:v>64</c:v>
                </c:pt>
                <c:pt idx="29">
                  <c:v>30</c:v>
                </c:pt>
                <c:pt idx="30">
                  <c:v>26</c:v>
                </c:pt>
                <c:pt idx="31">
                  <c:v>21</c:v>
                </c:pt>
                <c:pt idx="32">
                  <c:v>35</c:v>
                </c:pt>
                <c:pt idx="33">
                  <c:v>73</c:v>
                </c:pt>
                <c:pt idx="34">
                  <c:v>59</c:v>
                </c:pt>
                <c:pt idx="35">
                  <c:v>21</c:v>
                </c:pt>
                <c:pt idx="36">
                  <c:v>50</c:v>
                </c:pt>
                <c:pt idx="37">
                  <c:v>38</c:v>
                </c:pt>
                <c:pt idx="38">
                  <c:v>23</c:v>
                </c:pt>
                <c:pt idx="39">
                  <c:v>21</c:v>
                </c:pt>
                <c:pt idx="40">
                  <c:v>24</c:v>
                </c:pt>
                <c:pt idx="41">
                  <c:v>17</c:v>
                </c:pt>
                <c:pt idx="42">
                  <c:v>14</c:v>
                </c:pt>
                <c:pt idx="43">
                  <c:v>23</c:v>
                </c:pt>
                <c:pt idx="44">
                  <c:v>21</c:v>
                </c:pt>
                <c:pt idx="45">
                  <c:v>24</c:v>
                </c:pt>
                <c:pt idx="46">
                  <c:v>18</c:v>
                </c:pt>
                <c:pt idx="47">
                  <c:v>22</c:v>
                </c:pt>
                <c:pt idx="48">
                  <c:v>26</c:v>
                </c:pt>
                <c:pt idx="49">
                  <c:v>18</c:v>
                </c:pt>
                <c:pt idx="50">
                  <c:v>28</c:v>
                </c:pt>
                <c:pt idx="51">
                  <c:v>23</c:v>
                </c:pt>
                <c:pt idx="52">
                  <c:v>22</c:v>
                </c:pt>
                <c:pt idx="53">
                  <c:v>16</c:v>
                </c:pt>
                <c:pt idx="54">
                  <c:v>4</c:v>
                </c:pt>
                <c:pt idx="55">
                  <c:v>12</c:v>
                </c:pt>
                <c:pt idx="56">
                  <c:v>11</c:v>
                </c:pt>
                <c:pt idx="57">
                  <c:v>12</c:v>
                </c:pt>
                <c:pt idx="58">
                  <c:v>18</c:v>
                </c:pt>
                <c:pt idx="59">
                  <c:v>6</c:v>
                </c:pt>
                <c:pt idx="60">
                  <c:v>10</c:v>
                </c:pt>
                <c:pt idx="61">
                  <c:v>16</c:v>
                </c:pt>
                <c:pt idx="62">
                  <c:v>6</c:v>
                </c:pt>
                <c:pt idx="63">
                  <c:v>10</c:v>
                </c:pt>
                <c:pt idx="64">
                  <c:v>15</c:v>
                </c:pt>
                <c:pt idx="65">
                  <c:v>20</c:v>
                </c:pt>
                <c:pt idx="66">
                  <c:v>1</c:v>
                </c:pt>
                <c:pt idx="67">
                  <c:v>1</c:v>
                </c:pt>
                <c:pt idx="68">
                  <c:v>0</c:v>
                </c:pt>
              </c:numCache>
            </c:numRef>
          </c:yVal>
          <c:smooth val="0"/>
        </c:ser>
        <c:dLbls>
          <c:showLegendKey val="0"/>
          <c:showVal val="0"/>
          <c:showCatName val="0"/>
          <c:showSerName val="0"/>
          <c:showPercent val="0"/>
          <c:showBubbleSize val="0"/>
        </c:dLbls>
        <c:axId val="802109120"/>
        <c:axId val="802108032"/>
      </c:scatterChart>
      <c:valAx>
        <c:axId val="8021091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従業者数</a:t>
                </a:r>
                <a:r>
                  <a:rPr lang="ja-JP" sz="1600" dirty="0" smtClean="0">
                    <a:solidFill>
                      <a:schemeClr val="tx1"/>
                    </a:solidFill>
                    <a:latin typeface="メイリオ" panose="020B0604030504040204" pitchFamily="50" charset="-128"/>
                    <a:ea typeface="メイリオ" panose="020B0604030504040204" pitchFamily="50" charset="-128"/>
                  </a:rPr>
                  <a:t>）</a:t>
                </a:r>
                <a:endParaRPr lang="ja-JP" sz="1600" dirty="0">
                  <a:solidFill>
                    <a:schemeClr val="tx1"/>
                  </a:solidFill>
                  <a:latin typeface="メイリオ" panose="020B0604030504040204" pitchFamily="50" charset="-128"/>
                  <a:ea typeface="メイリオ" panose="020B0604030504040204" pitchFamily="50" charset="-128"/>
                </a:endParaRPr>
              </a:p>
            </c:rich>
          </c:tx>
          <c:layout>
            <c:manualLayout>
              <c:xMode val="edge"/>
              <c:yMode val="edge"/>
              <c:x val="0.47341310363308869"/>
              <c:y val="0.8152151926333096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802108032"/>
        <c:crosses val="autoZero"/>
        <c:crossBetween val="midCat"/>
      </c:valAx>
      <c:valAx>
        <c:axId val="802108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コンビニの店舗</a:t>
                </a:r>
                <a:r>
                  <a:rPr lang="ja-JP" sz="1600" dirty="0" smtClean="0">
                    <a:solidFill>
                      <a:schemeClr val="tx1"/>
                    </a:solidFill>
                    <a:latin typeface="メイリオ" panose="020B0604030504040204" pitchFamily="50" charset="-128"/>
                    <a:ea typeface="メイリオ" panose="020B0604030504040204" pitchFamily="50" charset="-128"/>
                  </a:rPr>
                  <a:t>数</a:t>
                </a:r>
                <a:r>
                  <a:rPr lang="ja-JP" sz="1600" dirty="0">
                    <a:solidFill>
                      <a:schemeClr val="tx1"/>
                    </a:solidFill>
                    <a:latin typeface="メイリオ" panose="020B0604030504040204" pitchFamily="50" charset="-128"/>
                    <a:ea typeface="メイリオ" panose="020B0604030504040204" pitchFamily="50" charset="-128"/>
                  </a:rPr>
                  <a:t>）</a:t>
                </a:r>
              </a:p>
            </c:rich>
          </c:tx>
          <c:layout>
            <c:manualLayout>
              <c:xMode val="edge"/>
              <c:yMode val="edge"/>
              <c:x val="6.3266918499864204E-3"/>
              <c:y val="5.3698740229090089E-2"/>
            </c:manualLayout>
          </c:layout>
          <c:overlay val="0"/>
          <c:spPr>
            <a:noFill/>
            <a:ln>
              <a:noFill/>
            </a:ln>
            <a:effectLst/>
          </c:spPr>
          <c:txPr>
            <a:bodyPr rot="0" spcFirstLastPara="1" vertOverflow="ellipsis" vert="eaVert"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802109120"/>
        <c:crosses val="autoZero"/>
        <c:crossBetween val="midCat"/>
      </c:valAx>
      <c:spPr>
        <a:noFill/>
        <a:ln>
          <a:noFill/>
        </a:ln>
        <a:effectLst/>
      </c:spPr>
    </c:plotArea>
    <c:plotVisOnly val="1"/>
    <c:dispBlanksAs val="gap"/>
    <c:showDLblsOverMax val="0"/>
  </c:chart>
  <c:spPr>
    <a:solidFill>
      <a:srgbClr val="FFFFCC"/>
    </a:solidFill>
    <a:ln w="38100">
      <a:solidFill>
        <a:srgbClr val="002060"/>
      </a:solid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3227718898007"/>
          <c:y val="0.11564525343261824"/>
          <c:w val="0.85910864517462748"/>
          <c:h val="0.68719890033642173"/>
        </c:manualLayout>
      </c:layout>
      <c:scatterChart>
        <c:scatterStyle val="lineMarker"/>
        <c:varyColors val="0"/>
        <c:ser>
          <c:idx val="0"/>
          <c:order val="0"/>
          <c:tx>
            <c:strRef>
              <c:f>データ!$AD$1</c:f>
              <c:strCache>
                <c:ptCount val="1"/>
                <c:pt idx="0">
                  <c:v>コンビニ数</c:v>
                </c:pt>
              </c:strCache>
            </c:strRef>
          </c:tx>
          <c:spPr>
            <a:ln w="25400" cap="rnd">
              <a:noFill/>
              <a:round/>
            </a:ln>
            <a:effectLst/>
          </c:spPr>
          <c:marker>
            <c:symbol val="circle"/>
            <c:size val="5"/>
            <c:spPr>
              <a:solidFill>
                <a:schemeClr val="accent1"/>
              </a:solidFill>
              <a:ln w="63500">
                <a:solidFill>
                  <a:schemeClr val="accent1"/>
                </a:solidFill>
              </a:ln>
              <a:effectLst/>
            </c:spPr>
          </c:marker>
          <c:trendline>
            <c:spPr>
              <a:ln w="50800" cap="rnd">
                <a:solidFill>
                  <a:schemeClr val="tx1"/>
                </a:solidFill>
                <a:prstDash val="solid"/>
              </a:ln>
              <a:effectLst/>
            </c:spPr>
            <c:trendlineType val="linear"/>
            <c:dispRSqr val="0"/>
            <c:dispEq val="0"/>
          </c:trendline>
          <c:xVal>
            <c:numRef>
              <c:f>データ!$AC$2:$AC$70</c:f>
              <c:numCache>
                <c:formatCode>General</c:formatCode>
                <c:ptCount val="69"/>
                <c:pt idx="0">
                  <c:v>11</c:v>
                </c:pt>
                <c:pt idx="1">
                  <c:v>10</c:v>
                </c:pt>
                <c:pt idx="2">
                  <c:v>10</c:v>
                </c:pt>
                <c:pt idx="3">
                  <c:v>10</c:v>
                </c:pt>
                <c:pt idx="4">
                  <c:v>14</c:v>
                </c:pt>
                <c:pt idx="5">
                  <c:v>17</c:v>
                </c:pt>
                <c:pt idx="6">
                  <c:v>8</c:v>
                </c:pt>
                <c:pt idx="7">
                  <c:v>9</c:v>
                </c:pt>
                <c:pt idx="8">
                  <c:v>8</c:v>
                </c:pt>
                <c:pt idx="9">
                  <c:v>12</c:v>
                </c:pt>
                <c:pt idx="10">
                  <c:v>10</c:v>
                </c:pt>
                <c:pt idx="11">
                  <c:v>12</c:v>
                </c:pt>
                <c:pt idx="12">
                  <c:v>12</c:v>
                </c:pt>
                <c:pt idx="13">
                  <c:v>10</c:v>
                </c:pt>
                <c:pt idx="14">
                  <c:v>4</c:v>
                </c:pt>
                <c:pt idx="15">
                  <c:v>6</c:v>
                </c:pt>
                <c:pt idx="16">
                  <c:v>30</c:v>
                </c:pt>
                <c:pt idx="17">
                  <c:v>17</c:v>
                </c:pt>
                <c:pt idx="18">
                  <c:v>19</c:v>
                </c:pt>
                <c:pt idx="19">
                  <c:v>8</c:v>
                </c:pt>
                <c:pt idx="20">
                  <c:v>9</c:v>
                </c:pt>
                <c:pt idx="21">
                  <c:v>12</c:v>
                </c:pt>
                <c:pt idx="22">
                  <c:v>19</c:v>
                </c:pt>
                <c:pt idx="23">
                  <c:v>2</c:v>
                </c:pt>
                <c:pt idx="24">
                  <c:v>4</c:v>
                </c:pt>
                <c:pt idx="25">
                  <c:v>8</c:v>
                </c:pt>
                <c:pt idx="26">
                  <c:v>27</c:v>
                </c:pt>
                <c:pt idx="27">
                  <c:v>10</c:v>
                </c:pt>
                <c:pt idx="28">
                  <c:v>11</c:v>
                </c:pt>
                <c:pt idx="29">
                  <c:v>8</c:v>
                </c:pt>
                <c:pt idx="30">
                  <c:v>7</c:v>
                </c:pt>
                <c:pt idx="31">
                  <c:v>8</c:v>
                </c:pt>
                <c:pt idx="32">
                  <c:v>2</c:v>
                </c:pt>
                <c:pt idx="33">
                  <c:v>5</c:v>
                </c:pt>
                <c:pt idx="34">
                  <c:v>11</c:v>
                </c:pt>
                <c:pt idx="35">
                  <c:v>15</c:v>
                </c:pt>
                <c:pt idx="36">
                  <c:v>8</c:v>
                </c:pt>
                <c:pt idx="37">
                  <c:v>2</c:v>
                </c:pt>
                <c:pt idx="38">
                  <c:v>7</c:v>
                </c:pt>
                <c:pt idx="39">
                  <c:v>4</c:v>
                </c:pt>
                <c:pt idx="40">
                  <c:v>4</c:v>
                </c:pt>
                <c:pt idx="41">
                  <c:v>3</c:v>
                </c:pt>
                <c:pt idx="42">
                  <c:v>3</c:v>
                </c:pt>
                <c:pt idx="43">
                  <c:v>2</c:v>
                </c:pt>
                <c:pt idx="44">
                  <c:v>4</c:v>
                </c:pt>
                <c:pt idx="45">
                  <c:v>4</c:v>
                </c:pt>
                <c:pt idx="46">
                  <c:v>7</c:v>
                </c:pt>
                <c:pt idx="47">
                  <c:v>9</c:v>
                </c:pt>
                <c:pt idx="48">
                  <c:v>3</c:v>
                </c:pt>
                <c:pt idx="49">
                  <c:v>4</c:v>
                </c:pt>
                <c:pt idx="50">
                  <c:v>2</c:v>
                </c:pt>
                <c:pt idx="51">
                  <c:v>3</c:v>
                </c:pt>
                <c:pt idx="52">
                  <c:v>6</c:v>
                </c:pt>
                <c:pt idx="53">
                  <c:v>0</c:v>
                </c:pt>
                <c:pt idx="54">
                  <c:v>0</c:v>
                </c:pt>
                <c:pt idx="55">
                  <c:v>0</c:v>
                </c:pt>
                <c:pt idx="56">
                  <c:v>3</c:v>
                </c:pt>
                <c:pt idx="57">
                  <c:v>0</c:v>
                </c:pt>
                <c:pt idx="58">
                  <c:v>3</c:v>
                </c:pt>
                <c:pt idx="59">
                  <c:v>0</c:v>
                </c:pt>
                <c:pt idx="60">
                  <c:v>4</c:v>
                </c:pt>
                <c:pt idx="61">
                  <c:v>4</c:v>
                </c:pt>
                <c:pt idx="62">
                  <c:v>1</c:v>
                </c:pt>
                <c:pt idx="63">
                  <c:v>6</c:v>
                </c:pt>
                <c:pt idx="64">
                  <c:v>4</c:v>
                </c:pt>
                <c:pt idx="65">
                  <c:v>3</c:v>
                </c:pt>
                <c:pt idx="66">
                  <c:v>0</c:v>
                </c:pt>
                <c:pt idx="67">
                  <c:v>1</c:v>
                </c:pt>
                <c:pt idx="68">
                  <c:v>0</c:v>
                </c:pt>
              </c:numCache>
            </c:numRef>
          </c:xVal>
          <c:yVal>
            <c:numRef>
              <c:f>データ!$AD$2:$AD$70</c:f>
              <c:numCache>
                <c:formatCode>General</c:formatCode>
                <c:ptCount val="69"/>
                <c:pt idx="0">
                  <c:v>57</c:v>
                </c:pt>
                <c:pt idx="1">
                  <c:v>51</c:v>
                </c:pt>
                <c:pt idx="2">
                  <c:v>60</c:v>
                </c:pt>
                <c:pt idx="3">
                  <c:v>69</c:v>
                </c:pt>
                <c:pt idx="4">
                  <c:v>101</c:v>
                </c:pt>
                <c:pt idx="5">
                  <c:v>156</c:v>
                </c:pt>
                <c:pt idx="6">
                  <c:v>45</c:v>
                </c:pt>
                <c:pt idx="7">
                  <c:v>34</c:v>
                </c:pt>
                <c:pt idx="8">
                  <c:v>30</c:v>
                </c:pt>
                <c:pt idx="9">
                  <c:v>91</c:v>
                </c:pt>
                <c:pt idx="10">
                  <c:v>63</c:v>
                </c:pt>
                <c:pt idx="11">
                  <c:v>64</c:v>
                </c:pt>
                <c:pt idx="12">
                  <c:v>50</c:v>
                </c:pt>
                <c:pt idx="13">
                  <c:v>70</c:v>
                </c:pt>
                <c:pt idx="14">
                  <c:v>55</c:v>
                </c:pt>
                <c:pt idx="15">
                  <c:v>64</c:v>
                </c:pt>
                <c:pt idx="16">
                  <c:v>157</c:v>
                </c:pt>
                <c:pt idx="17">
                  <c:v>136</c:v>
                </c:pt>
                <c:pt idx="18">
                  <c:v>123</c:v>
                </c:pt>
                <c:pt idx="19">
                  <c:v>31</c:v>
                </c:pt>
                <c:pt idx="20">
                  <c:v>48</c:v>
                </c:pt>
                <c:pt idx="21">
                  <c:v>109</c:v>
                </c:pt>
                <c:pt idx="22">
                  <c:v>60</c:v>
                </c:pt>
                <c:pt idx="23">
                  <c:v>19</c:v>
                </c:pt>
                <c:pt idx="24">
                  <c:v>16</c:v>
                </c:pt>
                <c:pt idx="25">
                  <c:v>66</c:v>
                </c:pt>
                <c:pt idx="26">
                  <c:v>194</c:v>
                </c:pt>
                <c:pt idx="27">
                  <c:v>74</c:v>
                </c:pt>
                <c:pt idx="28">
                  <c:v>64</c:v>
                </c:pt>
                <c:pt idx="29">
                  <c:v>30</c:v>
                </c:pt>
                <c:pt idx="30">
                  <c:v>26</c:v>
                </c:pt>
                <c:pt idx="31">
                  <c:v>21</c:v>
                </c:pt>
                <c:pt idx="32">
                  <c:v>35</c:v>
                </c:pt>
                <c:pt idx="33">
                  <c:v>73</c:v>
                </c:pt>
                <c:pt idx="34">
                  <c:v>59</c:v>
                </c:pt>
                <c:pt idx="35">
                  <c:v>21</c:v>
                </c:pt>
                <c:pt idx="36">
                  <c:v>50</c:v>
                </c:pt>
                <c:pt idx="37">
                  <c:v>38</c:v>
                </c:pt>
                <c:pt idx="38">
                  <c:v>23</c:v>
                </c:pt>
                <c:pt idx="39">
                  <c:v>21</c:v>
                </c:pt>
                <c:pt idx="40">
                  <c:v>24</c:v>
                </c:pt>
                <c:pt idx="41">
                  <c:v>17</c:v>
                </c:pt>
                <c:pt idx="42">
                  <c:v>14</c:v>
                </c:pt>
                <c:pt idx="43">
                  <c:v>23</c:v>
                </c:pt>
                <c:pt idx="44">
                  <c:v>21</c:v>
                </c:pt>
                <c:pt idx="45">
                  <c:v>24</c:v>
                </c:pt>
                <c:pt idx="46">
                  <c:v>18</c:v>
                </c:pt>
                <c:pt idx="47">
                  <c:v>22</c:v>
                </c:pt>
                <c:pt idx="48">
                  <c:v>26</c:v>
                </c:pt>
                <c:pt idx="49">
                  <c:v>18</c:v>
                </c:pt>
                <c:pt idx="50">
                  <c:v>28</c:v>
                </c:pt>
                <c:pt idx="51">
                  <c:v>23</c:v>
                </c:pt>
                <c:pt idx="52">
                  <c:v>22</c:v>
                </c:pt>
                <c:pt idx="53">
                  <c:v>16</c:v>
                </c:pt>
                <c:pt idx="54">
                  <c:v>4</c:v>
                </c:pt>
                <c:pt idx="55">
                  <c:v>12</c:v>
                </c:pt>
                <c:pt idx="56">
                  <c:v>11</c:v>
                </c:pt>
                <c:pt idx="57">
                  <c:v>12</c:v>
                </c:pt>
                <c:pt idx="58">
                  <c:v>18</c:v>
                </c:pt>
                <c:pt idx="59">
                  <c:v>6</c:v>
                </c:pt>
                <c:pt idx="60">
                  <c:v>10</c:v>
                </c:pt>
                <c:pt idx="61">
                  <c:v>16</c:v>
                </c:pt>
                <c:pt idx="62">
                  <c:v>6</c:v>
                </c:pt>
                <c:pt idx="63">
                  <c:v>10</c:v>
                </c:pt>
                <c:pt idx="64">
                  <c:v>15</c:v>
                </c:pt>
                <c:pt idx="65">
                  <c:v>20</c:v>
                </c:pt>
                <c:pt idx="66">
                  <c:v>1</c:v>
                </c:pt>
                <c:pt idx="67">
                  <c:v>1</c:v>
                </c:pt>
                <c:pt idx="68">
                  <c:v>0</c:v>
                </c:pt>
              </c:numCache>
            </c:numRef>
          </c:yVal>
          <c:smooth val="0"/>
        </c:ser>
        <c:dLbls>
          <c:showLegendKey val="0"/>
          <c:showVal val="0"/>
          <c:showCatName val="0"/>
          <c:showSerName val="0"/>
          <c:showPercent val="0"/>
          <c:showBubbleSize val="0"/>
        </c:dLbls>
        <c:axId val="802114016"/>
        <c:axId val="802114560"/>
      </c:scatterChart>
      <c:valAx>
        <c:axId val="8021140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sz="1600">
                    <a:solidFill>
                      <a:schemeClr val="tx1"/>
                    </a:solidFill>
                    <a:latin typeface="メイリオ" panose="020B0604030504040204" pitchFamily="50" charset="-128"/>
                    <a:ea typeface="メイリオ" panose="020B0604030504040204" pitchFamily="50" charset="-128"/>
                  </a:rPr>
                  <a:t>（駅数）</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802114560"/>
        <c:crosses val="autoZero"/>
        <c:crossBetween val="midCat"/>
      </c:valAx>
      <c:valAx>
        <c:axId val="802114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t" anchorCtr="0"/>
              <a:lstStyle/>
              <a:p>
                <a:pPr>
                  <a:defRPr sz="18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sz="1800" b="0" dirty="0" smtClean="0">
                    <a:solidFill>
                      <a:schemeClr val="tx1"/>
                    </a:solidFill>
                    <a:latin typeface="メイリオ" panose="020B0604030504040204" pitchFamily="50" charset="-128"/>
                    <a:ea typeface="メイリオ" panose="020B0604030504040204" pitchFamily="50" charset="-128"/>
                  </a:rPr>
                  <a:t>（</a:t>
                </a:r>
                <a:r>
                  <a:rPr lang="ja-JP" altLang="en-US" sz="1800" b="0" dirty="0" smtClean="0">
                    <a:solidFill>
                      <a:schemeClr val="tx1"/>
                    </a:solidFill>
                    <a:latin typeface="メイリオ" panose="020B0604030504040204" pitchFamily="50" charset="-128"/>
                    <a:ea typeface="メイリオ" panose="020B0604030504040204" pitchFamily="50" charset="-128"/>
                  </a:rPr>
                  <a:t>コンビニの店舗</a:t>
                </a:r>
                <a:r>
                  <a:rPr lang="ja-JP" sz="1800" b="0" dirty="0" smtClean="0">
                    <a:solidFill>
                      <a:schemeClr val="tx1"/>
                    </a:solidFill>
                    <a:latin typeface="メイリオ" panose="020B0604030504040204" pitchFamily="50" charset="-128"/>
                    <a:ea typeface="メイリオ" panose="020B0604030504040204" pitchFamily="50" charset="-128"/>
                  </a:rPr>
                  <a:t>数</a:t>
                </a:r>
                <a:r>
                  <a:rPr lang="ja-JP" sz="1800" b="0" dirty="0">
                    <a:solidFill>
                      <a:schemeClr val="tx1"/>
                    </a:solidFill>
                    <a:latin typeface="メイリオ" panose="020B0604030504040204" pitchFamily="50" charset="-128"/>
                    <a:ea typeface="メイリオ" panose="020B0604030504040204" pitchFamily="50" charset="-128"/>
                  </a:rPr>
                  <a:t>）</a:t>
                </a:r>
              </a:p>
            </c:rich>
          </c:tx>
          <c:layout>
            <c:manualLayout>
              <c:xMode val="edge"/>
              <c:yMode val="edge"/>
              <c:x val="6.7298767994297742E-3"/>
              <c:y val="0.11354304850459214"/>
            </c:manualLayout>
          </c:layout>
          <c:overlay val="0"/>
          <c:spPr>
            <a:noFill/>
            <a:ln>
              <a:noFill/>
            </a:ln>
            <a:effectLst/>
          </c:spPr>
          <c:txPr>
            <a:bodyPr rot="0" spcFirstLastPara="1" vertOverflow="ellipsis" vert="eaVert" wrap="square" anchor="t" anchorCtr="0"/>
            <a:lstStyle/>
            <a:p>
              <a:pPr>
                <a:defRPr sz="1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802114016"/>
        <c:crosses val="autoZero"/>
        <c:crossBetween val="midCat"/>
      </c:valAx>
      <c:spPr>
        <a:noFill/>
        <a:ln>
          <a:noFill/>
        </a:ln>
        <a:effectLst/>
      </c:spPr>
    </c:plotArea>
    <c:plotVisOnly val="1"/>
    <c:dispBlanksAs val="gap"/>
    <c:showDLblsOverMax val="0"/>
  </c:chart>
  <c:spPr>
    <a:solidFill>
      <a:srgbClr val="FFFFCC"/>
    </a:solidFill>
    <a:ln w="38100">
      <a:solidFill>
        <a:srgbClr val="002060"/>
      </a:solid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6543283283625"/>
          <c:y val="4.8057653049860052E-2"/>
          <c:w val="0.83603429768164861"/>
          <c:h val="0.71264632949228557"/>
        </c:manualLayout>
      </c:layout>
      <c:scatterChart>
        <c:scatterStyle val="lineMarker"/>
        <c:varyColors val="0"/>
        <c:ser>
          <c:idx val="0"/>
          <c:order val="0"/>
          <c:tx>
            <c:strRef>
              <c:f>Sheet27!$G$1</c:f>
              <c:strCache>
                <c:ptCount val="1"/>
                <c:pt idx="0">
                  <c:v>コンビニ数</c:v>
                </c:pt>
              </c:strCache>
            </c:strRef>
          </c:tx>
          <c:spPr>
            <a:ln w="25400" cap="rnd">
              <a:noFill/>
              <a:round/>
            </a:ln>
            <a:effectLst/>
          </c:spPr>
          <c:marker>
            <c:symbol val="circle"/>
            <c:size val="5"/>
            <c:spPr>
              <a:solidFill>
                <a:schemeClr val="accent1"/>
              </a:solidFill>
              <a:ln w="88900">
                <a:solidFill>
                  <a:schemeClr val="accent1"/>
                </a:solidFill>
              </a:ln>
              <a:effectLst/>
            </c:spPr>
          </c:marker>
          <c:trendline>
            <c:spPr>
              <a:ln w="63500" cap="rnd">
                <a:solidFill>
                  <a:schemeClr val="tx1"/>
                </a:solidFill>
                <a:prstDash val="solid"/>
              </a:ln>
              <a:effectLst/>
            </c:spPr>
            <c:trendlineType val="linear"/>
            <c:dispRSqr val="0"/>
            <c:dispEq val="0"/>
          </c:trendline>
          <c:xVal>
            <c:numRef>
              <c:f>Sheet27!$F$2:$F$70</c:f>
              <c:numCache>
                <c:formatCode>General</c:formatCode>
                <c:ptCount val="69"/>
                <c:pt idx="0">
                  <c:v>298870</c:v>
                </c:pt>
                <c:pt idx="1">
                  <c:v>427878</c:v>
                </c:pt>
                <c:pt idx="2">
                  <c:v>176575</c:v>
                </c:pt>
                <c:pt idx="3">
                  <c:v>195302</c:v>
                </c:pt>
                <c:pt idx="4">
                  <c:v>1126627</c:v>
                </c:pt>
                <c:pt idx="5">
                  <c:v>945333</c:v>
                </c:pt>
                <c:pt idx="6">
                  <c:v>263034</c:v>
                </c:pt>
                <c:pt idx="7">
                  <c:v>222656</c:v>
                </c:pt>
                <c:pt idx="8">
                  <c:v>218290</c:v>
                </c:pt>
                <c:pt idx="9">
                  <c:v>130067</c:v>
                </c:pt>
                <c:pt idx="10">
                  <c:v>106627</c:v>
                </c:pt>
                <c:pt idx="11">
                  <c:v>131363</c:v>
                </c:pt>
                <c:pt idx="12">
                  <c:v>117455</c:v>
                </c:pt>
                <c:pt idx="13">
                  <c:v>139344</c:v>
                </c:pt>
                <c:pt idx="14">
                  <c:v>189153</c:v>
                </c:pt>
                <c:pt idx="15">
                  <c:v>161558</c:v>
                </c:pt>
                <c:pt idx="16">
                  <c:v>97930</c:v>
                </c:pt>
                <c:pt idx="17">
                  <c:v>103125</c:v>
                </c:pt>
                <c:pt idx="18">
                  <c:v>84814</c:v>
                </c:pt>
                <c:pt idx="19">
                  <c:v>59710</c:v>
                </c:pt>
                <c:pt idx="20">
                  <c:v>77613</c:v>
                </c:pt>
                <c:pt idx="21">
                  <c:v>101686</c:v>
                </c:pt>
                <c:pt idx="22">
                  <c:v>79118</c:v>
                </c:pt>
                <c:pt idx="23">
                  <c:v>69560</c:v>
                </c:pt>
                <c:pt idx="24">
                  <c:v>76396</c:v>
                </c:pt>
                <c:pt idx="25">
                  <c:v>133701</c:v>
                </c:pt>
                <c:pt idx="26">
                  <c:v>91419</c:v>
                </c:pt>
                <c:pt idx="27">
                  <c:v>126862</c:v>
                </c:pt>
                <c:pt idx="28">
                  <c:v>65452</c:v>
                </c:pt>
                <c:pt idx="29">
                  <c:v>72821</c:v>
                </c:pt>
                <c:pt idx="30">
                  <c:v>71381</c:v>
                </c:pt>
                <c:pt idx="31">
                  <c:v>58110</c:v>
                </c:pt>
                <c:pt idx="32">
                  <c:v>82969</c:v>
                </c:pt>
                <c:pt idx="33">
                  <c:v>88111</c:v>
                </c:pt>
                <c:pt idx="34">
                  <c:v>83987</c:v>
                </c:pt>
                <c:pt idx="35">
                  <c:v>47162</c:v>
                </c:pt>
                <c:pt idx="36">
                  <c:v>88079</c:v>
                </c:pt>
                <c:pt idx="37">
                  <c:v>105693</c:v>
                </c:pt>
                <c:pt idx="38">
                  <c:v>71631</c:v>
                </c:pt>
                <c:pt idx="39">
                  <c:v>124995</c:v>
                </c:pt>
                <c:pt idx="40">
                  <c:v>102146</c:v>
                </c:pt>
                <c:pt idx="41">
                  <c:v>84250</c:v>
                </c:pt>
                <c:pt idx="42">
                  <c:v>106894</c:v>
                </c:pt>
                <c:pt idx="43">
                  <c:v>104323</c:v>
                </c:pt>
                <c:pt idx="44">
                  <c:v>115369</c:v>
                </c:pt>
                <c:pt idx="45">
                  <c:v>40624</c:v>
                </c:pt>
                <c:pt idx="46">
                  <c:v>55133</c:v>
                </c:pt>
                <c:pt idx="47">
                  <c:v>93776</c:v>
                </c:pt>
                <c:pt idx="48">
                  <c:v>103075</c:v>
                </c:pt>
                <c:pt idx="49">
                  <c:v>62626</c:v>
                </c:pt>
                <c:pt idx="50">
                  <c:v>104050</c:v>
                </c:pt>
                <c:pt idx="51">
                  <c:v>76804</c:v>
                </c:pt>
                <c:pt idx="52">
                  <c:v>127238</c:v>
                </c:pt>
                <c:pt idx="53">
                  <c:v>91285</c:v>
                </c:pt>
                <c:pt idx="54">
                  <c:v>89622</c:v>
                </c:pt>
                <c:pt idx="55">
                  <c:v>63960</c:v>
                </c:pt>
                <c:pt idx="56">
                  <c:v>68712</c:v>
                </c:pt>
                <c:pt idx="57">
                  <c:v>81854</c:v>
                </c:pt>
                <c:pt idx="58">
                  <c:v>87057</c:v>
                </c:pt>
                <c:pt idx="59">
                  <c:v>42060</c:v>
                </c:pt>
                <c:pt idx="60">
                  <c:v>63688</c:v>
                </c:pt>
                <c:pt idx="61">
                  <c:v>79668</c:v>
                </c:pt>
                <c:pt idx="62">
                  <c:v>30564</c:v>
                </c:pt>
                <c:pt idx="63">
                  <c:v>33827</c:v>
                </c:pt>
                <c:pt idx="64">
                  <c:v>60704</c:v>
                </c:pt>
                <c:pt idx="65">
                  <c:v>85033</c:v>
                </c:pt>
                <c:pt idx="66">
                  <c:v>14925</c:v>
                </c:pt>
                <c:pt idx="67">
                  <c:v>13350</c:v>
                </c:pt>
                <c:pt idx="68">
                  <c:v>4300</c:v>
                </c:pt>
              </c:numCache>
            </c:numRef>
          </c:xVal>
          <c:yVal>
            <c:numRef>
              <c:f>Sheet27!$G$2:$G$70</c:f>
              <c:numCache>
                <c:formatCode>General</c:formatCode>
                <c:ptCount val="69"/>
                <c:pt idx="0">
                  <c:v>57</c:v>
                </c:pt>
                <c:pt idx="1">
                  <c:v>51</c:v>
                </c:pt>
                <c:pt idx="2">
                  <c:v>60</c:v>
                </c:pt>
                <c:pt idx="3">
                  <c:v>69</c:v>
                </c:pt>
                <c:pt idx="4">
                  <c:v>101</c:v>
                </c:pt>
                <c:pt idx="5">
                  <c:v>156</c:v>
                </c:pt>
                <c:pt idx="6">
                  <c:v>45</c:v>
                </c:pt>
                <c:pt idx="7">
                  <c:v>34</c:v>
                </c:pt>
                <c:pt idx="8">
                  <c:v>30</c:v>
                </c:pt>
                <c:pt idx="9">
                  <c:v>91</c:v>
                </c:pt>
                <c:pt idx="10">
                  <c:v>63</c:v>
                </c:pt>
                <c:pt idx="11">
                  <c:v>64</c:v>
                </c:pt>
                <c:pt idx="12">
                  <c:v>50</c:v>
                </c:pt>
                <c:pt idx="13">
                  <c:v>70</c:v>
                </c:pt>
                <c:pt idx="14">
                  <c:v>55</c:v>
                </c:pt>
                <c:pt idx="15">
                  <c:v>64</c:v>
                </c:pt>
                <c:pt idx="16">
                  <c:v>157</c:v>
                </c:pt>
                <c:pt idx="17">
                  <c:v>136</c:v>
                </c:pt>
                <c:pt idx="18">
                  <c:v>123</c:v>
                </c:pt>
                <c:pt idx="19">
                  <c:v>31</c:v>
                </c:pt>
                <c:pt idx="20">
                  <c:v>48</c:v>
                </c:pt>
                <c:pt idx="21">
                  <c:v>109</c:v>
                </c:pt>
                <c:pt idx="22">
                  <c:v>60</c:v>
                </c:pt>
                <c:pt idx="23">
                  <c:v>19</c:v>
                </c:pt>
                <c:pt idx="24">
                  <c:v>16</c:v>
                </c:pt>
                <c:pt idx="25">
                  <c:v>66</c:v>
                </c:pt>
                <c:pt idx="26">
                  <c:v>194</c:v>
                </c:pt>
                <c:pt idx="27">
                  <c:v>74</c:v>
                </c:pt>
                <c:pt idx="28">
                  <c:v>64</c:v>
                </c:pt>
                <c:pt idx="29">
                  <c:v>30</c:v>
                </c:pt>
                <c:pt idx="30">
                  <c:v>26</c:v>
                </c:pt>
                <c:pt idx="31">
                  <c:v>21</c:v>
                </c:pt>
                <c:pt idx="32">
                  <c:v>35</c:v>
                </c:pt>
                <c:pt idx="33">
                  <c:v>73</c:v>
                </c:pt>
                <c:pt idx="34">
                  <c:v>59</c:v>
                </c:pt>
                <c:pt idx="35">
                  <c:v>21</c:v>
                </c:pt>
                <c:pt idx="36">
                  <c:v>50</c:v>
                </c:pt>
                <c:pt idx="37">
                  <c:v>38</c:v>
                </c:pt>
                <c:pt idx="38">
                  <c:v>23</c:v>
                </c:pt>
                <c:pt idx="39">
                  <c:v>21</c:v>
                </c:pt>
                <c:pt idx="40">
                  <c:v>24</c:v>
                </c:pt>
                <c:pt idx="41">
                  <c:v>17</c:v>
                </c:pt>
                <c:pt idx="42">
                  <c:v>14</c:v>
                </c:pt>
                <c:pt idx="43">
                  <c:v>23</c:v>
                </c:pt>
                <c:pt idx="44">
                  <c:v>21</c:v>
                </c:pt>
                <c:pt idx="45">
                  <c:v>24</c:v>
                </c:pt>
                <c:pt idx="46">
                  <c:v>18</c:v>
                </c:pt>
                <c:pt idx="47">
                  <c:v>22</c:v>
                </c:pt>
                <c:pt idx="48">
                  <c:v>26</c:v>
                </c:pt>
                <c:pt idx="49">
                  <c:v>18</c:v>
                </c:pt>
                <c:pt idx="50">
                  <c:v>28</c:v>
                </c:pt>
                <c:pt idx="51">
                  <c:v>23</c:v>
                </c:pt>
                <c:pt idx="52">
                  <c:v>22</c:v>
                </c:pt>
                <c:pt idx="53">
                  <c:v>16</c:v>
                </c:pt>
                <c:pt idx="54">
                  <c:v>4</c:v>
                </c:pt>
                <c:pt idx="55">
                  <c:v>12</c:v>
                </c:pt>
                <c:pt idx="56">
                  <c:v>11</c:v>
                </c:pt>
                <c:pt idx="57">
                  <c:v>12</c:v>
                </c:pt>
                <c:pt idx="58">
                  <c:v>18</c:v>
                </c:pt>
                <c:pt idx="59">
                  <c:v>6</c:v>
                </c:pt>
                <c:pt idx="60">
                  <c:v>10</c:v>
                </c:pt>
                <c:pt idx="61">
                  <c:v>16</c:v>
                </c:pt>
                <c:pt idx="62">
                  <c:v>6</c:v>
                </c:pt>
                <c:pt idx="63">
                  <c:v>10</c:v>
                </c:pt>
                <c:pt idx="64">
                  <c:v>15</c:v>
                </c:pt>
                <c:pt idx="65">
                  <c:v>20</c:v>
                </c:pt>
                <c:pt idx="66">
                  <c:v>1</c:v>
                </c:pt>
                <c:pt idx="67">
                  <c:v>1</c:v>
                </c:pt>
                <c:pt idx="68">
                  <c:v>0</c:v>
                </c:pt>
              </c:numCache>
            </c:numRef>
          </c:yVal>
          <c:smooth val="0"/>
        </c:ser>
        <c:dLbls>
          <c:showLegendKey val="0"/>
          <c:showVal val="0"/>
          <c:showCatName val="0"/>
          <c:showSerName val="0"/>
          <c:showPercent val="0"/>
          <c:showBubbleSize val="0"/>
        </c:dLbls>
        <c:axId val="802111296"/>
        <c:axId val="802111840"/>
      </c:scatterChart>
      <c:valAx>
        <c:axId val="8021112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sz="1600">
                    <a:solidFill>
                      <a:schemeClr val="tx1"/>
                    </a:solidFill>
                    <a:latin typeface="メイリオ" panose="020B0604030504040204" pitchFamily="50" charset="-128"/>
                    <a:ea typeface="メイリオ" panose="020B0604030504040204" pitchFamily="50" charset="-128"/>
                  </a:rPr>
                  <a:t>（地価）</a:t>
                </a:r>
              </a:p>
            </c:rich>
          </c:tx>
          <c:layout>
            <c:manualLayout>
              <c:xMode val="edge"/>
              <c:yMode val="edge"/>
              <c:x val="0.90807068072058106"/>
              <c:y val="0.8676537664767671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802111840"/>
        <c:crosses val="autoZero"/>
        <c:crossBetween val="midCat"/>
      </c:valAx>
      <c:valAx>
        <c:axId val="802111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t" anchorCtr="0"/>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コンビニの店舗</a:t>
                </a:r>
                <a:r>
                  <a:rPr lang="ja-JP" sz="1600" dirty="0" smtClean="0">
                    <a:solidFill>
                      <a:schemeClr val="tx1"/>
                    </a:solidFill>
                    <a:latin typeface="メイリオ" panose="020B0604030504040204" pitchFamily="50" charset="-128"/>
                    <a:ea typeface="メイリオ" panose="020B0604030504040204" pitchFamily="50" charset="-128"/>
                  </a:rPr>
                  <a:t>数</a:t>
                </a:r>
                <a:r>
                  <a:rPr lang="ja-JP" sz="1600" dirty="0">
                    <a:solidFill>
                      <a:schemeClr val="tx1"/>
                    </a:solidFill>
                    <a:latin typeface="メイリオ" panose="020B0604030504040204" pitchFamily="50" charset="-128"/>
                    <a:ea typeface="メイリオ" panose="020B0604030504040204" pitchFamily="50" charset="-128"/>
                  </a:rPr>
                  <a:t>）</a:t>
                </a:r>
              </a:p>
            </c:rich>
          </c:tx>
          <c:layout>
            <c:manualLayout>
              <c:xMode val="edge"/>
              <c:yMode val="edge"/>
              <c:x val="1.4418636276259169E-2"/>
              <c:y val="0.16320320488563841"/>
            </c:manualLayout>
          </c:layout>
          <c:overlay val="0"/>
          <c:spPr>
            <a:noFill/>
            <a:ln>
              <a:noFill/>
            </a:ln>
            <a:effectLst/>
          </c:spPr>
          <c:txPr>
            <a:bodyPr rot="0" spcFirstLastPara="1" vertOverflow="ellipsis" vert="eaVert" wrap="square" anchor="t" anchorCtr="0"/>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802111296"/>
        <c:crosses val="autoZero"/>
        <c:crossBetween val="midCat"/>
      </c:valAx>
      <c:spPr>
        <a:noFill/>
        <a:ln>
          <a:noFill/>
        </a:ln>
        <a:effectLst/>
      </c:spPr>
    </c:plotArea>
    <c:plotVisOnly val="1"/>
    <c:dispBlanksAs val="gap"/>
    <c:showDLblsOverMax val="0"/>
  </c:chart>
  <c:spPr>
    <a:solidFill>
      <a:srgbClr val="FFFFCC"/>
    </a:solidFill>
    <a:ln w="38100">
      <a:solidFill>
        <a:srgbClr val="002060"/>
      </a:solid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43417743513756E-2"/>
          <c:y val="9.5223303689906488E-2"/>
          <c:w val="0.86915379480004029"/>
          <c:h val="0.67098130041364468"/>
        </c:manualLayout>
      </c:layout>
      <c:scatterChart>
        <c:scatterStyle val="lineMarker"/>
        <c:varyColors val="0"/>
        <c:ser>
          <c:idx val="0"/>
          <c:order val="0"/>
          <c:spPr>
            <a:ln w="25400" cap="rnd">
              <a:noFill/>
              <a:round/>
            </a:ln>
            <a:effectLst/>
          </c:spPr>
          <c:marker>
            <c:symbol val="diamond"/>
            <c:size val="6"/>
            <c:spPr>
              <a:solidFill>
                <a:schemeClr val="accent1"/>
              </a:solidFill>
              <a:ln w="63500">
                <a:solidFill>
                  <a:schemeClr val="accent1"/>
                </a:solidFill>
                <a:round/>
              </a:ln>
              <a:effectLst/>
            </c:spPr>
          </c:marker>
          <c:trendline>
            <c:spPr>
              <a:ln w="50800" cap="rnd">
                <a:solidFill>
                  <a:schemeClr val="tx1"/>
                </a:solidFill>
              </a:ln>
              <a:effectLst/>
            </c:spPr>
            <c:trendlineType val="linear"/>
            <c:forward val="2"/>
            <c:intercept val="25.89"/>
            <c:dispRSqr val="0"/>
            <c:dispEq val="0"/>
          </c:trendline>
          <c:xVal>
            <c:numRef>
              <c:f>中区中村区抜き!$E$2:$E$68</c:f>
              <c:numCache>
                <c:formatCode>General</c:formatCode>
                <c:ptCount val="67"/>
                <c:pt idx="0">
                  <c:v>298870</c:v>
                </c:pt>
                <c:pt idx="1">
                  <c:v>427878</c:v>
                </c:pt>
                <c:pt idx="2">
                  <c:v>176575</c:v>
                </c:pt>
                <c:pt idx="3">
                  <c:v>195302</c:v>
                </c:pt>
                <c:pt idx="4">
                  <c:v>263034</c:v>
                </c:pt>
                <c:pt idx="5">
                  <c:v>222656</c:v>
                </c:pt>
                <c:pt idx="6">
                  <c:v>218290</c:v>
                </c:pt>
                <c:pt idx="7">
                  <c:v>130067</c:v>
                </c:pt>
                <c:pt idx="8">
                  <c:v>106627</c:v>
                </c:pt>
                <c:pt idx="9">
                  <c:v>131363</c:v>
                </c:pt>
                <c:pt idx="10">
                  <c:v>117455</c:v>
                </c:pt>
                <c:pt idx="11">
                  <c:v>139344</c:v>
                </c:pt>
                <c:pt idx="12">
                  <c:v>189153</c:v>
                </c:pt>
                <c:pt idx="13">
                  <c:v>161558</c:v>
                </c:pt>
                <c:pt idx="14">
                  <c:v>97930</c:v>
                </c:pt>
                <c:pt idx="15">
                  <c:v>103125</c:v>
                </c:pt>
                <c:pt idx="16">
                  <c:v>84814</c:v>
                </c:pt>
                <c:pt idx="17">
                  <c:v>59710</c:v>
                </c:pt>
                <c:pt idx="18">
                  <c:v>77613</c:v>
                </c:pt>
                <c:pt idx="19">
                  <c:v>101686</c:v>
                </c:pt>
                <c:pt idx="20">
                  <c:v>79118</c:v>
                </c:pt>
                <c:pt idx="21">
                  <c:v>69560</c:v>
                </c:pt>
                <c:pt idx="22">
                  <c:v>76396</c:v>
                </c:pt>
                <c:pt idx="23">
                  <c:v>133701</c:v>
                </c:pt>
                <c:pt idx="24">
                  <c:v>91419</c:v>
                </c:pt>
                <c:pt idx="25">
                  <c:v>126862</c:v>
                </c:pt>
                <c:pt idx="26">
                  <c:v>65452</c:v>
                </c:pt>
                <c:pt idx="27">
                  <c:v>72821</c:v>
                </c:pt>
                <c:pt idx="28">
                  <c:v>71381</c:v>
                </c:pt>
                <c:pt idx="29">
                  <c:v>58110</c:v>
                </c:pt>
                <c:pt idx="30">
                  <c:v>82969</c:v>
                </c:pt>
                <c:pt idx="31">
                  <c:v>88111</c:v>
                </c:pt>
                <c:pt idx="32">
                  <c:v>83987</c:v>
                </c:pt>
                <c:pt idx="33">
                  <c:v>47162</c:v>
                </c:pt>
                <c:pt idx="34">
                  <c:v>88079</c:v>
                </c:pt>
                <c:pt idx="35">
                  <c:v>105693</c:v>
                </c:pt>
                <c:pt idx="36">
                  <c:v>71631</c:v>
                </c:pt>
                <c:pt idx="37">
                  <c:v>124995</c:v>
                </c:pt>
                <c:pt idx="38">
                  <c:v>102146</c:v>
                </c:pt>
                <c:pt idx="39">
                  <c:v>84250</c:v>
                </c:pt>
                <c:pt idx="40">
                  <c:v>106894</c:v>
                </c:pt>
                <c:pt idx="41">
                  <c:v>104323</c:v>
                </c:pt>
                <c:pt idx="42">
                  <c:v>115369</c:v>
                </c:pt>
                <c:pt idx="43">
                  <c:v>40624</c:v>
                </c:pt>
                <c:pt idx="44">
                  <c:v>55133</c:v>
                </c:pt>
                <c:pt idx="45">
                  <c:v>93776</c:v>
                </c:pt>
                <c:pt idx="46">
                  <c:v>103075</c:v>
                </c:pt>
                <c:pt idx="47">
                  <c:v>62626</c:v>
                </c:pt>
                <c:pt idx="48">
                  <c:v>104050</c:v>
                </c:pt>
                <c:pt idx="49">
                  <c:v>76804</c:v>
                </c:pt>
                <c:pt idx="50">
                  <c:v>127238</c:v>
                </c:pt>
                <c:pt idx="51">
                  <c:v>91285</c:v>
                </c:pt>
                <c:pt idx="52">
                  <c:v>89622</c:v>
                </c:pt>
                <c:pt idx="53">
                  <c:v>63960</c:v>
                </c:pt>
                <c:pt idx="54">
                  <c:v>68712</c:v>
                </c:pt>
                <c:pt idx="55">
                  <c:v>81854</c:v>
                </c:pt>
                <c:pt idx="56">
                  <c:v>87057</c:v>
                </c:pt>
                <c:pt idx="57">
                  <c:v>42060</c:v>
                </c:pt>
                <c:pt idx="58">
                  <c:v>63688</c:v>
                </c:pt>
                <c:pt idx="59">
                  <c:v>79668</c:v>
                </c:pt>
                <c:pt idx="60">
                  <c:v>30564</c:v>
                </c:pt>
                <c:pt idx="61">
                  <c:v>33827</c:v>
                </c:pt>
                <c:pt idx="62">
                  <c:v>60704</c:v>
                </c:pt>
                <c:pt idx="63">
                  <c:v>85033</c:v>
                </c:pt>
                <c:pt idx="64">
                  <c:v>14925</c:v>
                </c:pt>
                <c:pt idx="65">
                  <c:v>13350</c:v>
                </c:pt>
                <c:pt idx="66">
                  <c:v>4300</c:v>
                </c:pt>
              </c:numCache>
            </c:numRef>
          </c:xVal>
          <c:yVal>
            <c:numRef>
              <c:f>中区中村区抜き!$F$2:$F$68</c:f>
              <c:numCache>
                <c:formatCode>General</c:formatCode>
                <c:ptCount val="67"/>
                <c:pt idx="0">
                  <c:v>57</c:v>
                </c:pt>
                <c:pt idx="1">
                  <c:v>51</c:v>
                </c:pt>
                <c:pt idx="2">
                  <c:v>60</c:v>
                </c:pt>
                <c:pt idx="3">
                  <c:v>69</c:v>
                </c:pt>
                <c:pt idx="4">
                  <c:v>45</c:v>
                </c:pt>
                <c:pt idx="5">
                  <c:v>34</c:v>
                </c:pt>
                <c:pt idx="6">
                  <c:v>30</c:v>
                </c:pt>
                <c:pt idx="7">
                  <c:v>91</c:v>
                </c:pt>
                <c:pt idx="8">
                  <c:v>63</c:v>
                </c:pt>
                <c:pt idx="9">
                  <c:v>64</c:v>
                </c:pt>
                <c:pt idx="10">
                  <c:v>50</c:v>
                </c:pt>
                <c:pt idx="11">
                  <c:v>70</c:v>
                </c:pt>
                <c:pt idx="12">
                  <c:v>55</c:v>
                </c:pt>
                <c:pt idx="13">
                  <c:v>64</c:v>
                </c:pt>
                <c:pt idx="14">
                  <c:v>157</c:v>
                </c:pt>
                <c:pt idx="15">
                  <c:v>136</c:v>
                </c:pt>
                <c:pt idx="16">
                  <c:v>123</c:v>
                </c:pt>
                <c:pt idx="17">
                  <c:v>31</c:v>
                </c:pt>
                <c:pt idx="18">
                  <c:v>48</c:v>
                </c:pt>
                <c:pt idx="19">
                  <c:v>109</c:v>
                </c:pt>
                <c:pt idx="20">
                  <c:v>60</c:v>
                </c:pt>
                <c:pt idx="21">
                  <c:v>19</c:v>
                </c:pt>
                <c:pt idx="22">
                  <c:v>16</c:v>
                </c:pt>
                <c:pt idx="23">
                  <c:v>66</c:v>
                </c:pt>
                <c:pt idx="24">
                  <c:v>194</c:v>
                </c:pt>
                <c:pt idx="25">
                  <c:v>74</c:v>
                </c:pt>
                <c:pt idx="26">
                  <c:v>64</c:v>
                </c:pt>
                <c:pt idx="27">
                  <c:v>30</c:v>
                </c:pt>
                <c:pt idx="28">
                  <c:v>26</c:v>
                </c:pt>
                <c:pt idx="29">
                  <c:v>21</c:v>
                </c:pt>
                <c:pt idx="30">
                  <c:v>35</c:v>
                </c:pt>
                <c:pt idx="31">
                  <c:v>73</c:v>
                </c:pt>
                <c:pt idx="32">
                  <c:v>59</c:v>
                </c:pt>
                <c:pt idx="33">
                  <c:v>21</c:v>
                </c:pt>
                <c:pt idx="34">
                  <c:v>50</c:v>
                </c:pt>
                <c:pt idx="35">
                  <c:v>38</c:v>
                </c:pt>
                <c:pt idx="36">
                  <c:v>23</c:v>
                </c:pt>
                <c:pt idx="37">
                  <c:v>21</c:v>
                </c:pt>
                <c:pt idx="38">
                  <c:v>24</c:v>
                </c:pt>
                <c:pt idx="39">
                  <c:v>17</c:v>
                </c:pt>
                <c:pt idx="40">
                  <c:v>14</c:v>
                </c:pt>
                <c:pt idx="41">
                  <c:v>23</c:v>
                </c:pt>
                <c:pt idx="42">
                  <c:v>21</c:v>
                </c:pt>
                <c:pt idx="43">
                  <c:v>24</c:v>
                </c:pt>
                <c:pt idx="44">
                  <c:v>18</c:v>
                </c:pt>
                <c:pt idx="45">
                  <c:v>22</c:v>
                </c:pt>
                <c:pt idx="46">
                  <c:v>26</c:v>
                </c:pt>
                <c:pt idx="47">
                  <c:v>18</c:v>
                </c:pt>
                <c:pt idx="48">
                  <c:v>28</c:v>
                </c:pt>
                <c:pt idx="49">
                  <c:v>23</c:v>
                </c:pt>
                <c:pt idx="50">
                  <c:v>22</c:v>
                </c:pt>
                <c:pt idx="51">
                  <c:v>16</c:v>
                </c:pt>
                <c:pt idx="52">
                  <c:v>4</c:v>
                </c:pt>
                <c:pt idx="53">
                  <c:v>12</c:v>
                </c:pt>
                <c:pt idx="54">
                  <c:v>11</c:v>
                </c:pt>
                <c:pt idx="55">
                  <c:v>12</c:v>
                </c:pt>
                <c:pt idx="56">
                  <c:v>18</c:v>
                </c:pt>
                <c:pt idx="57">
                  <c:v>6</c:v>
                </c:pt>
                <c:pt idx="58">
                  <c:v>10</c:v>
                </c:pt>
                <c:pt idx="59">
                  <c:v>16</c:v>
                </c:pt>
                <c:pt idx="60">
                  <c:v>6</c:v>
                </c:pt>
                <c:pt idx="61">
                  <c:v>10</c:v>
                </c:pt>
                <c:pt idx="62">
                  <c:v>15</c:v>
                </c:pt>
                <c:pt idx="63">
                  <c:v>20</c:v>
                </c:pt>
                <c:pt idx="64">
                  <c:v>1</c:v>
                </c:pt>
                <c:pt idx="65">
                  <c:v>1</c:v>
                </c:pt>
                <c:pt idx="66">
                  <c:v>0</c:v>
                </c:pt>
              </c:numCache>
            </c:numRef>
          </c:yVal>
          <c:smooth val="0"/>
        </c:ser>
        <c:dLbls>
          <c:showLegendKey val="0"/>
          <c:showVal val="0"/>
          <c:showCatName val="0"/>
          <c:showSerName val="0"/>
          <c:showPercent val="0"/>
          <c:showBubbleSize val="0"/>
        </c:dLbls>
        <c:axId val="802117824"/>
        <c:axId val="802110752"/>
      </c:scatterChart>
      <c:valAx>
        <c:axId val="8021178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cap="all" baseline="0">
                    <a:solidFill>
                      <a:schemeClr val="tx1">
                        <a:lumMod val="85000"/>
                        <a:lumOff val="15000"/>
                      </a:schemeClr>
                    </a:solidFill>
                    <a:latin typeface="メイリオ" panose="020B0604030504040204" pitchFamily="50" charset="-128"/>
                    <a:ea typeface="メイリオ" panose="020B0604030504040204" pitchFamily="50" charset="-128"/>
                    <a:cs typeface="+mn-cs"/>
                  </a:defRPr>
                </a:pPr>
                <a:r>
                  <a:rPr lang="en-US"/>
                  <a:t>(</a:t>
                </a:r>
                <a:r>
                  <a:rPr lang="ja-JP"/>
                  <a:t>地価</a:t>
                </a:r>
                <a:r>
                  <a:rPr lang="en-US"/>
                  <a:t>)</a:t>
                </a:r>
                <a:endParaRPr lang="ja-JP"/>
              </a:p>
            </c:rich>
          </c:tx>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85000"/>
                      <a:lumOff val="15000"/>
                    </a:schemeClr>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メイリオ" panose="020B0604030504040204" pitchFamily="50" charset="-128"/>
                <a:ea typeface="メイリオ" panose="020B0604030504040204" pitchFamily="50" charset="-128"/>
                <a:cs typeface="+mn-cs"/>
              </a:defRPr>
            </a:pPr>
            <a:endParaRPr lang="ja-JP"/>
          </a:p>
        </c:txPr>
        <c:crossAx val="802110752"/>
        <c:crosses val="autoZero"/>
        <c:crossBetween val="midCat"/>
      </c:valAx>
      <c:valAx>
        <c:axId val="802110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wordArtVertRtl" wrap="square" anchor="ctr" anchorCtr="1"/>
              <a:lstStyle/>
              <a:p>
                <a:pPr>
                  <a:defRPr sz="1400" b="0" i="0" u="none" strike="noStrike" kern="1200" cap="all" baseline="0">
                    <a:solidFill>
                      <a:schemeClr val="tx1">
                        <a:lumMod val="85000"/>
                        <a:lumOff val="15000"/>
                      </a:schemeClr>
                    </a:solidFill>
                    <a:latin typeface="メイリオ" panose="020B0604030504040204" pitchFamily="50" charset="-128"/>
                    <a:ea typeface="メイリオ" panose="020B0604030504040204" pitchFamily="50" charset="-128"/>
                    <a:cs typeface="+mn-cs"/>
                  </a:defRPr>
                </a:pPr>
                <a:r>
                  <a:rPr lang="en-US" sz="1400"/>
                  <a:t>(</a:t>
                </a:r>
                <a:r>
                  <a:rPr lang="ja-JP" sz="1400"/>
                  <a:t>コンビニの店舗数</a:t>
                </a:r>
                <a:r>
                  <a:rPr lang="en-US" sz="1400"/>
                  <a:t>)</a:t>
                </a:r>
                <a:endParaRPr lang="ja-JP" sz="1400"/>
              </a:p>
            </c:rich>
          </c:tx>
          <c:layout>
            <c:manualLayout>
              <c:xMode val="edge"/>
              <c:yMode val="edge"/>
              <c:x val="1.1198245968241827E-3"/>
              <c:y val="8.3020930829695763E-2"/>
            </c:manualLayout>
          </c:layout>
          <c:overlay val="0"/>
          <c:spPr>
            <a:noFill/>
            <a:ln>
              <a:noFill/>
            </a:ln>
            <a:effectLst/>
          </c:spPr>
          <c:txPr>
            <a:bodyPr rot="0" spcFirstLastPara="1" vertOverflow="ellipsis" vert="wordArtVertRtl" wrap="square" anchor="ctr" anchorCtr="1"/>
            <a:lstStyle/>
            <a:p>
              <a:pPr>
                <a:defRPr sz="1400" b="0" i="0" u="none" strike="noStrike" kern="1200" cap="all" baseline="0">
                  <a:solidFill>
                    <a:schemeClr val="tx1">
                      <a:lumMod val="85000"/>
                      <a:lumOff val="15000"/>
                    </a:schemeClr>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メイリオ" panose="020B0604030504040204" pitchFamily="50" charset="-128"/>
                <a:ea typeface="メイリオ" panose="020B0604030504040204" pitchFamily="50" charset="-128"/>
                <a:cs typeface="+mn-cs"/>
              </a:defRPr>
            </a:pPr>
            <a:endParaRPr lang="ja-JP"/>
          </a:p>
        </c:txPr>
        <c:crossAx val="802117824"/>
        <c:crosses val="autoZero"/>
        <c:crossBetween val="midCat"/>
      </c:valAx>
      <c:spPr>
        <a:noFill/>
        <a:ln>
          <a:noFill/>
        </a:ln>
        <a:effectLst/>
      </c:spPr>
    </c:plotArea>
    <c:plotVisOnly val="1"/>
    <c:dispBlanksAs val="gap"/>
    <c:showDLblsOverMax val="0"/>
  </c:chart>
  <c:spPr>
    <a:solidFill>
      <a:srgbClr val="FFFFCC"/>
    </a:solidFill>
    <a:ln w="38100">
      <a:solidFill>
        <a:srgbClr val="002060"/>
      </a:solidFill>
    </a:ln>
    <a:effectLst/>
  </c:spPr>
  <c:txPr>
    <a:bodyPr/>
    <a:lstStyle/>
    <a:p>
      <a:pPr>
        <a:defRPr sz="1600">
          <a:solidFill>
            <a:schemeClr val="tx1">
              <a:lumMod val="85000"/>
              <a:lumOff val="15000"/>
            </a:schemeClr>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427868539927188E-2"/>
          <c:y val="6.755694485226385E-2"/>
          <c:w val="0.93223848031141843"/>
          <c:h val="0.84605608018113665"/>
        </c:manualLayout>
      </c:layout>
      <c:barChart>
        <c:barDir val="col"/>
        <c:grouping val="clustered"/>
        <c:varyColors val="0"/>
        <c:ser>
          <c:idx val="0"/>
          <c:order val="0"/>
          <c:tx>
            <c:strRef>
              <c:f>Sheet27!$D$1</c:f>
              <c:strCache>
                <c:ptCount val="1"/>
                <c:pt idx="0">
                  <c:v>コンビニ数　残差</c:v>
                </c:pt>
              </c:strCache>
            </c:strRef>
          </c:tx>
          <c:spPr>
            <a:solidFill>
              <a:srgbClr val="C00000"/>
            </a:solidFill>
          </c:spPr>
          <c:invertIfNegative val="1"/>
          <c:dLbls>
            <c:dLbl>
              <c:idx val="4"/>
              <c:layout>
                <c:manualLayout>
                  <c:x val="-4.1232772668088368E-17"/>
                  <c:y val="-5.9553344704450242E-2"/>
                </c:manualLayout>
              </c:layout>
              <c:showLegendKey val="0"/>
              <c:showVal val="0"/>
              <c:showCatName val="1"/>
              <c:showSerName val="0"/>
              <c:showPercent val="0"/>
              <c:showBubbleSize val="0"/>
              <c:extLst>
                <c:ext xmlns:c15="http://schemas.microsoft.com/office/drawing/2012/chart" uri="{CE6537A1-D6FC-4f65-9D91-7224C49458BB}"/>
              </c:extLst>
            </c:dLbl>
            <c:dLbl>
              <c:idx val="7"/>
              <c:layout>
                <c:manualLayout>
                  <c:x val="-7.8718020804048362E-3"/>
                  <c:y val="-3.5290870935970518E-2"/>
                </c:manualLayout>
              </c:layout>
              <c:showLegendKey val="0"/>
              <c:showVal val="0"/>
              <c:showCatName val="1"/>
              <c:showSerName val="0"/>
              <c:showPercent val="0"/>
              <c:showBubbleSize val="0"/>
              <c:extLst>
                <c:ext xmlns:c15="http://schemas.microsoft.com/office/drawing/2012/chart" uri="{CE6537A1-D6FC-4f65-9D91-7224C49458BB}"/>
              </c:extLst>
            </c:dLbl>
            <c:dLbl>
              <c:idx val="12"/>
              <c:layout>
                <c:manualLayout>
                  <c:x val="0"/>
                  <c:y val="-5.2936306403955691E-2"/>
                </c:manualLayout>
              </c:layou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000"/>
                </a:pPr>
                <a:endParaRPr lang="ja-JP"/>
              </a:p>
            </c:txPr>
            <c:showLegendKey val="0"/>
            <c:showVal val="0"/>
            <c:showCatName val="1"/>
            <c:showSerName val="0"/>
            <c:showPercent val="0"/>
            <c:showBubbleSize val="0"/>
            <c:showLeaderLines val="0"/>
            <c:extLst>
              <c:ext xmlns:c15="http://schemas.microsoft.com/office/drawing/2012/chart" uri="{CE6537A1-D6FC-4f65-9D91-7224C49458BB}">
                <c15:showLeaderLines val="1"/>
              </c:ext>
            </c:extLst>
          </c:dLbls>
          <c:cat>
            <c:strRef>
              <c:f>Sheet27!$A$2:$A$16</c:f>
              <c:strCache>
                <c:ptCount val="15"/>
                <c:pt idx="0">
                  <c:v>千種区</c:v>
                </c:pt>
                <c:pt idx="1">
                  <c:v>東区</c:v>
                </c:pt>
                <c:pt idx="2">
                  <c:v>北区</c:v>
                </c:pt>
                <c:pt idx="3">
                  <c:v>西区</c:v>
                </c:pt>
                <c:pt idx="4">
                  <c:v>中村区</c:v>
                </c:pt>
                <c:pt idx="5">
                  <c:v>中区</c:v>
                </c:pt>
                <c:pt idx="6">
                  <c:v>昭和区</c:v>
                </c:pt>
                <c:pt idx="7">
                  <c:v>瑞穂区</c:v>
                </c:pt>
                <c:pt idx="8">
                  <c:v>熱田区</c:v>
                </c:pt>
                <c:pt idx="9">
                  <c:v>中川区</c:v>
                </c:pt>
                <c:pt idx="10">
                  <c:v>港区</c:v>
                </c:pt>
                <c:pt idx="11">
                  <c:v>南区</c:v>
                </c:pt>
                <c:pt idx="12">
                  <c:v>守山区</c:v>
                </c:pt>
                <c:pt idx="13">
                  <c:v>緑区</c:v>
                </c:pt>
                <c:pt idx="14">
                  <c:v>名東区</c:v>
                </c:pt>
              </c:strCache>
            </c:strRef>
          </c:cat>
          <c:val>
            <c:numRef>
              <c:f>Sheet27!$D$2:$D$16</c:f>
              <c:numCache>
                <c:formatCode>General</c:formatCode>
                <c:ptCount val="15"/>
                <c:pt idx="0">
                  <c:v>-9.5438639999999992</c:v>
                </c:pt>
                <c:pt idx="1">
                  <c:v>-2.3237349999999992</c:v>
                </c:pt>
                <c:pt idx="2">
                  <c:v>-0.82100100000000253</c:v>
                </c:pt>
                <c:pt idx="3">
                  <c:v>-2.7395839999999936</c:v>
                </c:pt>
                <c:pt idx="4">
                  <c:v>3.0119179999999943</c:v>
                </c:pt>
                <c:pt idx="5">
                  <c:v>2.0452909999999918</c:v>
                </c:pt>
                <c:pt idx="6">
                  <c:v>-1.0688919999999982</c:v>
                </c:pt>
                <c:pt idx="7">
                  <c:v>-6.3331270000000046</c:v>
                </c:pt>
                <c:pt idx="8">
                  <c:v>-7.1279009999999943</c:v>
                </c:pt>
                <c:pt idx="9">
                  <c:v>11.661718999999991</c:v>
                </c:pt>
                <c:pt idx="10">
                  <c:v>-6.9511109999999974</c:v>
                </c:pt>
                <c:pt idx="11">
                  <c:v>7.2750619999999984</c:v>
                </c:pt>
                <c:pt idx="12">
                  <c:v>-3.4643340000000009</c:v>
                </c:pt>
                <c:pt idx="13">
                  <c:v>-0.92545199999999284</c:v>
                </c:pt>
                <c:pt idx="14">
                  <c:v>-0.81721199999999783</c:v>
                </c:pt>
              </c:numCache>
            </c:numRef>
          </c:val>
          <c:extLst>
            <c:ext xmlns:c14="http://schemas.microsoft.com/office/drawing/2007/8/2/chart" uri="{6F2FDCE9-48DA-4B69-8628-5D25D57E5C99}">
              <c14:invertSolidFillFmt>
                <c14:spPr xmlns:c14="http://schemas.microsoft.com/office/drawing/2007/8/2/chart">
                  <a:solidFill>
                    <a:srgbClr val="0070C0"/>
                  </a:solidFill>
                </c14:spPr>
              </c14:invertSolidFillFmt>
            </c:ext>
          </c:extLst>
        </c:ser>
        <c:dLbls>
          <c:showLegendKey val="0"/>
          <c:showVal val="0"/>
          <c:showCatName val="0"/>
          <c:showSerName val="0"/>
          <c:showPercent val="0"/>
          <c:showBubbleSize val="0"/>
        </c:dLbls>
        <c:gapWidth val="150"/>
        <c:axId val="802109664"/>
        <c:axId val="802118368"/>
      </c:barChart>
      <c:catAx>
        <c:axId val="802109664"/>
        <c:scaling>
          <c:orientation val="minMax"/>
        </c:scaling>
        <c:delete val="1"/>
        <c:axPos val="b"/>
        <c:numFmt formatCode="General" sourceLinked="0"/>
        <c:majorTickMark val="out"/>
        <c:minorTickMark val="none"/>
        <c:tickLblPos val="nextTo"/>
        <c:crossAx val="802118368"/>
        <c:crosses val="autoZero"/>
        <c:auto val="1"/>
        <c:lblAlgn val="ctr"/>
        <c:lblOffset val="100"/>
        <c:noMultiLvlLbl val="0"/>
      </c:catAx>
      <c:valAx>
        <c:axId val="802118368"/>
        <c:scaling>
          <c:orientation val="minMax"/>
        </c:scaling>
        <c:delete val="0"/>
        <c:axPos val="l"/>
        <c:majorGridlines/>
        <c:numFmt formatCode="General" sourceLinked="1"/>
        <c:majorTickMark val="none"/>
        <c:minorTickMark val="none"/>
        <c:tickLblPos val="nextTo"/>
        <c:crossAx val="802109664"/>
        <c:crosses val="autoZero"/>
        <c:crossBetween val="between"/>
      </c:valAx>
      <c:spPr>
        <a:ln>
          <a:noFill/>
        </a:ln>
      </c:spPr>
    </c:plotArea>
    <c:plotVisOnly val="1"/>
    <c:dispBlanksAs val="gap"/>
    <c:showDLblsOverMax val="0"/>
  </c:chart>
  <c:spPr>
    <a:solidFill>
      <a:srgbClr val="FFFFCC"/>
    </a:solidFill>
    <a:ln w="38100">
      <a:solidFill>
        <a:srgbClr val="002060"/>
      </a:solidFill>
    </a:ln>
  </c:spPr>
  <c:txPr>
    <a:bodyPr/>
    <a:lstStyle/>
    <a:p>
      <a:pPr>
        <a:defRPr sz="1600">
          <a:latin typeface="メイリオ" panose="020B0604030504040204" pitchFamily="50" charset="-128"/>
          <a:ea typeface="メイリオ" panose="020B0604030504040204" pitchFamily="50" charset="-128"/>
        </a:defRPr>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88759417332028"/>
          <c:y val="6.0958790577594943E-2"/>
          <c:w val="0.77301690178394955"/>
          <c:h val="0.68812885419019953"/>
        </c:manualLayout>
      </c:layout>
      <c:barChart>
        <c:barDir val="col"/>
        <c:grouping val="clustered"/>
        <c:varyColors val="0"/>
        <c:ser>
          <c:idx val="0"/>
          <c:order val="0"/>
          <c:tx>
            <c:strRef>
              <c:f>Sheet37!$T$2</c:f>
              <c:strCache>
                <c:ptCount val="1"/>
                <c:pt idx="0">
                  <c:v>1平方m当たりの地価</c:v>
                </c:pt>
              </c:strCache>
            </c:strRef>
          </c:tx>
          <c:invertIfNegative val="0"/>
          <c:dPt>
            <c:idx val="7"/>
            <c:invertIfNegative val="0"/>
            <c:bubble3D val="0"/>
            <c:spPr>
              <a:solidFill>
                <a:srgbClr val="FF0000"/>
              </a:solidFill>
            </c:spPr>
          </c:dPt>
          <c:dPt>
            <c:idx val="8"/>
            <c:invertIfNegative val="0"/>
            <c:bubble3D val="0"/>
            <c:spPr>
              <a:solidFill>
                <a:srgbClr val="FF0000"/>
              </a:solidFill>
            </c:spPr>
          </c:dPt>
          <c:cat>
            <c:strRef>
              <c:f>Sheet37!$S$3:$S$18</c:f>
              <c:strCache>
                <c:ptCount val="16"/>
                <c:pt idx="0">
                  <c:v>千種区</c:v>
                </c:pt>
                <c:pt idx="1">
                  <c:v>東区</c:v>
                </c:pt>
                <c:pt idx="2">
                  <c:v>北区</c:v>
                </c:pt>
                <c:pt idx="3">
                  <c:v>西区</c:v>
                </c:pt>
                <c:pt idx="4">
                  <c:v>中村区</c:v>
                </c:pt>
                <c:pt idx="5">
                  <c:v>中区</c:v>
                </c:pt>
                <c:pt idx="6">
                  <c:v>昭和区</c:v>
                </c:pt>
                <c:pt idx="7">
                  <c:v>瑞穂区</c:v>
                </c:pt>
                <c:pt idx="8">
                  <c:v>熱田区</c:v>
                </c:pt>
                <c:pt idx="9">
                  <c:v>中川区</c:v>
                </c:pt>
                <c:pt idx="10">
                  <c:v>港区</c:v>
                </c:pt>
                <c:pt idx="11">
                  <c:v>南区</c:v>
                </c:pt>
                <c:pt idx="12">
                  <c:v>守山区</c:v>
                </c:pt>
                <c:pt idx="13">
                  <c:v>緑区</c:v>
                </c:pt>
                <c:pt idx="14">
                  <c:v>名東区</c:v>
                </c:pt>
                <c:pt idx="15">
                  <c:v>天白区</c:v>
                </c:pt>
              </c:strCache>
            </c:strRef>
          </c:cat>
          <c:val>
            <c:numRef>
              <c:f>Sheet37!$T$3:$T$18</c:f>
              <c:numCache>
                <c:formatCode>General</c:formatCode>
                <c:ptCount val="16"/>
                <c:pt idx="0">
                  <c:v>298870</c:v>
                </c:pt>
                <c:pt idx="1">
                  <c:v>427878</c:v>
                </c:pt>
                <c:pt idx="2">
                  <c:v>176575</c:v>
                </c:pt>
                <c:pt idx="3">
                  <c:v>195302</c:v>
                </c:pt>
                <c:pt idx="4">
                  <c:v>1126627</c:v>
                </c:pt>
                <c:pt idx="5">
                  <c:v>945333</c:v>
                </c:pt>
                <c:pt idx="6">
                  <c:v>263034</c:v>
                </c:pt>
                <c:pt idx="7">
                  <c:v>222656</c:v>
                </c:pt>
                <c:pt idx="8">
                  <c:v>218290</c:v>
                </c:pt>
                <c:pt idx="9">
                  <c:v>130067</c:v>
                </c:pt>
                <c:pt idx="10">
                  <c:v>106627</c:v>
                </c:pt>
                <c:pt idx="11">
                  <c:v>131363</c:v>
                </c:pt>
                <c:pt idx="12">
                  <c:v>117455</c:v>
                </c:pt>
                <c:pt idx="13">
                  <c:v>139344</c:v>
                </c:pt>
                <c:pt idx="14">
                  <c:v>189153</c:v>
                </c:pt>
                <c:pt idx="15">
                  <c:v>161558</c:v>
                </c:pt>
              </c:numCache>
            </c:numRef>
          </c:val>
        </c:ser>
        <c:dLbls>
          <c:showLegendKey val="0"/>
          <c:showVal val="0"/>
          <c:showCatName val="0"/>
          <c:showSerName val="0"/>
          <c:showPercent val="0"/>
          <c:showBubbleSize val="0"/>
        </c:dLbls>
        <c:gapWidth val="150"/>
        <c:axId val="802112384"/>
        <c:axId val="802110208"/>
      </c:barChart>
      <c:lineChart>
        <c:grouping val="standard"/>
        <c:varyColors val="0"/>
        <c:ser>
          <c:idx val="1"/>
          <c:order val="1"/>
          <c:tx>
            <c:strRef>
              <c:f>Sheet37!$U$2</c:f>
              <c:strCache>
                <c:ptCount val="1"/>
                <c:pt idx="0">
                  <c:v>世帯数増加率</c:v>
                </c:pt>
              </c:strCache>
            </c:strRef>
          </c:tx>
          <c:spPr>
            <a:ln w="63500">
              <a:solidFill>
                <a:srgbClr val="00B050"/>
              </a:solidFill>
            </a:ln>
          </c:spPr>
          <c:marker>
            <c:symbol val="none"/>
          </c:marker>
          <c:cat>
            <c:strRef>
              <c:f>Sheet37!$S$3:$S$18</c:f>
              <c:strCache>
                <c:ptCount val="16"/>
                <c:pt idx="0">
                  <c:v>千種区</c:v>
                </c:pt>
                <c:pt idx="1">
                  <c:v>東区</c:v>
                </c:pt>
                <c:pt idx="2">
                  <c:v>北区</c:v>
                </c:pt>
                <c:pt idx="3">
                  <c:v>西区</c:v>
                </c:pt>
                <c:pt idx="4">
                  <c:v>中村区</c:v>
                </c:pt>
                <c:pt idx="5">
                  <c:v>中区</c:v>
                </c:pt>
                <c:pt idx="6">
                  <c:v>昭和区</c:v>
                </c:pt>
                <c:pt idx="7">
                  <c:v>瑞穂区</c:v>
                </c:pt>
                <c:pt idx="8">
                  <c:v>熱田区</c:v>
                </c:pt>
                <c:pt idx="9">
                  <c:v>中川区</c:v>
                </c:pt>
                <c:pt idx="10">
                  <c:v>港区</c:v>
                </c:pt>
                <c:pt idx="11">
                  <c:v>南区</c:v>
                </c:pt>
                <c:pt idx="12">
                  <c:v>守山区</c:v>
                </c:pt>
                <c:pt idx="13">
                  <c:v>緑区</c:v>
                </c:pt>
                <c:pt idx="14">
                  <c:v>名東区</c:v>
                </c:pt>
                <c:pt idx="15">
                  <c:v>天白区</c:v>
                </c:pt>
              </c:strCache>
            </c:strRef>
          </c:cat>
          <c:val>
            <c:numRef>
              <c:f>Sheet37!$U$3:$U$18</c:f>
              <c:numCache>
                <c:formatCode>General</c:formatCode>
                <c:ptCount val="16"/>
                <c:pt idx="0">
                  <c:v>17153</c:v>
                </c:pt>
                <c:pt idx="1">
                  <c:v>11467</c:v>
                </c:pt>
                <c:pt idx="2">
                  <c:v>6867</c:v>
                </c:pt>
                <c:pt idx="3">
                  <c:v>13865</c:v>
                </c:pt>
                <c:pt idx="4">
                  <c:v>12780</c:v>
                </c:pt>
                <c:pt idx="5">
                  <c:v>21641</c:v>
                </c:pt>
                <c:pt idx="6">
                  <c:v>6236</c:v>
                </c:pt>
                <c:pt idx="7">
                  <c:v>5268</c:v>
                </c:pt>
                <c:pt idx="8">
                  <c:v>4717</c:v>
                </c:pt>
                <c:pt idx="9">
                  <c:v>20248</c:v>
                </c:pt>
                <c:pt idx="10">
                  <c:v>5095</c:v>
                </c:pt>
                <c:pt idx="11">
                  <c:v>2751</c:v>
                </c:pt>
                <c:pt idx="12">
                  <c:v>16244</c:v>
                </c:pt>
                <c:pt idx="13">
                  <c:v>25099</c:v>
                </c:pt>
                <c:pt idx="14">
                  <c:v>12940</c:v>
                </c:pt>
                <c:pt idx="15">
                  <c:v>12058</c:v>
                </c:pt>
              </c:numCache>
            </c:numRef>
          </c:val>
          <c:smooth val="0"/>
        </c:ser>
        <c:dLbls>
          <c:showLegendKey val="0"/>
          <c:showVal val="0"/>
          <c:showCatName val="0"/>
          <c:showSerName val="0"/>
          <c:showPercent val="0"/>
          <c:showBubbleSize val="0"/>
        </c:dLbls>
        <c:marker val="1"/>
        <c:smooth val="0"/>
        <c:axId val="802118912"/>
        <c:axId val="802113472"/>
      </c:lineChart>
      <c:catAx>
        <c:axId val="802112384"/>
        <c:scaling>
          <c:orientation val="minMax"/>
        </c:scaling>
        <c:delete val="0"/>
        <c:axPos val="b"/>
        <c:numFmt formatCode="General" sourceLinked="0"/>
        <c:majorTickMark val="in"/>
        <c:minorTickMark val="none"/>
        <c:tickLblPos val="nextTo"/>
        <c:spPr>
          <a:ln/>
        </c:spPr>
        <c:txPr>
          <a:bodyPr/>
          <a:lstStyle/>
          <a:p>
            <a:pPr>
              <a:defRPr sz="1400"/>
            </a:pPr>
            <a:endParaRPr lang="ja-JP"/>
          </a:p>
        </c:txPr>
        <c:crossAx val="802110208"/>
        <c:crosses val="autoZero"/>
        <c:auto val="1"/>
        <c:lblAlgn val="ctr"/>
        <c:lblOffset val="100"/>
        <c:noMultiLvlLbl val="0"/>
      </c:catAx>
      <c:valAx>
        <c:axId val="802110208"/>
        <c:scaling>
          <c:orientation val="minMax"/>
        </c:scaling>
        <c:delete val="0"/>
        <c:axPos val="l"/>
        <c:majorGridlines/>
        <c:title>
          <c:tx>
            <c:rich>
              <a:bodyPr rot="0" vert="eaVert"/>
              <a:lstStyle/>
              <a:p>
                <a:pPr>
                  <a:defRPr sz="1600" b="0"/>
                </a:pPr>
                <a:r>
                  <a:rPr lang="ja-JP" sz="1600" b="0"/>
                  <a:t>（地価）</a:t>
                </a:r>
              </a:p>
            </c:rich>
          </c:tx>
          <c:layout>
            <c:manualLayout>
              <c:xMode val="edge"/>
              <c:yMode val="edge"/>
              <c:x val="0"/>
              <c:y val="0.36590728975341835"/>
            </c:manualLayout>
          </c:layout>
          <c:overlay val="0"/>
        </c:title>
        <c:numFmt formatCode="General" sourceLinked="1"/>
        <c:majorTickMark val="in"/>
        <c:minorTickMark val="none"/>
        <c:tickLblPos val="nextTo"/>
        <c:spPr>
          <a:ln/>
        </c:spPr>
        <c:txPr>
          <a:bodyPr/>
          <a:lstStyle/>
          <a:p>
            <a:pPr>
              <a:defRPr sz="1400"/>
            </a:pPr>
            <a:endParaRPr lang="ja-JP"/>
          </a:p>
        </c:txPr>
        <c:crossAx val="802112384"/>
        <c:crosses val="autoZero"/>
        <c:crossBetween val="between"/>
      </c:valAx>
      <c:valAx>
        <c:axId val="802113472"/>
        <c:scaling>
          <c:orientation val="minMax"/>
        </c:scaling>
        <c:delete val="0"/>
        <c:axPos val="r"/>
        <c:title>
          <c:tx>
            <c:rich>
              <a:bodyPr rot="0" vert="eaVert"/>
              <a:lstStyle/>
              <a:p>
                <a:pPr>
                  <a:defRPr sz="1600" b="0"/>
                </a:pPr>
                <a:r>
                  <a:rPr lang="ja-JP" sz="1600" b="0" dirty="0"/>
                  <a:t>（世帯数増加率）</a:t>
                </a:r>
              </a:p>
            </c:rich>
          </c:tx>
          <c:layout>
            <c:manualLayout>
              <c:xMode val="edge"/>
              <c:yMode val="edge"/>
              <c:x val="0.94920446240191958"/>
              <c:y val="0.27630555809772733"/>
            </c:manualLayout>
          </c:layout>
          <c:overlay val="0"/>
        </c:title>
        <c:numFmt formatCode="General" sourceLinked="1"/>
        <c:majorTickMark val="in"/>
        <c:minorTickMark val="none"/>
        <c:tickLblPos val="nextTo"/>
        <c:spPr>
          <a:ln/>
        </c:spPr>
        <c:txPr>
          <a:bodyPr/>
          <a:lstStyle/>
          <a:p>
            <a:pPr>
              <a:defRPr sz="1400">
                <a:solidFill>
                  <a:schemeClr val="tx1">
                    <a:lumMod val="85000"/>
                    <a:lumOff val="15000"/>
                  </a:schemeClr>
                </a:solidFill>
              </a:defRPr>
            </a:pPr>
            <a:endParaRPr lang="ja-JP"/>
          </a:p>
        </c:txPr>
        <c:crossAx val="802118912"/>
        <c:crosses val="max"/>
        <c:crossBetween val="between"/>
      </c:valAx>
      <c:catAx>
        <c:axId val="802118912"/>
        <c:scaling>
          <c:orientation val="minMax"/>
        </c:scaling>
        <c:delete val="1"/>
        <c:axPos val="b"/>
        <c:numFmt formatCode="General" sourceLinked="1"/>
        <c:majorTickMark val="out"/>
        <c:minorTickMark val="none"/>
        <c:tickLblPos val="nextTo"/>
        <c:crossAx val="802113472"/>
        <c:crosses val="autoZero"/>
        <c:auto val="1"/>
        <c:lblAlgn val="ctr"/>
        <c:lblOffset val="100"/>
        <c:noMultiLvlLbl val="0"/>
      </c:catAx>
    </c:plotArea>
    <c:legend>
      <c:legendPos val="b"/>
      <c:layout>
        <c:manualLayout>
          <c:xMode val="edge"/>
          <c:yMode val="edge"/>
          <c:x val="0.28528360517351437"/>
          <c:y val="0.88232020861741556"/>
          <c:w val="0.42232970341182297"/>
          <c:h val="7.65330111788836E-2"/>
        </c:manualLayout>
      </c:layout>
      <c:overlay val="0"/>
      <c:txPr>
        <a:bodyPr/>
        <a:lstStyle/>
        <a:p>
          <a:pPr>
            <a:defRPr sz="1600"/>
          </a:pPr>
          <a:endParaRPr lang="ja-JP"/>
        </a:p>
      </c:txPr>
    </c:legend>
    <c:plotVisOnly val="1"/>
    <c:dispBlanksAs val="gap"/>
    <c:showDLblsOverMax val="0"/>
  </c:chart>
  <c:spPr>
    <a:solidFill>
      <a:srgbClr val="FFFFCC"/>
    </a:solidFill>
    <a:ln w="38100">
      <a:solidFill>
        <a:srgbClr val="002060"/>
      </a:solidFill>
    </a:ln>
  </c:spPr>
  <c:txPr>
    <a:bodyPr/>
    <a:lstStyle/>
    <a:p>
      <a:pPr>
        <a:defRPr>
          <a:latin typeface="メイリオ" panose="020B0604030504040204" pitchFamily="50" charset="-128"/>
          <a:ea typeface="メイリオ" panose="020B0604030504040204" pitchFamily="50" charset="-128"/>
        </a:defRPr>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24845835297882"/>
          <c:y val="7.9182022487225487E-2"/>
          <c:w val="0.74788121761983284"/>
          <c:h val="0.68114841943667792"/>
        </c:manualLayout>
      </c:layout>
      <c:barChart>
        <c:barDir val="col"/>
        <c:grouping val="clustered"/>
        <c:varyColors val="0"/>
        <c:ser>
          <c:idx val="0"/>
          <c:order val="0"/>
          <c:tx>
            <c:strRef>
              <c:f>Sheet44!$B$1</c:f>
              <c:strCache>
                <c:ptCount val="1"/>
                <c:pt idx="0">
                  <c:v>1平方m当たりの地価</c:v>
                </c:pt>
              </c:strCache>
            </c:strRef>
          </c:tx>
          <c:invertIfNegative val="0"/>
          <c:dPt>
            <c:idx val="4"/>
            <c:invertIfNegative val="0"/>
            <c:bubble3D val="0"/>
            <c:spPr>
              <a:solidFill>
                <a:srgbClr val="FF0000"/>
              </a:solidFill>
            </c:spPr>
          </c:dPt>
          <c:dPt>
            <c:idx val="5"/>
            <c:invertIfNegative val="0"/>
            <c:bubble3D val="0"/>
            <c:spPr>
              <a:solidFill>
                <a:srgbClr val="FF0000"/>
              </a:solidFill>
              <a:ln>
                <a:solidFill>
                  <a:srgbClr val="FF0000"/>
                </a:solidFill>
              </a:ln>
            </c:spPr>
          </c:dPt>
          <c:cat>
            <c:strRef>
              <c:f>Sheet44!$A$2:$A$14</c:f>
              <c:strCache>
                <c:ptCount val="13"/>
                <c:pt idx="0">
                  <c:v>千種区</c:v>
                </c:pt>
                <c:pt idx="1">
                  <c:v>北区</c:v>
                </c:pt>
                <c:pt idx="2">
                  <c:v>西区</c:v>
                </c:pt>
                <c:pt idx="3">
                  <c:v>昭和区</c:v>
                </c:pt>
                <c:pt idx="4">
                  <c:v>瑞穂区</c:v>
                </c:pt>
                <c:pt idx="5">
                  <c:v>熱田区</c:v>
                </c:pt>
                <c:pt idx="6">
                  <c:v>中川区</c:v>
                </c:pt>
                <c:pt idx="7">
                  <c:v>港区</c:v>
                </c:pt>
                <c:pt idx="8">
                  <c:v>南区</c:v>
                </c:pt>
                <c:pt idx="9">
                  <c:v>守山区</c:v>
                </c:pt>
                <c:pt idx="10">
                  <c:v>緑区</c:v>
                </c:pt>
                <c:pt idx="11">
                  <c:v>名東区</c:v>
                </c:pt>
                <c:pt idx="12">
                  <c:v>天白区</c:v>
                </c:pt>
              </c:strCache>
            </c:strRef>
          </c:cat>
          <c:val>
            <c:numRef>
              <c:f>Sheet44!$B$2:$B$14</c:f>
              <c:numCache>
                <c:formatCode>General</c:formatCode>
                <c:ptCount val="13"/>
                <c:pt idx="0">
                  <c:v>298870</c:v>
                </c:pt>
                <c:pt idx="1">
                  <c:v>176575</c:v>
                </c:pt>
                <c:pt idx="2">
                  <c:v>195302</c:v>
                </c:pt>
                <c:pt idx="3">
                  <c:v>263034</c:v>
                </c:pt>
                <c:pt idx="4">
                  <c:v>222656</c:v>
                </c:pt>
                <c:pt idx="5">
                  <c:v>218290</c:v>
                </c:pt>
                <c:pt idx="6">
                  <c:v>130067</c:v>
                </c:pt>
                <c:pt idx="7">
                  <c:v>106627</c:v>
                </c:pt>
                <c:pt idx="8">
                  <c:v>131363</c:v>
                </c:pt>
                <c:pt idx="9">
                  <c:v>117455</c:v>
                </c:pt>
                <c:pt idx="10">
                  <c:v>139344</c:v>
                </c:pt>
                <c:pt idx="11">
                  <c:v>189153</c:v>
                </c:pt>
                <c:pt idx="12">
                  <c:v>161558</c:v>
                </c:pt>
              </c:numCache>
            </c:numRef>
          </c:val>
        </c:ser>
        <c:dLbls>
          <c:showLegendKey val="0"/>
          <c:showVal val="0"/>
          <c:showCatName val="0"/>
          <c:showSerName val="0"/>
          <c:showPercent val="0"/>
          <c:showBubbleSize val="0"/>
        </c:dLbls>
        <c:gapWidth val="150"/>
        <c:axId val="679740320"/>
        <c:axId val="679735424"/>
      </c:barChart>
      <c:lineChart>
        <c:grouping val="standard"/>
        <c:varyColors val="0"/>
        <c:ser>
          <c:idx val="1"/>
          <c:order val="1"/>
          <c:tx>
            <c:strRef>
              <c:f>Sheet44!$C$1</c:f>
              <c:strCache>
                <c:ptCount val="1"/>
                <c:pt idx="0">
                  <c:v>世帯数増加率</c:v>
                </c:pt>
              </c:strCache>
            </c:strRef>
          </c:tx>
          <c:spPr>
            <a:ln w="41275">
              <a:solidFill>
                <a:srgbClr val="00B050"/>
              </a:solidFill>
            </a:ln>
          </c:spPr>
          <c:marker>
            <c:symbol val="none"/>
          </c:marker>
          <c:cat>
            <c:strRef>
              <c:f>Sheet44!$A$2:$A$14</c:f>
              <c:strCache>
                <c:ptCount val="13"/>
                <c:pt idx="0">
                  <c:v>千種区</c:v>
                </c:pt>
                <c:pt idx="1">
                  <c:v>北区</c:v>
                </c:pt>
                <c:pt idx="2">
                  <c:v>西区</c:v>
                </c:pt>
                <c:pt idx="3">
                  <c:v>昭和区</c:v>
                </c:pt>
                <c:pt idx="4">
                  <c:v>瑞穂区</c:v>
                </c:pt>
                <c:pt idx="5">
                  <c:v>熱田区</c:v>
                </c:pt>
                <c:pt idx="6">
                  <c:v>中川区</c:v>
                </c:pt>
                <c:pt idx="7">
                  <c:v>港区</c:v>
                </c:pt>
                <c:pt idx="8">
                  <c:v>南区</c:v>
                </c:pt>
                <c:pt idx="9">
                  <c:v>守山区</c:v>
                </c:pt>
                <c:pt idx="10">
                  <c:v>緑区</c:v>
                </c:pt>
                <c:pt idx="11">
                  <c:v>名東区</c:v>
                </c:pt>
                <c:pt idx="12">
                  <c:v>天白区</c:v>
                </c:pt>
              </c:strCache>
            </c:strRef>
          </c:cat>
          <c:val>
            <c:numRef>
              <c:f>Sheet44!$C$2:$C$14</c:f>
              <c:numCache>
                <c:formatCode>General</c:formatCode>
                <c:ptCount val="13"/>
                <c:pt idx="0">
                  <c:v>17153</c:v>
                </c:pt>
                <c:pt idx="1">
                  <c:v>6867</c:v>
                </c:pt>
                <c:pt idx="2">
                  <c:v>13865</c:v>
                </c:pt>
                <c:pt idx="3">
                  <c:v>6236</c:v>
                </c:pt>
                <c:pt idx="4">
                  <c:v>5268</c:v>
                </c:pt>
                <c:pt idx="5">
                  <c:v>4717</c:v>
                </c:pt>
                <c:pt idx="6">
                  <c:v>20248</c:v>
                </c:pt>
                <c:pt idx="7">
                  <c:v>5095</c:v>
                </c:pt>
                <c:pt idx="8">
                  <c:v>2751</c:v>
                </c:pt>
                <c:pt idx="9">
                  <c:v>16244</c:v>
                </c:pt>
                <c:pt idx="10">
                  <c:v>25099</c:v>
                </c:pt>
                <c:pt idx="11">
                  <c:v>12940</c:v>
                </c:pt>
                <c:pt idx="12">
                  <c:v>12058</c:v>
                </c:pt>
              </c:numCache>
            </c:numRef>
          </c:val>
          <c:smooth val="0"/>
        </c:ser>
        <c:dLbls>
          <c:showLegendKey val="0"/>
          <c:showVal val="0"/>
          <c:showCatName val="0"/>
          <c:showSerName val="0"/>
          <c:showPercent val="0"/>
          <c:showBubbleSize val="0"/>
        </c:dLbls>
        <c:marker val="1"/>
        <c:smooth val="0"/>
        <c:axId val="679735968"/>
        <c:axId val="679736512"/>
      </c:lineChart>
      <c:catAx>
        <c:axId val="679740320"/>
        <c:scaling>
          <c:orientation val="minMax"/>
        </c:scaling>
        <c:delete val="0"/>
        <c:axPos val="b"/>
        <c:numFmt formatCode="General" sourceLinked="0"/>
        <c:majorTickMark val="in"/>
        <c:minorTickMark val="none"/>
        <c:tickLblPos val="nextTo"/>
        <c:txPr>
          <a:bodyPr/>
          <a:lstStyle/>
          <a:p>
            <a:pPr>
              <a:defRPr sz="1600">
                <a:latin typeface="メイリオ" panose="020B0604030504040204" pitchFamily="50" charset="-128"/>
                <a:ea typeface="メイリオ" panose="020B0604030504040204" pitchFamily="50" charset="-128"/>
              </a:defRPr>
            </a:pPr>
            <a:endParaRPr lang="ja-JP"/>
          </a:p>
        </c:txPr>
        <c:crossAx val="679735424"/>
        <c:crosses val="autoZero"/>
        <c:auto val="1"/>
        <c:lblAlgn val="ctr"/>
        <c:lblOffset val="100"/>
        <c:noMultiLvlLbl val="0"/>
      </c:catAx>
      <c:valAx>
        <c:axId val="679735424"/>
        <c:scaling>
          <c:orientation val="minMax"/>
          <c:max val="300000"/>
        </c:scaling>
        <c:delete val="0"/>
        <c:axPos val="l"/>
        <c:title>
          <c:tx>
            <c:rich>
              <a:bodyPr rot="0" vert="wordArtVertRtl"/>
              <a:lstStyle/>
              <a:p>
                <a:pPr>
                  <a:defRPr sz="1600" b="0">
                    <a:latin typeface="メイリオ" panose="020B0604030504040204" pitchFamily="50" charset="-128"/>
                    <a:ea typeface="メイリオ" panose="020B0604030504040204" pitchFamily="50" charset="-128"/>
                  </a:defRPr>
                </a:pPr>
                <a:r>
                  <a:rPr lang="en-US" altLang="ja-JP" sz="1600" b="0" dirty="0" smtClean="0">
                    <a:latin typeface="メイリオ" panose="020B0604030504040204" pitchFamily="50" charset="-128"/>
                    <a:ea typeface="メイリオ" panose="020B0604030504040204" pitchFamily="50" charset="-128"/>
                  </a:rPr>
                  <a:t>(</a:t>
                </a:r>
                <a:r>
                  <a:rPr lang="ja-JP" altLang="en-US" sz="1600" b="0" dirty="0" smtClean="0">
                    <a:latin typeface="メイリオ" panose="020B0604030504040204" pitchFamily="50" charset="-128"/>
                    <a:ea typeface="メイリオ" panose="020B0604030504040204" pitchFamily="50" charset="-128"/>
                  </a:rPr>
                  <a:t>地価</a:t>
                </a:r>
                <a:r>
                  <a:rPr lang="en-US" altLang="ja-JP" sz="1600" b="0" dirty="0" smtClean="0">
                    <a:latin typeface="メイリオ" panose="020B0604030504040204" pitchFamily="50" charset="-128"/>
                    <a:ea typeface="メイリオ" panose="020B0604030504040204" pitchFamily="50" charset="-128"/>
                  </a:rPr>
                  <a:t>)</a:t>
                </a:r>
                <a:endParaRPr lang="ja-JP" altLang="en-US" sz="1600" b="0" dirty="0">
                  <a:latin typeface="メイリオ" panose="020B0604030504040204" pitchFamily="50" charset="-128"/>
                  <a:ea typeface="メイリオ" panose="020B0604030504040204" pitchFamily="50" charset="-128"/>
                </a:endParaRPr>
              </a:p>
            </c:rich>
          </c:tx>
          <c:overlay val="0"/>
        </c:title>
        <c:numFmt formatCode="General" sourceLinked="1"/>
        <c:majorTickMark val="in"/>
        <c:minorTickMark val="none"/>
        <c:tickLblPos val="nextTo"/>
        <c:txPr>
          <a:bodyPr/>
          <a:lstStyle/>
          <a:p>
            <a:pPr>
              <a:defRPr sz="1600">
                <a:latin typeface="メイリオ" panose="020B0604030504040204" pitchFamily="50" charset="-128"/>
                <a:ea typeface="メイリオ" panose="020B0604030504040204" pitchFamily="50" charset="-128"/>
              </a:defRPr>
            </a:pPr>
            <a:endParaRPr lang="ja-JP"/>
          </a:p>
        </c:txPr>
        <c:crossAx val="679740320"/>
        <c:crosses val="autoZero"/>
        <c:crossBetween val="between"/>
      </c:valAx>
      <c:valAx>
        <c:axId val="679736512"/>
        <c:scaling>
          <c:orientation val="minMax"/>
        </c:scaling>
        <c:delete val="0"/>
        <c:axPos val="r"/>
        <c:majorGridlines/>
        <c:title>
          <c:tx>
            <c:rich>
              <a:bodyPr rot="0" vert="wordArtVertRtl"/>
              <a:lstStyle/>
              <a:p>
                <a:pPr>
                  <a:defRPr sz="1600" b="0">
                    <a:latin typeface="メイリオ" panose="020B0604030504040204" pitchFamily="50" charset="-128"/>
                    <a:ea typeface="メイリオ" panose="020B0604030504040204" pitchFamily="50" charset="-128"/>
                  </a:defRPr>
                </a:pPr>
                <a:r>
                  <a:rPr lang="en-US" altLang="ja-JP" sz="1600" b="0" dirty="0" smtClean="0">
                    <a:latin typeface="メイリオ" panose="020B0604030504040204" pitchFamily="50" charset="-128"/>
                    <a:ea typeface="メイリオ" panose="020B0604030504040204" pitchFamily="50" charset="-128"/>
                  </a:rPr>
                  <a:t>(</a:t>
                </a:r>
                <a:r>
                  <a:rPr lang="ja-JP" altLang="en-US" sz="1600" b="0" dirty="0" smtClean="0">
                    <a:latin typeface="メイリオ" panose="020B0604030504040204" pitchFamily="50" charset="-128"/>
                    <a:ea typeface="メイリオ" panose="020B0604030504040204" pitchFamily="50" charset="-128"/>
                  </a:rPr>
                  <a:t>世帯数増加率</a:t>
                </a:r>
                <a:r>
                  <a:rPr lang="en-US" altLang="ja-JP" sz="1600" b="0" dirty="0" smtClean="0">
                    <a:latin typeface="メイリオ" panose="020B0604030504040204" pitchFamily="50" charset="-128"/>
                    <a:ea typeface="メイリオ" panose="020B0604030504040204" pitchFamily="50" charset="-128"/>
                  </a:rPr>
                  <a:t>)</a:t>
                </a:r>
                <a:endParaRPr lang="ja-JP" altLang="en-US" sz="1600" b="0" dirty="0">
                  <a:latin typeface="メイリオ" panose="020B0604030504040204" pitchFamily="50" charset="-128"/>
                  <a:ea typeface="メイリオ" panose="020B0604030504040204" pitchFamily="50" charset="-128"/>
                </a:endParaRPr>
              </a:p>
            </c:rich>
          </c:tx>
          <c:overlay val="0"/>
        </c:title>
        <c:numFmt formatCode="General" sourceLinked="1"/>
        <c:majorTickMark val="in"/>
        <c:minorTickMark val="none"/>
        <c:tickLblPos val="nextTo"/>
        <c:txPr>
          <a:bodyPr/>
          <a:lstStyle/>
          <a:p>
            <a:pPr>
              <a:defRPr sz="1600">
                <a:latin typeface="メイリオ" panose="020B0604030504040204" pitchFamily="50" charset="-128"/>
                <a:ea typeface="メイリオ" panose="020B0604030504040204" pitchFamily="50" charset="-128"/>
              </a:defRPr>
            </a:pPr>
            <a:endParaRPr lang="ja-JP"/>
          </a:p>
        </c:txPr>
        <c:crossAx val="679735968"/>
        <c:crosses val="max"/>
        <c:crossBetween val="between"/>
      </c:valAx>
      <c:catAx>
        <c:axId val="679735968"/>
        <c:scaling>
          <c:orientation val="minMax"/>
        </c:scaling>
        <c:delete val="1"/>
        <c:axPos val="b"/>
        <c:numFmt formatCode="General" sourceLinked="1"/>
        <c:majorTickMark val="out"/>
        <c:minorTickMark val="none"/>
        <c:tickLblPos val="nextTo"/>
        <c:crossAx val="679736512"/>
        <c:crosses val="autoZero"/>
        <c:auto val="1"/>
        <c:lblAlgn val="ctr"/>
        <c:lblOffset val="100"/>
        <c:noMultiLvlLbl val="0"/>
      </c:catAx>
      <c:spPr>
        <a:ln>
          <a:solidFill>
            <a:srgbClr val="002060"/>
          </a:solidFill>
        </a:ln>
      </c:spPr>
    </c:plotArea>
    <c:legend>
      <c:legendPos val="r"/>
      <c:layout>
        <c:manualLayout>
          <c:xMode val="edge"/>
          <c:yMode val="edge"/>
          <c:x val="0.19794444444444448"/>
          <c:y val="0.905590813222938"/>
          <c:w val="0.59299076884322444"/>
          <c:h val="7.6274467216734018E-2"/>
        </c:manualLayout>
      </c:layout>
      <c:overlay val="0"/>
      <c:txPr>
        <a:bodyPr/>
        <a:lstStyle/>
        <a:p>
          <a:pPr>
            <a:defRPr sz="1600">
              <a:latin typeface="メイリオ" panose="020B0604030504040204" pitchFamily="50" charset="-128"/>
              <a:ea typeface="メイリオ" panose="020B0604030504040204" pitchFamily="50" charset="-128"/>
            </a:defRPr>
          </a:pPr>
          <a:endParaRPr lang="ja-JP"/>
        </a:p>
      </c:txPr>
    </c:legend>
    <c:plotVisOnly val="1"/>
    <c:dispBlanksAs val="gap"/>
    <c:showDLblsOverMax val="0"/>
  </c:chart>
  <c:spPr>
    <a:solidFill>
      <a:srgbClr val="FFFFCC"/>
    </a:solidFill>
    <a:ln w="38100">
      <a:solidFill>
        <a:srgbClr val="002060"/>
      </a:solid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6E9F1-7767-4DAA-B54A-B1D79C434C97}"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kumimoji="1" lang="ja-JP" altLang="en-US"/>
        </a:p>
      </dgm:t>
    </dgm:pt>
    <dgm:pt modelId="{739E0396-1897-43A7-9DEA-7FE0FA8741E0}">
      <dgm:prSet custT="1"/>
      <dgm:spPr/>
      <dgm:t>
        <a:bodyPr/>
        <a:lstStyle/>
        <a:p>
          <a:pPr rtl="0"/>
          <a:r>
            <a:rPr lang="ja-JP" altLang="en-US" sz="4000" b="0" dirty="0" smtClean="0">
              <a:solidFill>
                <a:schemeClr val="tx1"/>
              </a:solidFill>
              <a:latin typeface="HGS創英ﾌﾟﾚｾﾞﾝｽEB" panose="02020800000000000000" pitchFamily="18" charset="-128"/>
              <a:ea typeface="HGS創英ﾌﾟﾚｾﾞﾝｽEB" panose="02020800000000000000" pitchFamily="18" charset="-128"/>
            </a:rPr>
            <a:t>動機</a:t>
          </a:r>
          <a:endParaRPr lang="ja-JP" altLang="en-US" sz="4000" b="0" dirty="0">
            <a:solidFill>
              <a:schemeClr val="tx1"/>
            </a:solidFill>
            <a:latin typeface="HGS創英ﾌﾟﾚｾﾞﾝｽEB" panose="02020800000000000000" pitchFamily="18" charset="-128"/>
            <a:ea typeface="HGS創英ﾌﾟﾚｾﾞﾝｽEB" panose="02020800000000000000" pitchFamily="18" charset="-128"/>
          </a:endParaRPr>
        </a:p>
      </dgm:t>
    </dgm:pt>
    <dgm:pt modelId="{D73AAB5F-07DC-4A02-9367-013406A181C2}" type="parTrans" cxnId="{D439F3BB-336A-4672-8724-AA964B412C37}">
      <dgm:prSet/>
      <dgm:spPr/>
      <dgm:t>
        <a:bodyPr/>
        <a:lstStyle/>
        <a:p>
          <a:endParaRPr lang="ja-JP" altLang="en-US" sz="4000" b="0">
            <a:solidFill>
              <a:schemeClr val="tx1"/>
            </a:solidFill>
            <a:latin typeface="HGS創英ﾌﾟﾚｾﾞﾝｽEB" panose="02020800000000000000" pitchFamily="18" charset="-128"/>
            <a:ea typeface="HGS創英ﾌﾟﾚｾﾞﾝｽEB" panose="02020800000000000000" pitchFamily="18" charset="-128"/>
          </a:endParaRPr>
        </a:p>
      </dgm:t>
    </dgm:pt>
    <dgm:pt modelId="{6D379865-84A6-4354-B57D-384BC9B4830F}" type="sibTrans" cxnId="{D439F3BB-336A-4672-8724-AA964B412C37}">
      <dgm:prSet/>
      <dgm:spPr/>
      <dgm:t>
        <a:bodyPr/>
        <a:lstStyle/>
        <a:p>
          <a:endParaRPr lang="ja-JP" altLang="en-US" sz="4000" b="0">
            <a:solidFill>
              <a:schemeClr val="tx1"/>
            </a:solidFill>
            <a:latin typeface="HGS創英ﾌﾟﾚｾﾞﾝｽEB" panose="02020800000000000000" pitchFamily="18" charset="-128"/>
            <a:ea typeface="HGS創英ﾌﾟﾚｾﾞﾝｽEB" panose="02020800000000000000" pitchFamily="18" charset="-128"/>
          </a:endParaRPr>
        </a:p>
      </dgm:t>
    </dgm:pt>
    <dgm:pt modelId="{C2918548-A595-4FF1-85EF-EA973C6EB1E7}">
      <dgm:prSet custT="1"/>
      <dgm:spPr/>
      <dgm:t>
        <a:bodyPr/>
        <a:lstStyle/>
        <a:p>
          <a:pPr rtl="0"/>
          <a:r>
            <a:rPr lang="ja-JP" altLang="en-US" sz="4000" b="0" dirty="0" smtClean="0">
              <a:solidFill>
                <a:schemeClr val="tx1"/>
              </a:solidFill>
              <a:latin typeface="HGS創英ﾌﾟﾚｾﾞﾝｽEB" panose="02020800000000000000" pitchFamily="18" charset="-128"/>
              <a:ea typeface="HGS創英ﾌﾟﾚｾﾞﾝｽEB" panose="02020800000000000000" pitchFamily="18" charset="-128"/>
            </a:rPr>
            <a:t>コンビニエンスストアの回帰分析</a:t>
          </a:r>
          <a:endParaRPr lang="ja-JP" altLang="en-US" sz="4000" b="0" dirty="0">
            <a:solidFill>
              <a:schemeClr val="tx1"/>
            </a:solidFill>
            <a:latin typeface="HGS創英ﾌﾟﾚｾﾞﾝｽEB" panose="02020800000000000000" pitchFamily="18" charset="-128"/>
            <a:ea typeface="HGS創英ﾌﾟﾚｾﾞﾝｽEB" panose="02020800000000000000" pitchFamily="18" charset="-128"/>
          </a:endParaRPr>
        </a:p>
      </dgm:t>
    </dgm:pt>
    <dgm:pt modelId="{63DB1B4E-52BE-4FE5-9E83-D4E1951A8BEB}" type="parTrans" cxnId="{59D0788E-7091-4431-8557-3EE0B45CD652}">
      <dgm:prSet/>
      <dgm:spPr/>
      <dgm:t>
        <a:bodyPr/>
        <a:lstStyle/>
        <a:p>
          <a:endParaRPr lang="ja-JP" altLang="en-US" sz="4000" b="0">
            <a:solidFill>
              <a:schemeClr val="tx1"/>
            </a:solidFill>
            <a:latin typeface="HGS創英ﾌﾟﾚｾﾞﾝｽEB" panose="02020800000000000000" pitchFamily="18" charset="-128"/>
            <a:ea typeface="HGS創英ﾌﾟﾚｾﾞﾝｽEB" panose="02020800000000000000" pitchFamily="18" charset="-128"/>
          </a:endParaRPr>
        </a:p>
      </dgm:t>
    </dgm:pt>
    <dgm:pt modelId="{4FA6DDEF-EA7F-4556-9AEC-EE64F70423C1}" type="sibTrans" cxnId="{59D0788E-7091-4431-8557-3EE0B45CD652}">
      <dgm:prSet/>
      <dgm:spPr/>
      <dgm:t>
        <a:bodyPr/>
        <a:lstStyle/>
        <a:p>
          <a:endParaRPr lang="ja-JP" altLang="en-US" sz="4000" b="0">
            <a:solidFill>
              <a:schemeClr val="tx1"/>
            </a:solidFill>
            <a:latin typeface="HGS創英ﾌﾟﾚｾﾞﾝｽEB" panose="02020800000000000000" pitchFamily="18" charset="-128"/>
            <a:ea typeface="HGS創英ﾌﾟﾚｾﾞﾝｽEB" panose="02020800000000000000" pitchFamily="18" charset="-128"/>
          </a:endParaRPr>
        </a:p>
      </dgm:t>
    </dgm:pt>
    <dgm:pt modelId="{C059CB2F-C7A9-42D2-8A4D-91A269187E94}">
      <dgm:prSet custT="1"/>
      <dgm:spPr/>
      <dgm:t>
        <a:bodyPr/>
        <a:lstStyle/>
        <a:p>
          <a:pPr rtl="0"/>
          <a:r>
            <a:rPr lang="ja-JP" altLang="en-US" sz="4000" b="0" dirty="0" smtClean="0">
              <a:solidFill>
                <a:schemeClr val="tx1"/>
              </a:solidFill>
              <a:latin typeface="HGS創英ﾌﾟﾚｾﾞﾝｽEB" panose="02020800000000000000" pitchFamily="18" charset="-128"/>
              <a:ea typeface="HGS創英ﾌﾟﾚｾﾞﾝｽEB" panose="02020800000000000000" pitchFamily="18" charset="-128"/>
            </a:rPr>
            <a:t>スーパーマーケットの回帰分析</a:t>
          </a:r>
          <a:endParaRPr lang="ja-JP" altLang="en-US" sz="4000" b="0" dirty="0">
            <a:solidFill>
              <a:schemeClr val="tx1"/>
            </a:solidFill>
            <a:latin typeface="HGS創英ﾌﾟﾚｾﾞﾝｽEB" panose="02020800000000000000" pitchFamily="18" charset="-128"/>
            <a:ea typeface="HGS創英ﾌﾟﾚｾﾞﾝｽEB" panose="02020800000000000000" pitchFamily="18" charset="-128"/>
          </a:endParaRPr>
        </a:p>
      </dgm:t>
    </dgm:pt>
    <dgm:pt modelId="{11173683-BD40-4956-AF6A-8A1F1AC24EA3}" type="parTrans" cxnId="{DA89835F-7270-4844-A55C-1527840108AC}">
      <dgm:prSet/>
      <dgm:spPr/>
      <dgm:t>
        <a:bodyPr/>
        <a:lstStyle/>
        <a:p>
          <a:endParaRPr lang="ja-JP" altLang="en-US" sz="4000" b="0">
            <a:solidFill>
              <a:schemeClr val="tx1"/>
            </a:solidFill>
            <a:latin typeface="HGS創英ﾌﾟﾚｾﾞﾝｽEB" panose="02020800000000000000" pitchFamily="18" charset="-128"/>
            <a:ea typeface="HGS創英ﾌﾟﾚｾﾞﾝｽEB" panose="02020800000000000000" pitchFamily="18" charset="-128"/>
          </a:endParaRPr>
        </a:p>
      </dgm:t>
    </dgm:pt>
    <dgm:pt modelId="{DE0E1D38-3651-4280-86B6-EA46F09D8B7E}" type="sibTrans" cxnId="{DA89835F-7270-4844-A55C-1527840108AC}">
      <dgm:prSet/>
      <dgm:spPr/>
      <dgm:t>
        <a:bodyPr/>
        <a:lstStyle/>
        <a:p>
          <a:endParaRPr lang="ja-JP" altLang="en-US" sz="4000" b="0">
            <a:solidFill>
              <a:schemeClr val="tx1"/>
            </a:solidFill>
            <a:latin typeface="HGS創英ﾌﾟﾚｾﾞﾝｽEB" panose="02020800000000000000" pitchFamily="18" charset="-128"/>
            <a:ea typeface="HGS創英ﾌﾟﾚｾﾞﾝｽEB" panose="02020800000000000000" pitchFamily="18" charset="-128"/>
          </a:endParaRPr>
        </a:p>
      </dgm:t>
    </dgm:pt>
    <dgm:pt modelId="{6BA0CFB9-C2D5-4A88-A89D-9A0F6660BB3B}">
      <dgm:prSet custT="1"/>
      <dgm:spPr/>
      <dgm:t>
        <a:bodyPr/>
        <a:lstStyle/>
        <a:p>
          <a:pPr rtl="0"/>
          <a:r>
            <a:rPr lang="ja-JP" altLang="en-US" sz="4000" b="0" dirty="0" smtClean="0">
              <a:solidFill>
                <a:schemeClr val="tx1"/>
              </a:solidFill>
              <a:latin typeface="HGS創英ﾌﾟﾚｾﾞﾝｽEB" panose="02020800000000000000" pitchFamily="18" charset="-128"/>
              <a:ea typeface="HGS創英ﾌﾟﾚｾﾞﾝｽEB" panose="02020800000000000000" pitchFamily="18" charset="-128"/>
            </a:rPr>
            <a:t>展望</a:t>
          </a:r>
          <a:endParaRPr lang="ja-JP" altLang="en-US" sz="4000" b="0" dirty="0">
            <a:solidFill>
              <a:schemeClr val="tx1"/>
            </a:solidFill>
            <a:latin typeface="HGS創英ﾌﾟﾚｾﾞﾝｽEB" panose="02020800000000000000" pitchFamily="18" charset="-128"/>
            <a:ea typeface="HGS創英ﾌﾟﾚｾﾞﾝｽEB" panose="02020800000000000000" pitchFamily="18" charset="-128"/>
          </a:endParaRPr>
        </a:p>
      </dgm:t>
    </dgm:pt>
    <dgm:pt modelId="{A59BD288-B393-4A4A-BA70-7117643302A5}" type="parTrans" cxnId="{2F83DE81-CE1A-4BF7-BEE1-609161B0FFDB}">
      <dgm:prSet/>
      <dgm:spPr/>
      <dgm:t>
        <a:bodyPr/>
        <a:lstStyle/>
        <a:p>
          <a:endParaRPr lang="ja-JP" altLang="en-US" sz="4000" b="0">
            <a:solidFill>
              <a:schemeClr val="tx1"/>
            </a:solidFill>
            <a:latin typeface="HGS創英ﾌﾟﾚｾﾞﾝｽEB" panose="02020800000000000000" pitchFamily="18" charset="-128"/>
            <a:ea typeface="HGS創英ﾌﾟﾚｾﾞﾝｽEB" panose="02020800000000000000" pitchFamily="18" charset="-128"/>
          </a:endParaRPr>
        </a:p>
      </dgm:t>
    </dgm:pt>
    <dgm:pt modelId="{6A78129C-A838-413C-8246-C1240030C80F}" type="sibTrans" cxnId="{2F83DE81-CE1A-4BF7-BEE1-609161B0FFDB}">
      <dgm:prSet/>
      <dgm:spPr/>
      <dgm:t>
        <a:bodyPr/>
        <a:lstStyle/>
        <a:p>
          <a:endParaRPr lang="ja-JP" altLang="en-US" sz="4000" b="0">
            <a:solidFill>
              <a:schemeClr val="tx1"/>
            </a:solidFill>
            <a:latin typeface="HGS創英ﾌﾟﾚｾﾞﾝｽEB" panose="02020800000000000000" pitchFamily="18" charset="-128"/>
            <a:ea typeface="HGS創英ﾌﾟﾚｾﾞﾝｽEB" panose="02020800000000000000" pitchFamily="18" charset="-128"/>
          </a:endParaRPr>
        </a:p>
      </dgm:t>
    </dgm:pt>
    <dgm:pt modelId="{66010889-D8C0-4441-A483-23CF1AB8A0E9}">
      <dgm:prSet custT="1"/>
      <dgm:spPr/>
      <dgm:t>
        <a:bodyPr/>
        <a:lstStyle/>
        <a:p>
          <a:pPr rtl="0"/>
          <a:r>
            <a:rPr lang="ja-JP" altLang="en-US" sz="4000" b="0" dirty="0" smtClean="0">
              <a:solidFill>
                <a:schemeClr val="tx1"/>
              </a:solidFill>
              <a:latin typeface="HGS創英ﾌﾟﾚｾﾞﾝｽEB" panose="02020800000000000000" pitchFamily="18" charset="-128"/>
              <a:ea typeface="HGS創英ﾌﾟﾚｾﾞﾝｽEB" panose="02020800000000000000" pitchFamily="18" charset="-128"/>
            </a:rPr>
            <a:t>結論</a:t>
          </a:r>
          <a:endParaRPr lang="ja-JP" altLang="en-US" sz="4000" b="0" dirty="0">
            <a:solidFill>
              <a:schemeClr val="tx1"/>
            </a:solidFill>
            <a:latin typeface="HGS創英ﾌﾟﾚｾﾞﾝｽEB" panose="02020800000000000000" pitchFamily="18" charset="-128"/>
            <a:ea typeface="HGS創英ﾌﾟﾚｾﾞﾝｽEB" panose="02020800000000000000" pitchFamily="18" charset="-128"/>
          </a:endParaRPr>
        </a:p>
      </dgm:t>
    </dgm:pt>
    <dgm:pt modelId="{A8C34272-6D52-4CC4-82DE-FD7F676B0395}" type="sibTrans" cxnId="{0FF32834-CB46-41E3-B370-157F67F8EFF2}">
      <dgm:prSet/>
      <dgm:spPr/>
      <dgm:t>
        <a:bodyPr/>
        <a:lstStyle/>
        <a:p>
          <a:endParaRPr lang="ja-JP" altLang="en-US" sz="4000" b="0">
            <a:solidFill>
              <a:schemeClr val="tx1"/>
            </a:solidFill>
            <a:latin typeface="HGS創英ﾌﾟﾚｾﾞﾝｽEB" panose="02020800000000000000" pitchFamily="18" charset="-128"/>
            <a:ea typeface="HGS創英ﾌﾟﾚｾﾞﾝｽEB" panose="02020800000000000000" pitchFamily="18" charset="-128"/>
          </a:endParaRPr>
        </a:p>
      </dgm:t>
    </dgm:pt>
    <dgm:pt modelId="{F848B6A9-7273-446A-BCB0-18FB1BD69941}" type="parTrans" cxnId="{0FF32834-CB46-41E3-B370-157F67F8EFF2}">
      <dgm:prSet/>
      <dgm:spPr/>
      <dgm:t>
        <a:bodyPr/>
        <a:lstStyle/>
        <a:p>
          <a:endParaRPr lang="ja-JP" altLang="en-US" sz="4000" b="0">
            <a:solidFill>
              <a:schemeClr val="tx1"/>
            </a:solidFill>
            <a:latin typeface="HGS創英ﾌﾟﾚｾﾞﾝｽEB" panose="02020800000000000000" pitchFamily="18" charset="-128"/>
            <a:ea typeface="HGS創英ﾌﾟﾚｾﾞﾝｽEB" panose="02020800000000000000" pitchFamily="18" charset="-128"/>
          </a:endParaRPr>
        </a:p>
      </dgm:t>
    </dgm:pt>
    <dgm:pt modelId="{44EE4EAA-BCF2-4E7E-896B-2390F927FE88}" type="pres">
      <dgm:prSet presAssocID="{6A66E9F1-7767-4DAA-B54A-B1D79C434C97}" presName="Name0" presStyleCnt="0">
        <dgm:presLayoutVars>
          <dgm:chMax val="7"/>
          <dgm:chPref val="7"/>
          <dgm:dir/>
        </dgm:presLayoutVars>
      </dgm:prSet>
      <dgm:spPr/>
      <dgm:t>
        <a:bodyPr/>
        <a:lstStyle/>
        <a:p>
          <a:endParaRPr kumimoji="1" lang="ja-JP" altLang="en-US"/>
        </a:p>
      </dgm:t>
    </dgm:pt>
    <dgm:pt modelId="{2CD7A972-B29F-42F3-938F-D70B26ECBB46}" type="pres">
      <dgm:prSet presAssocID="{6A66E9F1-7767-4DAA-B54A-B1D79C434C97}" presName="Name1" presStyleCnt="0"/>
      <dgm:spPr/>
    </dgm:pt>
    <dgm:pt modelId="{9D1470F4-5007-4D3A-B1DC-B533E1B29FE9}" type="pres">
      <dgm:prSet presAssocID="{6A66E9F1-7767-4DAA-B54A-B1D79C434C97}" presName="cycle" presStyleCnt="0"/>
      <dgm:spPr/>
    </dgm:pt>
    <dgm:pt modelId="{C1A5BDDC-B7E9-4F9D-888A-C80D04987E4D}" type="pres">
      <dgm:prSet presAssocID="{6A66E9F1-7767-4DAA-B54A-B1D79C434C97}" presName="srcNode" presStyleLbl="node1" presStyleIdx="0" presStyleCnt="5"/>
      <dgm:spPr/>
    </dgm:pt>
    <dgm:pt modelId="{6EBEEF91-66CF-49AD-956F-CDF03C325090}" type="pres">
      <dgm:prSet presAssocID="{6A66E9F1-7767-4DAA-B54A-B1D79C434C97}" presName="conn" presStyleLbl="parChTrans1D2" presStyleIdx="0" presStyleCnt="1"/>
      <dgm:spPr/>
      <dgm:t>
        <a:bodyPr/>
        <a:lstStyle/>
        <a:p>
          <a:endParaRPr kumimoji="1" lang="ja-JP" altLang="en-US"/>
        </a:p>
      </dgm:t>
    </dgm:pt>
    <dgm:pt modelId="{10641D38-DB84-4F08-ACFC-64315862DB10}" type="pres">
      <dgm:prSet presAssocID="{6A66E9F1-7767-4DAA-B54A-B1D79C434C97}" presName="extraNode" presStyleLbl="node1" presStyleIdx="0" presStyleCnt="5"/>
      <dgm:spPr/>
    </dgm:pt>
    <dgm:pt modelId="{C0264DDE-AA8C-4CBE-ABDD-942FAFC54434}" type="pres">
      <dgm:prSet presAssocID="{6A66E9F1-7767-4DAA-B54A-B1D79C434C97}" presName="dstNode" presStyleLbl="node1" presStyleIdx="0" presStyleCnt="5"/>
      <dgm:spPr/>
    </dgm:pt>
    <dgm:pt modelId="{F6283E3E-A98D-48F1-834D-109BD1830D7D}" type="pres">
      <dgm:prSet presAssocID="{739E0396-1897-43A7-9DEA-7FE0FA8741E0}" presName="text_1" presStyleLbl="node1" presStyleIdx="0" presStyleCnt="5">
        <dgm:presLayoutVars>
          <dgm:bulletEnabled val="1"/>
        </dgm:presLayoutVars>
      </dgm:prSet>
      <dgm:spPr/>
      <dgm:t>
        <a:bodyPr/>
        <a:lstStyle/>
        <a:p>
          <a:endParaRPr kumimoji="1" lang="ja-JP" altLang="en-US"/>
        </a:p>
      </dgm:t>
    </dgm:pt>
    <dgm:pt modelId="{03672C30-A61B-4660-9415-AD6254333600}" type="pres">
      <dgm:prSet presAssocID="{739E0396-1897-43A7-9DEA-7FE0FA8741E0}" presName="accent_1" presStyleCnt="0"/>
      <dgm:spPr/>
    </dgm:pt>
    <dgm:pt modelId="{1958E30B-7B39-4CA1-921D-22E3E4C0301B}" type="pres">
      <dgm:prSet presAssocID="{739E0396-1897-43A7-9DEA-7FE0FA8741E0}" presName="accentRepeatNode" presStyleLbl="solidFgAcc1" presStyleIdx="0" presStyleCnt="5"/>
      <dgm:spPr>
        <a:noFill/>
      </dgm:spPr>
    </dgm:pt>
    <dgm:pt modelId="{33CACDDA-2867-425E-80C2-7FAFA14AC2B5}" type="pres">
      <dgm:prSet presAssocID="{C2918548-A595-4FF1-85EF-EA973C6EB1E7}" presName="text_2" presStyleLbl="node1" presStyleIdx="1" presStyleCnt="5">
        <dgm:presLayoutVars>
          <dgm:bulletEnabled val="1"/>
        </dgm:presLayoutVars>
      </dgm:prSet>
      <dgm:spPr/>
      <dgm:t>
        <a:bodyPr/>
        <a:lstStyle/>
        <a:p>
          <a:endParaRPr kumimoji="1" lang="ja-JP" altLang="en-US"/>
        </a:p>
      </dgm:t>
    </dgm:pt>
    <dgm:pt modelId="{6D9DC28A-2806-4411-9832-6B4364319E31}" type="pres">
      <dgm:prSet presAssocID="{C2918548-A595-4FF1-85EF-EA973C6EB1E7}" presName="accent_2" presStyleCnt="0"/>
      <dgm:spPr/>
    </dgm:pt>
    <dgm:pt modelId="{82D7C6F4-9F1D-4527-AE99-1121D1C9B2C3}" type="pres">
      <dgm:prSet presAssocID="{C2918548-A595-4FF1-85EF-EA973C6EB1E7}" presName="accentRepeatNode" presStyleLbl="solidFgAcc1" presStyleIdx="1" presStyleCnt="5"/>
      <dgm:spPr>
        <a:noFill/>
      </dgm:spPr>
    </dgm:pt>
    <dgm:pt modelId="{AC38029C-478F-41C1-935E-02957B484CB6}" type="pres">
      <dgm:prSet presAssocID="{C059CB2F-C7A9-42D2-8A4D-91A269187E94}" presName="text_3" presStyleLbl="node1" presStyleIdx="2" presStyleCnt="5">
        <dgm:presLayoutVars>
          <dgm:bulletEnabled val="1"/>
        </dgm:presLayoutVars>
      </dgm:prSet>
      <dgm:spPr/>
      <dgm:t>
        <a:bodyPr/>
        <a:lstStyle/>
        <a:p>
          <a:endParaRPr kumimoji="1" lang="ja-JP" altLang="en-US"/>
        </a:p>
      </dgm:t>
    </dgm:pt>
    <dgm:pt modelId="{2030FDB4-A77E-4C74-9CD1-F49D6A879A30}" type="pres">
      <dgm:prSet presAssocID="{C059CB2F-C7A9-42D2-8A4D-91A269187E94}" presName="accent_3" presStyleCnt="0"/>
      <dgm:spPr/>
    </dgm:pt>
    <dgm:pt modelId="{E59678AF-449D-4BF9-A5B2-487E225BF58B}" type="pres">
      <dgm:prSet presAssocID="{C059CB2F-C7A9-42D2-8A4D-91A269187E94}" presName="accentRepeatNode" presStyleLbl="solidFgAcc1" presStyleIdx="2" presStyleCnt="5"/>
      <dgm:spPr>
        <a:noFill/>
      </dgm:spPr>
    </dgm:pt>
    <dgm:pt modelId="{109DA7EA-3C28-451E-991C-27783FB14674}" type="pres">
      <dgm:prSet presAssocID="{66010889-D8C0-4441-A483-23CF1AB8A0E9}" presName="text_4" presStyleLbl="node1" presStyleIdx="3" presStyleCnt="5">
        <dgm:presLayoutVars>
          <dgm:bulletEnabled val="1"/>
        </dgm:presLayoutVars>
      </dgm:prSet>
      <dgm:spPr/>
      <dgm:t>
        <a:bodyPr/>
        <a:lstStyle/>
        <a:p>
          <a:endParaRPr kumimoji="1" lang="ja-JP" altLang="en-US"/>
        </a:p>
      </dgm:t>
    </dgm:pt>
    <dgm:pt modelId="{B898AC3D-ECD9-45D7-8D8C-7842EB444909}" type="pres">
      <dgm:prSet presAssocID="{66010889-D8C0-4441-A483-23CF1AB8A0E9}" presName="accent_4" presStyleCnt="0"/>
      <dgm:spPr/>
    </dgm:pt>
    <dgm:pt modelId="{4EF6B1A8-C3DC-4449-B926-5A782F07FAF7}" type="pres">
      <dgm:prSet presAssocID="{66010889-D8C0-4441-A483-23CF1AB8A0E9}" presName="accentRepeatNode" presStyleLbl="solidFgAcc1" presStyleIdx="3" presStyleCnt="5"/>
      <dgm:spPr>
        <a:noFill/>
      </dgm:spPr>
    </dgm:pt>
    <dgm:pt modelId="{973F9D60-B06E-4341-954F-60B37DC655E4}" type="pres">
      <dgm:prSet presAssocID="{6BA0CFB9-C2D5-4A88-A89D-9A0F6660BB3B}" presName="text_5" presStyleLbl="node1" presStyleIdx="4" presStyleCnt="5">
        <dgm:presLayoutVars>
          <dgm:bulletEnabled val="1"/>
        </dgm:presLayoutVars>
      </dgm:prSet>
      <dgm:spPr/>
      <dgm:t>
        <a:bodyPr/>
        <a:lstStyle/>
        <a:p>
          <a:endParaRPr kumimoji="1" lang="ja-JP" altLang="en-US"/>
        </a:p>
      </dgm:t>
    </dgm:pt>
    <dgm:pt modelId="{D35CB1E4-E3E2-4937-B7CA-295828EA4EFE}" type="pres">
      <dgm:prSet presAssocID="{6BA0CFB9-C2D5-4A88-A89D-9A0F6660BB3B}" presName="accent_5" presStyleCnt="0"/>
      <dgm:spPr/>
    </dgm:pt>
    <dgm:pt modelId="{B9609A06-E15F-4D9A-8986-44148E5D7641}" type="pres">
      <dgm:prSet presAssocID="{6BA0CFB9-C2D5-4A88-A89D-9A0F6660BB3B}" presName="accentRepeatNode" presStyleLbl="solidFgAcc1" presStyleIdx="4" presStyleCnt="5"/>
      <dgm:spPr>
        <a:noFill/>
      </dgm:spPr>
    </dgm:pt>
  </dgm:ptLst>
  <dgm:cxnLst>
    <dgm:cxn modelId="{59D0788E-7091-4431-8557-3EE0B45CD652}" srcId="{6A66E9F1-7767-4DAA-B54A-B1D79C434C97}" destId="{C2918548-A595-4FF1-85EF-EA973C6EB1E7}" srcOrd="1" destOrd="0" parTransId="{63DB1B4E-52BE-4FE5-9E83-D4E1951A8BEB}" sibTransId="{4FA6DDEF-EA7F-4556-9AEC-EE64F70423C1}"/>
    <dgm:cxn modelId="{8C778BBB-CFDE-40A1-8569-7C877C59FAAF}" type="presOf" srcId="{C2918548-A595-4FF1-85EF-EA973C6EB1E7}" destId="{33CACDDA-2867-425E-80C2-7FAFA14AC2B5}" srcOrd="0" destOrd="0" presId="urn:microsoft.com/office/officeart/2008/layout/VerticalCurvedList"/>
    <dgm:cxn modelId="{2CD96779-26D2-427C-BCDD-0BF4FD67A74F}" type="presOf" srcId="{6D379865-84A6-4354-B57D-384BC9B4830F}" destId="{6EBEEF91-66CF-49AD-956F-CDF03C325090}" srcOrd="0" destOrd="0" presId="urn:microsoft.com/office/officeart/2008/layout/VerticalCurvedList"/>
    <dgm:cxn modelId="{0FF32834-CB46-41E3-B370-157F67F8EFF2}" srcId="{6A66E9F1-7767-4DAA-B54A-B1D79C434C97}" destId="{66010889-D8C0-4441-A483-23CF1AB8A0E9}" srcOrd="3" destOrd="0" parTransId="{F848B6A9-7273-446A-BCB0-18FB1BD69941}" sibTransId="{A8C34272-6D52-4CC4-82DE-FD7F676B0395}"/>
    <dgm:cxn modelId="{99A46892-A656-455F-8BEB-6F039760490E}" type="presOf" srcId="{66010889-D8C0-4441-A483-23CF1AB8A0E9}" destId="{109DA7EA-3C28-451E-991C-27783FB14674}" srcOrd="0" destOrd="0" presId="urn:microsoft.com/office/officeart/2008/layout/VerticalCurvedList"/>
    <dgm:cxn modelId="{D439F3BB-336A-4672-8724-AA964B412C37}" srcId="{6A66E9F1-7767-4DAA-B54A-B1D79C434C97}" destId="{739E0396-1897-43A7-9DEA-7FE0FA8741E0}" srcOrd="0" destOrd="0" parTransId="{D73AAB5F-07DC-4A02-9367-013406A181C2}" sibTransId="{6D379865-84A6-4354-B57D-384BC9B4830F}"/>
    <dgm:cxn modelId="{DA89835F-7270-4844-A55C-1527840108AC}" srcId="{6A66E9F1-7767-4DAA-B54A-B1D79C434C97}" destId="{C059CB2F-C7A9-42D2-8A4D-91A269187E94}" srcOrd="2" destOrd="0" parTransId="{11173683-BD40-4956-AF6A-8A1F1AC24EA3}" sibTransId="{DE0E1D38-3651-4280-86B6-EA46F09D8B7E}"/>
    <dgm:cxn modelId="{6A736EB1-1B1D-44F2-A93E-3204A8639D80}" type="presOf" srcId="{6A66E9F1-7767-4DAA-B54A-B1D79C434C97}" destId="{44EE4EAA-BCF2-4E7E-896B-2390F927FE88}" srcOrd="0" destOrd="0" presId="urn:microsoft.com/office/officeart/2008/layout/VerticalCurvedList"/>
    <dgm:cxn modelId="{2F83DE81-CE1A-4BF7-BEE1-609161B0FFDB}" srcId="{6A66E9F1-7767-4DAA-B54A-B1D79C434C97}" destId="{6BA0CFB9-C2D5-4A88-A89D-9A0F6660BB3B}" srcOrd="4" destOrd="0" parTransId="{A59BD288-B393-4A4A-BA70-7117643302A5}" sibTransId="{6A78129C-A838-413C-8246-C1240030C80F}"/>
    <dgm:cxn modelId="{D3F22A6C-DE46-42A7-85AB-9A9C96BE800D}" type="presOf" srcId="{6BA0CFB9-C2D5-4A88-A89D-9A0F6660BB3B}" destId="{973F9D60-B06E-4341-954F-60B37DC655E4}" srcOrd="0" destOrd="0" presId="urn:microsoft.com/office/officeart/2008/layout/VerticalCurvedList"/>
    <dgm:cxn modelId="{B95A1A4B-A1A3-4966-B7F3-1642535D88C5}" type="presOf" srcId="{C059CB2F-C7A9-42D2-8A4D-91A269187E94}" destId="{AC38029C-478F-41C1-935E-02957B484CB6}" srcOrd="0" destOrd="0" presId="urn:microsoft.com/office/officeart/2008/layout/VerticalCurvedList"/>
    <dgm:cxn modelId="{871D3D63-EFF2-4EB4-ABC3-837A4F147F3E}" type="presOf" srcId="{739E0396-1897-43A7-9DEA-7FE0FA8741E0}" destId="{F6283E3E-A98D-48F1-834D-109BD1830D7D}" srcOrd="0" destOrd="0" presId="urn:microsoft.com/office/officeart/2008/layout/VerticalCurvedList"/>
    <dgm:cxn modelId="{1BF6F382-49D8-4FA1-8204-1B188977D541}" type="presParOf" srcId="{44EE4EAA-BCF2-4E7E-896B-2390F927FE88}" destId="{2CD7A972-B29F-42F3-938F-D70B26ECBB46}" srcOrd="0" destOrd="0" presId="urn:microsoft.com/office/officeart/2008/layout/VerticalCurvedList"/>
    <dgm:cxn modelId="{596B40E1-9967-4A54-A54C-739796917460}" type="presParOf" srcId="{2CD7A972-B29F-42F3-938F-D70B26ECBB46}" destId="{9D1470F4-5007-4D3A-B1DC-B533E1B29FE9}" srcOrd="0" destOrd="0" presId="urn:microsoft.com/office/officeart/2008/layout/VerticalCurvedList"/>
    <dgm:cxn modelId="{70EFAE50-4BE8-49EF-8B04-78324AC1958C}" type="presParOf" srcId="{9D1470F4-5007-4D3A-B1DC-B533E1B29FE9}" destId="{C1A5BDDC-B7E9-4F9D-888A-C80D04987E4D}" srcOrd="0" destOrd="0" presId="urn:microsoft.com/office/officeart/2008/layout/VerticalCurvedList"/>
    <dgm:cxn modelId="{107EB2A7-5D16-434E-BD72-529AD9130A6C}" type="presParOf" srcId="{9D1470F4-5007-4D3A-B1DC-B533E1B29FE9}" destId="{6EBEEF91-66CF-49AD-956F-CDF03C325090}" srcOrd="1" destOrd="0" presId="urn:microsoft.com/office/officeart/2008/layout/VerticalCurvedList"/>
    <dgm:cxn modelId="{D67B8B06-6799-4AC1-B1ED-161AD874C6AC}" type="presParOf" srcId="{9D1470F4-5007-4D3A-B1DC-B533E1B29FE9}" destId="{10641D38-DB84-4F08-ACFC-64315862DB10}" srcOrd="2" destOrd="0" presId="urn:microsoft.com/office/officeart/2008/layout/VerticalCurvedList"/>
    <dgm:cxn modelId="{D620B97C-58B9-41F4-9165-BF31A0C95267}" type="presParOf" srcId="{9D1470F4-5007-4D3A-B1DC-B533E1B29FE9}" destId="{C0264DDE-AA8C-4CBE-ABDD-942FAFC54434}" srcOrd="3" destOrd="0" presId="urn:microsoft.com/office/officeart/2008/layout/VerticalCurvedList"/>
    <dgm:cxn modelId="{6A119A05-B06B-4E9B-8668-FF58BB71B93D}" type="presParOf" srcId="{2CD7A972-B29F-42F3-938F-D70B26ECBB46}" destId="{F6283E3E-A98D-48F1-834D-109BD1830D7D}" srcOrd="1" destOrd="0" presId="urn:microsoft.com/office/officeart/2008/layout/VerticalCurvedList"/>
    <dgm:cxn modelId="{FDB6A64C-64EF-44B9-AE8E-F184753A1A43}" type="presParOf" srcId="{2CD7A972-B29F-42F3-938F-D70B26ECBB46}" destId="{03672C30-A61B-4660-9415-AD6254333600}" srcOrd="2" destOrd="0" presId="urn:microsoft.com/office/officeart/2008/layout/VerticalCurvedList"/>
    <dgm:cxn modelId="{707FD711-CBD1-478C-9BE2-5246C99E17BB}" type="presParOf" srcId="{03672C30-A61B-4660-9415-AD6254333600}" destId="{1958E30B-7B39-4CA1-921D-22E3E4C0301B}" srcOrd="0" destOrd="0" presId="urn:microsoft.com/office/officeart/2008/layout/VerticalCurvedList"/>
    <dgm:cxn modelId="{3A59B3E5-3F60-453E-AB1F-1FC22862158E}" type="presParOf" srcId="{2CD7A972-B29F-42F3-938F-D70B26ECBB46}" destId="{33CACDDA-2867-425E-80C2-7FAFA14AC2B5}" srcOrd="3" destOrd="0" presId="urn:microsoft.com/office/officeart/2008/layout/VerticalCurvedList"/>
    <dgm:cxn modelId="{D435CC9C-0C16-42CB-9AAC-77E28F2D48FB}" type="presParOf" srcId="{2CD7A972-B29F-42F3-938F-D70B26ECBB46}" destId="{6D9DC28A-2806-4411-9832-6B4364319E31}" srcOrd="4" destOrd="0" presId="urn:microsoft.com/office/officeart/2008/layout/VerticalCurvedList"/>
    <dgm:cxn modelId="{5FE99D4E-F77D-4B8B-AF19-CEB83BF1CA52}" type="presParOf" srcId="{6D9DC28A-2806-4411-9832-6B4364319E31}" destId="{82D7C6F4-9F1D-4527-AE99-1121D1C9B2C3}" srcOrd="0" destOrd="0" presId="urn:microsoft.com/office/officeart/2008/layout/VerticalCurvedList"/>
    <dgm:cxn modelId="{B0411502-7BCB-48C7-BCC4-D548EC15B298}" type="presParOf" srcId="{2CD7A972-B29F-42F3-938F-D70B26ECBB46}" destId="{AC38029C-478F-41C1-935E-02957B484CB6}" srcOrd="5" destOrd="0" presId="urn:microsoft.com/office/officeart/2008/layout/VerticalCurvedList"/>
    <dgm:cxn modelId="{795F2020-9BE9-430C-B534-57FED17CAEF6}" type="presParOf" srcId="{2CD7A972-B29F-42F3-938F-D70B26ECBB46}" destId="{2030FDB4-A77E-4C74-9CD1-F49D6A879A30}" srcOrd="6" destOrd="0" presId="urn:microsoft.com/office/officeart/2008/layout/VerticalCurvedList"/>
    <dgm:cxn modelId="{8D14B246-9C8A-42C3-B8B3-D5A7D88E91E7}" type="presParOf" srcId="{2030FDB4-A77E-4C74-9CD1-F49D6A879A30}" destId="{E59678AF-449D-4BF9-A5B2-487E225BF58B}" srcOrd="0" destOrd="0" presId="urn:microsoft.com/office/officeart/2008/layout/VerticalCurvedList"/>
    <dgm:cxn modelId="{56C41E1A-C478-4055-B0CC-9B9B840346DD}" type="presParOf" srcId="{2CD7A972-B29F-42F3-938F-D70B26ECBB46}" destId="{109DA7EA-3C28-451E-991C-27783FB14674}" srcOrd="7" destOrd="0" presId="urn:microsoft.com/office/officeart/2008/layout/VerticalCurvedList"/>
    <dgm:cxn modelId="{11A96C10-A663-4D68-AB9C-5F832BF21E20}" type="presParOf" srcId="{2CD7A972-B29F-42F3-938F-D70B26ECBB46}" destId="{B898AC3D-ECD9-45D7-8D8C-7842EB444909}" srcOrd="8" destOrd="0" presId="urn:microsoft.com/office/officeart/2008/layout/VerticalCurvedList"/>
    <dgm:cxn modelId="{471A56AF-2E6D-4C9D-B027-262C2E3AA10E}" type="presParOf" srcId="{B898AC3D-ECD9-45D7-8D8C-7842EB444909}" destId="{4EF6B1A8-C3DC-4449-B926-5A782F07FAF7}" srcOrd="0" destOrd="0" presId="urn:microsoft.com/office/officeart/2008/layout/VerticalCurvedList"/>
    <dgm:cxn modelId="{1986DE9F-ACC0-4D1F-B491-E1DEA72C5308}" type="presParOf" srcId="{2CD7A972-B29F-42F3-938F-D70B26ECBB46}" destId="{973F9D60-B06E-4341-954F-60B37DC655E4}" srcOrd="9" destOrd="0" presId="urn:microsoft.com/office/officeart/2008/layout/VerticalCurvedList"/>
    <dgm:cxn modelId="{D7EBE2A1-1A4A-45E8-9E4E-C24D999F2780}" type="presParOf" srcId="{2CD7A972-B29F-42F3-938F-D70B26ECBB46}" destId="{D35CB1E4-E3E2-4937-B7CA-295828EA4EFE}" srcOrd="10" destOrd="0" presId="urn:microsoft.com/office/officeart/2008/layout/VerticalCurvedList"/>
    <dgm:cxn modelId="{D958F007-E2F8-4784-9610-AC15519271EA}" type="presParOf" srcId="{D35CB1E4-E3E2-4937-B7CA-295828EA4EFE}" destId="{B9609A06-E15F-4D9A-8986-44148E5D7641}" srcOrd="0" destOrd="0" presId="urn:microsoft.com/office/officeart/2008/layout/VerticalCurvedList"/>
  </dgm:cxnLst>
  <dgm:bg/>
  <dgm:whole>
    <a:ln w="762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E7D640-4767-41EA-B016-4ECE04330287}" type="doc">
      <dgm:prSet loTypeId="urn:microsoft.com/office/officeart/2005/8/layout/arrow5" loCatId="process" qsTypeId="urn:microsoft.com/office/officeart/2005/8/quickstyle/simple1" qsCatId="simple" csTypeId="urn:microsoft.com/office/officeart/2005/8/colors/colorful5" csCatId="colorful" phldr="1"/>
      <dgm:spPr/>
      <dgm:t>
        <a:bodyPr/>
        <a:lstStyle/>
        <a:p>
          <a:endParaRPr kumimoji="1" lang="ja-JP" altLang="en-US"/>
        </a:p>
      </dgm:t>
    </dgm:pt>
    <dgm:pt modelId="{23F4B33D-0A39-42E3-983C-6FFD5F6164D7}">
      <dgm:prSet phldrT="[テキスト]" custT="1"/>
      <dgm:spPr/>
      <dgm:t>
        <a:bodyPr/>
        <a:lstStyle/>
        <a:p>
          <a:r>
            <a:rPr kumimoji="1" lang="ja-JP" altLang="en-US" sz="4800" b="1" dirty="0" smtClean="0">
              <a:solidFill>
                <a:schemeClr val="bg1"/>
              </a:solidFill>
              <a:latin typeface="メイリオ" panose="020B0604030504040204" pitchFamily="50" charset="-128"/>
              <a:ea typeface="メイリオ" panose="020B0604030504040204" pitchFamily="50" charset="-128"/>
            </a:rPr>
            <a:t>コンビニ</a:t>
          </a:r>
          <a:endParaRPr kumimoji="1" lang="en-US" altLang="ja-JP" sz="4800" b="1" dirty="0" smtClean="0">
            <a:solidFill>
              <a:schemeClr val="bg1"/>
            </a:solidFill>
            <a:latin typeface="メイリオ" panose="020B0604030504040204" pitchFamily="50" charset="-128"/>
            <a:ea typeface="メイリオ" panose="020B0604030504040204" pitchFamily="50" charset="-128"/>
          </a:endParaRPr>
        </a:p>
        <a:p>
          <a:r>
            <a:rPr kumimoji="1" lang="ja-JP" altLang="en-US" sz="4800" b="1" dirty="0" smtClean="0">
              <a:solidFill>
                <a:schemeClr val="bg1"/>
              </a:solidFill>
              <a:latin typeface="メイリオ" panose="020B0604030504040204" pitchFamily="50" charset="-128"/>
              <a:ea typeface="メイリオ" panose="020B0604030504040204" pitchFamily="50" charset="-128"/>
            </a:rPr>
            <a:t>エンスストア</a:t>
          </a:r>
          <a:endParaRPr kumimoji="1" lang="ja-JP" altLang="en-US" sz="4800" b="1" dirty="0">
            <a:solidFill>
              <a:schemeClr val="bg1"/>
            </a:solidFill>
            <a:latin typeface="メイリオ" panose="020B0604030504040204" pitchFamily="50" charset="-128"/>
            <a:ea typeface="メイリオ" panose="020B0604030504040204" pitchFamily="50" charset="-128"/>
          </a:endParaRPr>
        </a:p>
      </dgm:t>
    </dgm:pt>
    <dgm:pt modelId="{B12A7B1D-D11B-4363-BE4F-399EF510BBF3}" type="parTrans" cxnId="{F68EDA9D-0279-4A5C-A94E-3991E92D9159}">
      <dgm:prSet/>
      <dgm:spPr/>
      <dgm:t>
        <a:bodyPr/>
        <a:lstStyle/>
        <a:p>
          <a:endParaRPr kumimoji="1" lang="ja-JP" altLang="en-US"/>
        </a:p>
      </dgm:t>
    </dgm:pt>
    <dgm:pt modelId="{C0731849-8592-4BBB-8BB3-E84E63AB4EE3}" type="sibTrans" cxnId="{F68EDA9D-0279-4A5C-A94E-3991E92D9159}">
      <dgm:prSet/>
      <dgm:spPr/>
      <dgm:t>
        <a:bodyPr/>
        <a:lstStyle/>
        <a:p>
          <a:endParaRPr kumimoji="1" lang="ja-JP" altLang="en-US"/>
        </a:p>
      </dgm:t>
    </dgm:pt>
    <dgm:pt modelId="{7518CC94-6E33-409A-AC32-40A7056205CA}">
      <dgm:prSet phldrT="[テキスト]" custT="1"/>
      <dgm:spPr/>
      <dgm:t>
        <a:bodyPr/>
        <a:lstStyle/>
        <a:p>
          <a:r>
            <a:rPr kumimoji="1" lang="ja-JP" altLang="en-US" sz="4800" b="1" dirty="0" smtClean="0">
              <a:solidFill>
                <a:schemeClr val="bg1"/>
              </a:solidFill>
              <a:latin typeface="メイリオ" panose="020B0604030504040204" pitchFamily="50" charset="-128"/>
              <a:ea typeface="メイリオ" panose="020B0604030504040204" pitchFamily="50" charset="-128"/>
            </a:rPr>
            <a:t>スーパー</a:t>
          </a:r>
          <a:endParaRPr kumimoji="1" lang="en-US" altLang="ja-JP" sz="4800" b="1" dirty="0" smtClean="0">
            <a:solidFill>
              <a:schemeClr val="bg1"/>
            </a:solidFill>
            <a:latin typeface="メイリオ" panose="020B0604030504040204" pitchFamily="50" charset="-128"/>
            <a:ea typeface="メイリオ" panose="020B0604030504040204" pitchFamily="50" charset="-128"/>
          </a:endParaRPr>
        </a:p>
        <a:p>
          <a:r>
            <a:rPr kumimoji="1" lang="ja-JP" altLang="en-US" sz="4800" b="1" dirty="0" smtClean="0">
              <a:solidFill>
                <a:schemeClr val="bg1"/>
              </a:solidFill>
              <a:latin typeface="メイリオ" panose="020B0604030504040204" pitchFamily="50" charset="-128"/>
              <a:ea typeface="メイリオ" panose="020B0604030504040204" pitchFamily="50" charset="-128"/>
            </a:rPr>
            <a:t>マーケット</a:t>
          </a:r>
          <a:endParaRPr kumimoji="1" lang="ja-JP" altLang="en-US" sz="4800" b="1" dirty="0">
            <a:solidFill>
              <a:schemeClr val="bg1"/>
            </a:solidFill>
            <a:latin typeface="メイリオ" panose="020B0604030504040204" pitchFamily="50" charset="-128"/>
            <a:ea typeface="メイリオ" panose="020B0604030504040204" pitchFamily="50" charset="-128"/>
          </a:endParaRPr>
        </a:p>
      </dgm:t>
    </dgm:pt>
    <dgm:pt modelId="{AAC06042-8B7D-4EEF-B64E-DA4E4BC5FBF0}" type="parTrans" cxnId="{2A2ED0B2-F1B5-4F80-90AB-127CFE4F07D0}">
      <dgm:prSet/>
      <dgm:spPr/>
      <dgm:t>
        <a:bodyPr/>
        <a:lstStyle/>
        <a:p>
          <a:endParaRPr kumimoji="1" lang="ja-JP" altLang="en-US"/>
        </a:p>
      </dgm:t>
    </dgm:pt>
    <dgm:pt modelId="{6FE27854-29F0-46D4-BA04-06E0F444265F}" type="sibTrans" cxnId="{2A2ED0B2-F1B5-4F80-90AB-127CFE4F07D0}">
      <dgm:prSet/>
      <dgm:spPr/>
      <dgm:t>
        <a:bodyPr/>
        <a:lstStyle/>
        <a:p>
          <a:endParaRPr kumimoji="1" lang="ja-JP" altLang="en-US"/>
        </a:p>
      </dgm:t>
    </dgm:pt>
    <dgm:pt modelId="{94F95249-43AD-4297-8C04-2E6057CE617E}" type="pres">
      <dgm:prSet presAssocID="{5EE7D640-4767-41EA-B016-4ECE04330287}" presName="diagram" presStyleCnt="0">
        <dgm:presLayoutVars>
          <dgm:dir/>
          <dgm:resizeHandles val="exact"/>
        </dgm:presLayoutVars>
      </dgm:prSet>
      <dgm:spPr/>
      <dgm:t>
        <a:bodyPr/>
        <a:lstStyle/>
        <a:p>
          <a:endParaRPr kumimoji="1" lang="ja-JP" altLang="en-US"/>
        </a:p>
      </dgm:t>
    </dgm:pt>
    <dgm:pt modelId="{26E6842B-EC5B-4D55-9E8F-5B6322E47A73}" type="pres">
      <dgm:prSet presAssocID="{23F4B33D-0A39-42E3-983C-6FFD5F6164D7}" presName="arrow" presStyleLbl="node1" presStyleIdx="0" presStyleCnt="2" custScaleX="88745" custScaleY="100040" custRadScaleRad="98700" custRadScaleInc="209">
        <dgm:presLayoutVars>
          <dgm:bulletEnabled val="1"/>
        </dgm:presLayoutVars>
      </dgm:prSet>
      <dgm:spPr/>
      <dgm:t>
        <a:bodyPr/>
        <a:lstStyle/>
        <a:p>
          <a:endParaRPr kumimoji="1" lang="ja-JP" altLang="en-US"/>
        </a:p>
      </dgm:t>
    </dgm:pt>
    <dgm:pt modelId="{9C0BD0AA-F6B8-476A-A31B-0C9CDB922F5A}" type="pres">
      <dgm:prSet presAssocID="{7518CC94-6E33-409A-AC32-40A7056205CA}" presName="arrow" presStyleLbl="node1" presStyleIdx="1" presStyleCnt="2" custScaleX="89895">
        <dgm:presLayoutVars>
          <dgm:bulletEnabled val="1"/>
        </dgm:presLayoutVars>
      </dgm:prSet>
      <dgm:spPr/>
      <dgm:t>
        <a:bodyPr/>
        <a:lstStyle/>
        <a:p>
          <a:endParaRPr kumimoji="1" lang="ja-JP" altLang="en-US"/>
        </a:p>
      </dgm:t>
    </dgm:pt>
  </dgm:ptLst>
  <dgm:cxnLst>
    <dgm:cxn modelId="{A0309311-4CCD-4511-BD0C-706A864683B4}" type="presOf" srcId="{5EE7D640-4767-41EA-B016-4ECE04330287}" destId="{94F95249-43AD-4297-8C04-2E6057CE617E}" srcOrd="0" destOrd="0" presId="urn:microsoft.com/office/officeart/2005/8/layout/arrow5"/>
    <dgm:cxn modelId="{2A2ED0B2-F1B5-4F80-90AB-127CFE4F07D0}" srcId="{5EE7D640-4767-41EA-B016-4ECE04330287}" destId="{7518CC94-6E33-409A-AC32-40A7056205CA}" srcOrd="1" destOrd="0" parTransId="{AAC06042-8B7D-4EEF-B64E-DA4E4BC5FBF0}" sibTransId="{6FE27854-29F0-46D4-BA04-06E0F444265F}"/>
    <dgm:cxn modelId="{F68EDA9D-0279-4A5C-A94E-3991E92D9159}" srcId="{5EE7D640-4767-41EA-B016-4ECE04330287}" destId="{23F4B33D-0A39-42E3-983C-6FFD5F6164D7}" srcOrd="0" destOrd="0" parTransId="{B12A7B1D-D11B-4363-BE4F-399EF510BBF3}" sibTransId="{C0731849-8592-4BBB-8BB3-E84E63AB4EE3}"/>
    <dgm:cxn modelId="{A7A98345-F6DB-420B-8C7D-8AC55C78D7DB}" type="presOf" srcId="{23F4B33D-0A39-42E3-983C-6FFD5F6164D7}" destId="{26E6842B-EC5B-4D55-9E8F-5B6322E47A73}" srcOrd="0" destOrd="0" presId="urn:microsoft.com/office/officeart/2005/8/layout/arrow5"/>
    <dgm:cxn modelId="{51ED76A9-8EAF-4B37-91B3-147DBD6CE57D}" type="presOf" srcId="{7518CC94-6E33-409A-AC32-40A7056205CA}" destId="{9C0BD0AA-F6B8-476A-A31B-0C9CDB922F5A}" srcOrd="0" destOrd="0" presId="urn:microsoft.com/office/officeart/2005/8/layout/arrow5"/>
    <dgm:cxn modelId="{E0683AB0-F030-48FF-B675-883949C6D9F9}" type="presParOf" srcId="{94F95249-43AD-4297-8C04-2E6057CE617E}" destId="{26E6842B-EC5B-4D55-9E8F-5B6322E47A73}" srcOrd="0" destOrd="0" presId="urn:microsoft.com/office/officeart/2005/8/layout/arrow5"/>
    <dgm:cxn modelId="{D97C1163-7D18-4177-9DA7-D53CCDD87E83}" type="presParOf" srcId="{94F95249-43AD-4297-8C04-2E6057CE617E}" destId="{9C0BD0AA-F6B8-476A-A31B-0C9CDB922F5A}"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B6511E-1A5F-461C-BF98-DA34CF60BE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6B9B2176-FF16-4529-A304-87ACD66DD691}">
      <dgm:prSet phldrT="[テキスト]" custT="1">
        <dgm:style>
          <a:lnRef idx="2">
            <a:schemeClr val="accent4"/>
          </a:lnRef>
          <a:fillRef idx="1">
            <a:schemeClr val="lt1"/>
          </a:fillRef>
          <a:effectRef idx="0">
            <a:schemeClr val="accent4"/>
          </a:effectRef>
          <a:fontRef idx="minor">
            <a:schemeClr val="dk1"/>
          </a:fontRef>
        </dgm:style>
      </dgm:prSet>
      <dgm:spPr>
        <a:ln w="38100">
          <a:solidFill>
            <a:schemeClr val="tx2"/>
          </a:solidFill>
        </a:ln>
      </dgm:spPr>
      <dgm:t>
        <a:bodyPr/>
        <a:lstStyle/>
        <a:p>
          <a:r>
            <a:rPr kumimoji="1" lang="ja-JP" altLang="en-US" sz="3200" b="1" dirty="0" smtClean="0">
              <a:solidFill>
                <a:schemeClr val="tx1"/>
              </a:solidFill>
              <a:latin typeface="メイリオ" panose="020B0604030504040204" pitchFamily="50" charset="-128"/>
              <a:ea typeface="メイリオ" panose="020B0604030504040204" pitchFamily="50" charset="-128"/>
            </a:rPr>
            <a:t>コンビニエンスストアの店舗数と</a:t>
          </a:r>
          <a:r>
            <a:rPr lang="ja-JP" altLang="en-US" sz="3200" b="1" dirty="0" smtClean="0">
              <a:solidFill>
                <a:schemeClr val="tx1"/>
              </a:solidFill>
              <a:latin typeface="メイリオ" panose="020B0604030504040204" pitchFamily="50" charset="-128"/>
              <a:ea typeface="メイリオ" panose="020B0604030504040204" pitchFamily="50" charset="-128"/>
            </a:rPr>
            <a:t>世帯数</a:t>
          </a:r>
          <a:endParaRPr lang="en-US" altLang="ja-JP" sz="3200" b="1" dirty="0" smtClean="0">
            <a:solidFill>
              <a:schemeClr val="tx1"/>
            </a:solidFill>
            <a:latin typeface="メイリオ" panose="020B0604030504040204" pitchFamily="50" charset="-128"/>
            <a:ea typeface="メイリオ" panose="020B0604030504040204" pitchFamily="50" charset="-128"/>
          </a:endParaRPr>
        </a:p>
        <a:p>
          <a:r>
            <a:rPr lang="ja-JP" altLang="en-US" sz="3200" b="1" dirty="0" smtClean="0">
              <a:solidFill>
                <a:schemeClr val="tx1"/>
              </a:solidFill>
              <a:latin typeface="メイリオ" panose="020B0604030504040204" pitchFamily="50" charset="-128"/>
              <a:ea typeface="メイリオ" panose="020B0604030504040204" pitchFamily="50" charset="-128"/>
            </a:rPr>
            <a:t>残差平方和　</a:t>
          </a:r>
          <a:r>
            <a:rPr lang="en-US" altLang="ja-JP" sz="3200" b="1" dirty="0" smtClean="0">
              <a:solidFill>
                <a:schemeClr val="tx1"/>
              </a:solidFill>
              <a:latin typeface="メイリオ" panose="020B0604030504040204" pitchFamily="50" charset="-128"/>
              <a:ea typeface="メイリオ" panose="020B0604030504040204" pitchFamily="50" charset="-128"/>
            </a:rPr>
            <a:t>	17821</a:t>
          </a:r>
        </a:p>
        <a:p>
          <a:r>
            <a:rPr kumimoji="1" lang="ja-JP" altLang="en-US" sz="3200" b="1" dirty="0" smtClean="0">
              <a:solidFill>
                <a:schemeClr val="tx1"/>
              </a:solidFill>
              <a:latin typeface="メイリオ" panose="020B0604030504040204" pitchFamily="50" charset="-128"/>
              <a:ea typeface="メイリオ" panose="020B0604030504040204" pitchFamily="50" charset="-128"/>
            </a:rPr>
            <a:t>補正</a:t>
          </a:r>
          <a:r>
            <a:rPr lang="en-US" sz="3200" b="1" dirty="0" smtClean="0">
              <a:latin typeface="メイリオ" panose="020B0604030504040204" pitchFamily="50" charset="-128"/>
              <a:ea typeface="メイリオ" panose="020B0604030504040204" pitchFamily="50" charset="-128"/>
            </a:rPr>
            <a:t>R</a:t>
          </a:r>
          <a:r>
            <a:rPr lang="en-US" sz="3200" b="1" baseline="30000" dirty="0" smtClean="0">
              <a:latin typeface="メイリオ" panose="020B0604030504040204" pitchFamily="50" charset="-128"/>
              <a:ea typeface="メイリオ" panose="020B0604030504040204" pitchFamily="50" charset="-128"/>
            </a:rPr>
            <a:t>2		</a:t>
          </a:r>
          <a:r>
            <a:rPr kumimoji="1" lang="en-US" altLang="ja-JP" sz="3200" b="1" dirty="0" smtClean="0">
              <a:solidFill>
                <a:schemeClr val="tx1"/>
              </a:solidFill>
              <a:latin typeface="メイリオ" panose="020B0604030504040204" pitchFamily="50" charset="-128"/>
              <a:ea typeface="メイリオ" panose="020B0604030504040204" pitchFamily="50" charset="-128"/>
            </a:rPr>
            <a:t>0.8340 </a:t>
          </a:r>
          <a:endParaRPr kumimoji="1" lang="ja-JP" altLang="en-US" sz="3200" b="1" dirty="0">
            <a:solidFill>
              <a:schemeClr val="tx1"/>
            </a:solidFill>
            <a:latin typeface="メイリオ" panose="020B0604030504040204" pitchFamily="50" charset="-128"/>
            <a:ea typeface="メイリオ" panose="020B0604030504040204" pitchFamily="50" charset="-128"/>
          </a:endParaRPr>
        </a:p>
      </dgm:t>
    </dgm:pt>
    <dgm:pt modelId="{BE0C112C-442B-4D0F-BBD7-134928E39D74}" type="parTrans" cxnId="{E4AE5691-3E0A-484B-AA08-EF5FAA46629E}">
      <dgm:prSet/>
      <dgm:spPr/>
      <dgm:t>
        <a:bodyPr/>
        <a:lstStyle/>
        <a:p>
          <a:endParaRPr kumimoji="1" lang="ja-JP" altLang="en-US" b="1">
            <a:solidFill>
              <a:schemeClr val="tx1"/>
            </a:solidFill>
            <a:latin typeface="メイリオ" panose="020B0604030504040204" pitchFamily="50" charset="-128"/>
            <a:ea typeface="メイリオ" panose="020B0604030504040204" pitchFamily="50" charset="-128"/>
          </a:endParaRPr>
        </a:p>
      </dgm:t>
    </dgm:pt>
    <dgm:pt modelId="{71EF6F6A-4377-492E-862D-DE95350AB04E}" type="sibTrans" cxnId="{E4AE5691-3E0A-484B-AA08-EF5FAA46629E}">
      <dgm:prSet/>
      <dgm:spPr/>
      <dgm:t>
        <a:bodyPr/>
        <a:lstStyle/>
        <a:p>
          <a:endParaRPr kumimoji="1" lang="ja-JP" altLang="en-US" b="1">
            <a:solidFill>
              <a:schemeClr val="tx1"/>
            </a:solidFill>
            <a:latin typeface="メイリオ" panose="020B0604030504040204" pitchFamily="50" charset="-128"/>
            <a:ea typeface="メイリオ" panose="020B0604030504040204" pitchFamily="50" charset="-128"/>
          </a:endParaRPr>
        </a:p>
      </dgm:t>
    </dgm:pt>
    <dgm:pt modelId="{7CEDE47F-A843-49B2-BF04-43CDD7BFCC47}">
      <dgm:prSet phldrT="[テキスト]" custT="1">
        <dgm:style>
          <a:lnRef idx="2">
            <a:schemeClr val="accent3"/>
          </a:lnRef>
          <a:fillRef idx="1">
            <a:schemeClr val="lt1"/>
          </a:fillRef>
          <a:effectRef idx="0">
            <a:schemeClr val="accent3"/>
          </a:effectRef>
          <a:fontRef idx="minor">
            <a:schemeClr val="dk1"/>
          </a:fontRef>
        </dgm:style>
      </dgm:prSet>
      <dgm:spPr>
        <a:ln w="38100">
          <a:solidFill>
            <a:schemeClr val="tx2"/>
          </a:solidFill>
        </a:ln>
      </dgm:spPr>
      <dgm:t>
        <a:bodyPr/>
        <a:lstStyle/>
        <a:p>
          <a:r>
            <a:rPr lang="ja-JP" altLang="en-US" sz="3200" b="1" dirty="0" smtClean="0">
              <a:solidFill>
                <a:schemeClr val="tx1"/>
              </a:solidFill>
              <a:latin typeface="メイリオ" panose="020B0604030504040204" pitchFamily="50" charset="-128"/>
              <a:ea typeface="メイリオ" panose="020B0604030504040204" pitchFamily="50" charset="-128"/>
            </a:rPr>
            <a:t>スーパーマーケットの店舗数と世帯数</a:t>
          </a:r>
          <a:endParaRPr lang="en-US" altLang="ja-JP" sz="3200" b="1" dirty="0" smtClean="0">
            <a:solidFill>
              <a:schemeClr val="tx1"/>
            </a:solidFill>
            <a:latin typeface="メイリオ" panose="020B0604030504040204" pitchFamily="50" charset="-128"/>
            <a:ea typeface="メイリオ" panose="020B0604030504040204" pitchFamily="50" charset="-128"/>
          </a:endParaRPr>
        </a:p>
        <a:p>
          <a:r>
            <a:rPr lang="ja-JP" altLang="en-US" sz="3200" b="1" dirty="0" smtClean="0">
              <a:solidFill>
                <a:schemeClr val="tx1"/>
              </a:solidFill>
              <a:latin typeface="メイリオ" panose="020B0604030504040204" pitchFamily="50" charset="-128"/>
              <a:ea typeface="メイリオ" panose="020B0604030504040204" pitchFamily="50" charset="-128"/>
            </a:rPr>
            <a:t>残差平方和　</a:t>
          </a:r>
          <a:r>
            <a:rPr lang="en-US" altLang="ja-JP" sz="3200" b="1" dirty="0" smtClean="0">
              <a:solidFill>
                <a:schemeClr val="tx1"/>
              </a:solidFill>
              <a:latin typeface="メイリオ" panose="020B0604030504040204" pitchFamily="50" charset="-128"/>
              <a:ea typeface="メイリオ" panose="020B0604030504040204" pitchFamily="50" charset="-128"/>
            </a:rPr>
            <a:t>	</a:t>
          </a:r>
          <a:r>
            <a:rPr lang="ja-JP" altLang="en-US" sz="3200" b="1" dirty="0" smtClean="0">
              <a:solidFill>
                <a:schemeClr val="tx1"/>
              </a:solidFill>
              <a:latin typeface="メイリオ" panose="020B0604030504040204" pitchFamily="50" charset="-128"/>
              <a:ea typeface="メイリオ" panose="020B0604030504040204" pitchFamily="50" charset="-128"/>
            </a:rPr>
            <a:t>５５３</a:t>
          </a:r>
          <a:endParaRPr lang="en-US" altLang="ja-JP" sz="3200" b="1" dirty="0" smtClean="0">
            <a:solidFill>
              <a:schemeClr val="tx1"/>
            </a:solidFill>
            <a:latin typeface="メイリオ" panose="020B0604030504040204" pitchFamily="50" charset="-128"/>
            <a:ea typeface="メイリオ" panose="020B0604030504040204" pitchFamily="50" charset="-128"/>
          </a:endParaRPr>
        </a:p>
        <a:p>
          <a:r>
            <a:rPr kumimoji="1" lang="ja-JP" altLang="en-US" sz="3200" b="1" dirty="0" smtClean="0">
              <a:solidFill>
                <a:schemeClr val="tx1"/>
              </a:solidFill>
              <a:latin typeface="メイリオ" panose="020B0604030504040204" pitchFamily="50" charset="-128"/>
              <a:ea typeface="メイリオ" panose="020B0604030504040204" pitchFamily="50" charset="-128"/>
            </a:rPr>
            <a:t>補正</a:t>
          </a:r>
          <a:r>
            <a:rPr lang="en-US" sz="3200" b="1" dirty="0" smtClean="0">
              <a:solidFill>
                <a:schemeClr val="tx1"/>
              </a:solidFill>
              <a:latin typeface="メイリオ" panose="020B0604030504040204" pitchFamily="50" charset="-128"/>
              <a:ea typeface="メイリオ" panose="020B0604030504040204" pitchFamily="50" charset="-128"/>
            </a:rPr>
            <a:t>R</a:t>
          </a:r>
          <a:r>
            <a:rPr lang="en-US" sz="3200" b="1" baseline="30000" dirty="0" smtClean="0">
              <a:solidFill>
                <a:schemeClr val="tx1"/>
              </a:solidFill>
              <a:latin typeface="メイリオ" panose="020B0604030504040204" pitchFamily="50" charset="-128"/>
              <a:ea typeface="メイリオ" panose="020B0604030504040204" pitchFamily="50" charset="-128"/>
            </a:rPr>
            <a:t>2</a:t>
          </a:r>
          <a:r>
            <a:rPr kumimoji="1" lang="en-US" altLang="ja-JP" sz="3200" b="1" dirty="0" smtClean="0">
              <a:solidFill>
                <a:schemeClr val="tx1"/>
              </a:solidFill>
              <a:latin typeface="メイリオ" panose="020B0604030504040204" pitchFamily="50" charset="-128"/>
              <a:ea typeface="メイリオ" panose="020B0604030504040204" pitchFamily="50" charset="-128"/>
            </a:rPr>
            <a:t>    	0.94</a:t>
          </a:r>
          <a:endParaRPr kumimoji="1" lang="ja-JP" altLang="en-US" sz="3200" b="1" dirty="0">
            <a:solidFill>
              <a:schemeClr val="tx1"/>
            </a:solidFill>
            <a:latin typeface="メイリオ" panose="020B0604030504040204" pitchFamily="50" charset="-128"/>
            <a:ea typeface="メイリオ" panose="020B0604030504040204" pitchFamily="50" charset="-128"/>
          </a:endParaRPr>
        </a:p>
      </dgm:t>
    </dgm:pt>
    <dgm:pt modelId="{08926403-A2D7-4812-A85C-56A9F5DBBD75}" type="parTrans" cxnId="{8D507B0C-1137-415A-8EA1-D322B5765014}">
      <dgm:prSet/>
      <dgm:spPr/>
      <dgm:t>
        <a:bodyPr/>
        <a:lstStyle/>
        <a:p>
          <a:endParaRPr kumimoji="1" lang="ja-JP" altLang="en-US" b="1">
            <a:solidFill>
              <a:schemeClr val="tx1"/>
            </a:solidFill>
            <a:latin typeface="メイリオ" panose="020B0604030504040204" pitchFamily="50" charset="-128"/>
            <a:ea typeface="メイリオ" panose="020B0604030504040204" pitchFamily="50" charset="-128"/>
          </a:endParaRPr>
        </a:p>
      </dgm:t>
    </dgm:pt>
    <dgm:pt modelId="{F93BFE33-1820-4F11-8363-D28755E85176}" type="sibTrans" cxnId="{8D507B0C-1137-415A-8EA1-D322B5765014}">
      <dgm:prSet/>
      <dgm:spPr/>
      <dgm:t>
        <a:bodyPr/>
        <a:lstStyle/>
        <a:p>
          <a:endParaRPr kumimoji="1" lang="ja-JP" altLang="en-US" b="1">
            <a:solidFill>
              <a:schemeClr val="tx1"/>
            </a:solidFill>
            <a:latin typeface="メイリオ" panose="020B0604030504040204" pitchFamily="50" charset="-128"/>
            <a:ea typeface="メイリオ" panose="020B0604030504040204" pitchFamily="50" charset="-128"/>
          </a:endParaRPr>
        </a:p>
      </dgm:t>
    </dgm:pt>
    <dgm:pt modelId="{ABD19C3C-C84D-45A8-86DF-FD3439EC5CF1}" type="pres">
      <dgm:prSet presAssocID="{F9B6511E-1A5F-461C-BF98-DA34CF60BEEF}" presName="linear" presStyleCnt="0">
        <dgm:presLayoutVars>
          <dgm:animLvl val="lvl"/>
          <dgm:resizeHandles val="exact"/>
        </dgm:presLayoutVars>
      </dgm:prSet>
      <dgm:spPr/>
      <dgm:t>
        <a:bodyPr/>
        <a:lstStyle/>
        <a:p>
          <a:endParaRPr kumimoji="1" lang="ja-JP" altLang="en-US"/>
        </a:p>
      </dgm:t>
    </dgm:pt>
    <dgm:pt modelId="{0F64024F-5E35-4813-840D-2C0A30585D34}" type="pres">
      <dgm:prSet presAssocID="{6B9B2176-FF16-4529-A304-87ACD66DD691}" presName="parentText" presStyleLbl="node1" presStyleIdx="0" presStyleCnt="2">
        <dgm:presLayoutVars>
          <dgm:chMax val="0"/>
          <dgm:bulletEnabled val="1"/>
        </dgm:presLayoutVars>
      </dgm:prSet>
      <dgm:spPr/>
      <dgm:t>
        <a:bodyPr/>
        <a:lstStyle/>
        <a:p>
          <a:endParaRPr kumimoji="1" lang="ja-JP" altLang="en-US"/>
        </a:p>
      </dgm:t>
    </dgm:pt>
    <dgm:pt modelId="{594A86CD-B4A0-4053-99D4-BCD78D251C03}" type="pres">
      <dgm:prSet presAssocID="{71EF6F6A-4377-492E-862D-DE95350AB04E}" presName="spacer" presStyleCnt="0"/>
      <dgm:spPr/>
    </dgm:pt>
    <dgm:pt modelId="{757CA660-23E0-4B47-A382-D8F27081F75C}" type="pres">
      <dgm:prSet presAssocID="{7CEDE47F-A843-49B2-BF04-43CDD7BFCC47}" presName="parentText" presStyleLbl="node1" presStyleIdx="1" presStyleCnt="2">
        <dgm:presLayoutVars>
          <dgm:chMax val="0"/>
          <dgm:bulletEnabled val="1"/>
        </dgm:presLayoutVars>
      </dgm:prSet>
      <dgm:spPr/>
      <dgm:t>
        <a:bodyPr/>
        <a:lstStyle/>
        <a:p>
          <a:endParaRPr kumimoji="1" lang="ja-JP" altLang="en-US"/>
        </a:p>
      </dgm:t>
    </dgm:pt>
  </dgm:ptLst>
  <dgm:cxnLst>
    <dgm:cxn modelId="{8D507B0C-1137-415A-8EA1-D322B5765014}" srcId="{F9B6511E-1A5F-461C-BF98-DA34CF60BEEF}" destId="{7CEDE47F-A843-49B2-BF04-43CDD7BFCC47}" srcOrd="1" destOrd="0" parTransId="{08926403-A2D7-4812-A85C-56A9F5DBBD75}" sibTransId="{F93BFE33-1820-4F11-8363-D28755E85176}"/>
    <dgm:cxn modelId="{E0467E15-5BD8-44E8-B2A7-F4FAAE73D96C}" type="presOf" srcId="{6B9B2176-FF16-4529-A304-87ACD66DD691}" destId="{0F64024F-5E35-4813-840D-2C0A30585D34}" srcOrd="0" destOrd="0" presId="urn:microsoft.com/office/officeart/2005/8/layout/vList2"/>
    <dgm:cxn modelId="{3CB69270-2306-4E68-BC48-54DB3D991879}" type="presOf" srcId="{F9B6511E-1A5F-461C-BF98-DA34CF60BEEF}" destId="{ABD19C3C-C84D-45A8-86DF-FD3439EC5CF1}" srcOrd="0" destOrd="0" presId="urn:microsoft.com/office/officeart/2005/8/layout/vList2"/>
    <dgm:cxn modelId="{E4AE5691-3E0A-484B-AA08-EF5FAA46629E}" srcId="{F9B6511E-1A5F-461C-BF98-DA34CF60BEEF}" destId="{6B9B2176-FF16-4529-A304-87ACD66DD691}" srcOrd="0" destOrd="0" parTransId="{BE0C112C-442B-4D0F-BBD7-134928E39D74}" sibTransId="{71EF6F6A-4377-492E-862D-DE95350AB04E}"/>
    <dgm:cxn modelId="{C426F621-55B7-4B64-BE02-E7D29E70FD10}" type="presOf" srcId="{7CEDE47F-A843-49B2-BF04-43CDD7BFCC47}" destId="{757CA660-23E0-4B47-A382-D8F27081F75C}" srcOrd="0" destOrd="0" presId="urn:microsoft.com/office/officeart/2005/8/layout/vList2"/>
    <dgm:cxn modelId="{873F7CD6-9A87-4A54-B399-A86F93BA89D5}" type="presParOf" srcId="{ABD19C3C-C84D-45A8-86DF-FD3439EC5CF1}" destId="{0F64024F-5E35-4813-840D-2C0A30585D34}" srcOrd="0" destOrd="0" presId="urn:microsoft.com/office/officeart/2005/8/layout/vList2"/>
    <dgm:cxn modelId="{52FD5770-52FB-41EF-B2FE-7E52DD63B222}" type="presParOf" srcId="{ABD19C3C-C84D-45A8-86DF-FD3439EC5CF1}" destId="{594A86CD-B4A0-4053-99D4-BCD78D251C03}" srcOrd="1" destOrd="0" presId="urn:microsoft.com/office/officeart/2005/8/layout/vList2"/>
    <dgm:cxn modelId="{A757B6AF-36A7-417B-99CF-C554DF19EF9E}" type="presParOf" srcId="{ABD19C3C-C84D-45A8-86DF-FD3439EC5CF1}" destId="{757CA660-23E0-4B47-A382-D8F27081F75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8CE21C-0458-4479-A00F-6DA5D681DDE7}"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kumimoji="1" lang="ja-JP" altLang="en-US"/>
        </a:p>
      </dgm:t>
    </dgm:pt>
    <dgm:pt modelId="{18EC3D11-5612-475E-B98B-E23E220ACDEB}">
      <dgm:prSet phldrT="[テキスト]" custT="1"/>
      <dgm:spPr/>
      <dgm:t>
        <a:bodyPr/>
        <a:lstStyle/>
        <a:p>
          <a:r>
            <a:rPr kumimoji="1" lang="ja-JP" altLang="en-US" sz="3600" dirty="0" smtClean="0">
              <a:latin typeface="メイリオ" panose="020B0604030504040204" pitchFamily="50" charset="-128"/>
              <a:ea typeface="メイリオ" panose="020B0604030504040204" pitchFamily="50" charset="-128"/>
            </a:rPr>
            <a:t>世帯数の増加</a:t>
          </a:r>
          <a:endParaRPr kumimoji="1" lang="ja-JP" altLang="en-US" sz="3600" dirty="0">
            <a:latin typeface="メイリオ" panose="020B0604030504040204" pitchFamily="50" charset="-128"/>
            <a:ea typeface="メイリオ" panose="020B0604030504040204" pitchFamily="50" charset="-128"/>
          </a:endParaRPr>
        </a:p>
      </dgm:t>
    </dgm:pt>
    <dgm:pt modelId="{59B0480B-0FCD-49D9-9DD9-3AA027FD2E0E}" type="parTrans" cxnId="{7634B1A8-129D-4F73-8F0A-838CBE248556}">
      <dgm:prSet/>
      <dgm:spPr/>
      <dgm:t>
        <a:bodyPr/>
        <a:lstStyle/>
        <a:p>
          <a:endParaRPr kumimoji="1" lang="ja-JP" altLang="en-US"/>
        </a:p>
      </dgm:t>
    </dgm:pt>
    <dgm:pt modelId="{029FF22D-2752-4E03-B646-EBD23CD42DE4}" type="sibTrans" cxnId="{7634B1A8-129D-4F73-8F0A-838CBE248556}">
      <dgm:prSet/>
      <dgm:spPr/>
      <dgm:t>
        <a:bodyPr/>
        <a:lstStyle/>
        <a:p>
          <a:endParaRPr kumimoji="1" lang="ja-JP" altLang="en-US"/>
        </a:p>
      </dgm:t>
    </dgm:pt>
    <dgm:pt modelId="{7C1CDC8E-43E5-470D-8354-D4EA258E1500}">
      <dgm:prSet phldrT="[テキスト]" custT="1"/>
      <dgm:spPr/>
      <dgm:t>
        <a:bodyPr/>
        <a:lstStyle/>
        <a:p>
          <a:r>
            <a:rPr kumimoji="1" lang="ja-JP" altLang="en-US" sz="4800" dirty="0" smtClean="0">
              <a:latin typeface="メイリオ" panose="020B0604030504040204" pitchFamily="50" charset="-128"/>
              <a:ea typeface="メイリオ" panose="020B0604030504040204" pitchFamily="50" charset="-128"/>
            </a:rPr>
            <a:t>世帯数の増加</a:t>
          </a:r>
          <a:endParaRPr kumimoji="1" lang="ja-JP" altLang="en-US" sz="4800" dirty="0">
            <a:latin typeface="メイリオ" panose="020B0604030504040204" pitchFamily="50" charset="-128"/>
            <a:ea typeface="メイリオ" panose="020B0604030504040204" pitchFamily="50" charset="-128"/>
          </a:endParaRPr>
        </a:p>
      </dgm:t>
    </dgm:pt>
    <dgm:pt modelId="{9D9EE651-164F-4303-9FCD-21AC239210C9}" type="parTrans" cxnId="{3113E5DB-F1F8-4E29-B4DB-F16AF5E688F8}">
      <dgm:prSet/>
      <dgm:spPr/>
      <dgm:t>
        <a:bodyPr/>
        <a:lstStyle/>
        <a:p>
          <a:endParaRPr kumimoji="1" lang="ja-JP" altLang="en-US"/>
        </a:p>
      </dgm:t>
    </dgm:pt>
    <dgm:pt modelId="{B67D30AD-ED5D-4CFA-A012-A2883E971C90}" type="sibTrans" cxnId="{3113E5DB-F1F8-4E29-B4DB-F16AF5E688F8}">
      <dgm:prSet/>
      <dgm:spPr/>
      <dgm:t>
        <a:bodyPr/>
        <a:lstStyle/>
        <a:p>
          <a:endParaRPr kumimoji="1" lang="ja-JP" altLang="en-US"/>
        </a:p>
      </dgm:t>
    </dgm:pt>
    <dgm:pt modelId="{72429C05-B623-434D-B45F-37DF27A28FAA}">
      <dgm:prSet phldrT="[テキスト]" custT="1"/>
      <dgm:spPr/>
      <dgm:t>
        <a:bodyPr/>
        <a:lstStyle/>
        <a:p>
          <a:r>
            <a:rPr kumimoji="1" lang="ja-JP" altLang="en-US" sz="3200" dirty="0" smtClean="0">
              <a:latin typeface="メイリオ" panose="020B0604030504040204" pitchFamily="50" charset="-128"/>
              <a:ea typeface="メイリオ" panose="020B0604030504040204" pitchFamily="50" charset="-128"/>
            </a:rPr>
            <a:t>スーパ</a:t>
          </a:r>
          <a:r>
            <a:rPr kumimoji="1" lang="en-US" altLang="ja-JP" sz="3200" dirty="0" smtClean="0">
              <a:latin typeface="メイリオ" panose="020B0604030504040204" pitchFamily="50" charset="-128"/>
              <a:ea typeface="メイリオ" panose="020B0604030504040204" pitchFamily="50" charset="-128"/>
            </a:rPr>
            <a:t>―</a:t>
          </a:r>
          <a:r>
            <a:rPr kumimoji="1" lang="ja-JP" altLang="en-US" sz="3200" dirty="0" smtClean="0">
              <a:latin typeface="メイリオ" panose="020B0604030504040204" pitchFamily="50" charset="-128"/>
              <a:ea typeface="メイリオ" panose="020B0604030504040204" pitchFamily="50" charset="-128"/>
            </a:rPr>
            <a:t>より、コンビニの方が増える値が大きい</a:t>
          </a:r>
          <a:endParaRPr kumimoji="1" lang="ja-JP" altLang="en-US" sz="3200" dirty="0">
            <a:latin typeface="メイリオ" panose="020B0604030504040204" pitchFamily="50" charset="-128"/>
            <a:ea typeface="メイリオ" panose="020B0604030504040204" pitchFamily="50" charset="-128"/>
          </a:endParaRPr>
        </a:p>
      </dgm:t>
    </dgm:pt>
    <dgm:pt modelId="{84138FD8-F655-4A64-BC98-6A379138E389}" type="parTrans" cxnId="{D757EF19-7AF2-41A4-891A-AF363856C603}">
      <dgm:prSet/>
      <dgm:spPr/>
      <dgm:t>
        <a:bodyPr/>
        <a:lstStyle/>
        <a:p>
          <a:endParaRPr kumimoji="1" lang="ja-JP" altLang="en-US"/>
        </a:p>
      </dgm:t>
    </dgm:pt>
    <dgm:pt modelId="{FD29A486-B045-4DB3-9B41-CB13F8058FAF}" type="sibTrans" cxnId="{D757EF19-7AF2-41A4-891A-AF363856C603}">
      <dgm:prSet/>
      <dgm:spPr/>
      <dgm:t>
        <a:bodyPr/>
        <a:lstStyle/>
        <a:p>
          <a:endParaRPr kumimoji="1" lang="ja-JP" altLang="en-US"/>
        </a:p>
      </dgm:t>
    </dgm:pt>
    <dgm:pt modelId="{80317313-54C7-462D-8AE6-CFC9DF269DED}">
      <dgm:prSet phldrT="[テキスト]" custT="1"/>
      <dgm:spPr/>
      <dgm:t>
        <a:bodyPr/>
        <a:lstStyle/>
        <a:p>
          <a:r>
            <a:rPr kumimoji="1" lang="ja-JP" altLang="en-US" sz="4000" b="1" dirty="0" smtClean="0">
              <a:latin typeface="メイリオ" panose="020B0604030504040204" pitchFamily="50" charset="-128"/>
              <a:ea typeface="メイリオ" panose="020B0604030504040204" pitchFamily="50" charset="-128"/>
            </a:rPr>
            <a:t>コンビニエンスストアが身近な存在になる</a:t>
          </a:r>
          <a:endParaRPr kumimoji="1" lang="ja-JP" altLang="en-US" sz="4000" b="1" dirty="0">
            <a:latin typeface="メイリオ" panose="020B0604030504040204" pitchFamily="50" charset="-128"/>
            <a:ea typeface="メイリオ" panose="020B0604030504040204" pitchFamily="50" charset="-128"/>
          </a:endParaRPr>
        </a:p>
      </dgm:t>
    </dgm:pt>
    <dgm:pt modelId="{14452620-F3F7-4C69-B584-6D1C3B8249EB}" type="parTrans" cxnId="{3DF68C1F-633A-4F55-A97B-FA7B6EA7EC18}">
      <dgm:prSet/>
      <dgm:spPr/>
      <dgm:t>
        <a:bodyPr/>
        <a:lstStyle/>
        <a:p>
          <a:endParaRPr kumimoji="1" lang="ja-JP" altLang="en-US"/>
        </a:p>
      </dgm:t>
    </dgm:pt>
    <dgm:pt modelId="{4491A291-BEEC-46C6-9849-3FAE9C0CF5F6}" type="sibTrans" cxnId="{3DF68C1F-633A-4F55-A97B-FA7B6EA7EC18}">
      <dgm:prSet/>
      <dgm:spPr/>
      <dgm:t>
        <a:bodyPr/>
        <a:lstStyle/>
        <a:p>
          <a:endParaRPr kumimoji="1" lang="ja-JP" altLang="en-US"/>
        </a:p>
      </dgm:t>
    </dgm:pt>
    <dgm:pt modelId="{A2BC5760-4E29-49FA-9832-63C2B6752FE8}">
      <dgm:prSet phldrT="[テキスト]" custT="1"/>
      <dgm:spPr/>
      <dgm:t>
        <a:bodyPr/>
        <a:lstStyle/>
        <a:p>
          <a:pPr algn="ctr"/>
          <a:r>
            <a:rPr kumimoji="1" lang="ja-JP" altLang="en-US" sz="4400" dirty="0" smtClean="0">
              <a:latin typeface="メイリオ" panose="020B0604030504040204" pitchFamily="50" charset="-128"/>
              <a:ea typeface="メイリオ" panose="020B0604030504040204" pitchFamily="50" charset="-128"/>
            </a:rPr>
            <a:t>高齢化の進行</a:t>
          </a:r>
          <a:endParaRPr kumimoji="1" lang="ja-JP" altLang="en-US" sz="4400" dirty="0">
            <a:latin typeface="メイリオ" panose="020B0604030504040204" pitchFamily="50" charset="-128"/>
            <a:ea typeface="メイリオ" panose="020B0604030504040204" pitchFamily="50" charset="-128"/>
          </a:endParaRPr>
        </a:p>
      </dgm:t>
    </dgm:pt>
    <dgm:pt modelId="{A1268602-CAAE-4740-AF74-F1ECFC92D051}" type="sibTrans" cxnId="{9673B6B9-312D-457F-8EBA-63372A211716}">
      <dgm:prSet/>
      <dgm:spPr/>
      <dgm:t>
        <a:bodyPr/>
        <a:lstStyle/>
        <a:p>
          <a:endParaRPr kumimoji="1" lang="ja-JP" altLang="en-US"/>
        </a:p>
      </dgm:t>
    </dgm:pt>
    <dgm:pt modelId="{9779BF54-2D5F-4664-80D4-75D2C3A0209C}" type="parTrans" cxnId="{9673B6B9-312D-457F-8EBA-63372A211716}">
      <dgm:prSet/>
      <dgm:spPr/>
      <dgm:t>
        <a:bodyPr/>
        <a:lstStyle/>
        <a:p>
          <a:endParaRPr kumimoji="1" lang="ja-JP" altLang="en-US"/>
        </a:p>
      </dgm:t>
    </dgm:pt>
    <dgm:pt modelId="{DB01FA71-638A-4447-A8B9-537AF890E2A2}" type="pres">
      <dgm:prSet presAssocID="{9E8CE21C-0458-4479-A00F-6DA5D681DDE7}" presName="Name0" presStyleCnt="0">
        <dgm:presLayoutVars>
          <dgm:dir/>
          <dgm:animLvl val="lvl"/>
          <dgm:resizeHandles val="exact"/>
        </dgm:presLayoutVars>
      </dgm:prSet>
      <dgm:spPr/>
      <dgm:t>
        <a:bodyPr/>
        <a:lstStyle/>
        <a:p>
          <a:endParaRPr kumimoji="1" lang="ja-JP" altLang="en-US"/>
        </a:p>
      </dgm:t>
    </dgm:pt>
    <dgm:pt modelId="{EBBA6BEF-0F68-4BF0-A8C9-95D0F2B3314B}" type="pres">
      <dgm:prSet presAssocID="{80317313-54C7-462D-8AE6-CFC9DF269DED}" presName="boxAndChildren" presStyleCnt="0"/>
      <dgm:spPr/>
    </dgm:pt>
    <dgm:pt modelId="{F02F2793-0477-44E6-848D-AF6688B6278D}" type="pres">
      <dgm:prSet presAssocID="{80317313-54C7-462D-8AE6-CFC9DF269DED}" presName="parentTextBox" presStyleLbl="node1" presStyleIdx="0" presStyleCnt="3"/>
      <dgm:spPr/>
      <dgm:t>
        <a:bodyPr/>
        <a:lstStyle/>
        <a:p>
          <a:endParaRPr kumimoji="1" lang="ja-JP" altLang="en-US"/>
        </a:p>
      </dgm:t>
    </dgm:pt>
    <dgm:pt modelId="{4002861D-97F2-4EB1-A7FF-3AD72F66EFA8}" type="pres">
      <dgm:prSet presAssocID="{B67D30AD-ED5D-4CFA-A012-A2883E971C90}" presName="sp" presStyleCnt="0"/>
      <dgm:spPr/>
    </dgm:pt>
    <dgm:pt modelId="{D73D4E7D-16C4-4E2F-B57B-D86917110946}" type="pres">
      <dgm:prSet presAssocID="{7C1CDC8E-43E5-470D-8354-D4EA258E1500}" presName="arrowAndChildren" presStyleCnt="0"/>
      <dgm:spPr/>
    </dgm:pt>
    <dgm:pt modelId="{385F6963-CBD0-47F5-A766-41FE7F2D479E}" type="pres">
      <dgm:prSet presAssocID="{7C1CDC8E-43E5-470D-8354-D4EA258E1500}" presName="parentTextArrow" presStyleLbl="node1" presStyleIdx="0" presStyleCnt="3"/>
      <dgm:spPr/>
      <dgm:t>
        <a:bodyPr/>
        <a:lstStyle/>
        <a:p>
          <a:endParaRPr kumimoji="1" lang="ja-JP" altLang="en-US"/>
        </a:p>
      </dgm:t>
    </dgm:pt>
    <dgm:pt modelId="{85455683-27C8-4ADF-9933-ABBA2B46E06F}" type="pres">
      <dgm:prSet presAssocID="{7C1CDC8E-43E5-470D-8354-D4EA258E1500}" presName="arrow" presStyleLbl="node1" presStyleIdx="1" presStyleCnt="3" custScaleY="113170"/>
      <dgm:spPr/>
      <dgm:t>
        <a:bodyPr/>
        <a:lstStyle/>
        <a:p>
          <a:endParaRPr kumimoji="1" lang="ja-JP" altLang="en-US"/>
        </a:p>
      </dgm:t>
    </dgm:pt>
    <dgm:pt modelId="{7C45DB54-5344-4865-8D2C-0CE19EFB28FE}" type="pres">
      <dgm:prSet presAssocID="{7C1CDC8E-43E5-470D-8354-D4EA258E1500}" presName="descendantArrow" presStyleCnt="0"/>
      <dgm:spPr/>
    </dgm:pt>
    <dgm:pt modelId="{DDEA6F59-5060-499C-A139-CEF34CF2B698}" type="pres">
      <dgm:prSet presAssocID="{72429C05-B623-434D-B45F-37DF27A28FAA}" presName="childTextArrow" presStyleLbl="fgAccFollowNode1" presStyleIdx="0" presStyleCnt="2" custScaleY="111734">
        <dgm:presLayoutVars>
          <dgm:bulletEnabled val="1"/>
        </dgm:presLayoutVars>
      </dgm:prSet>
      <dgm:spPr/>
      <dgm:t>
        <a:bodyPr/>
        <a:lstStyle/>
        <a:p>
          <a:endParaRPr kumimoji="1" lang="ja-JP" altLang="en-US"/>
        </a:p>
      </dgm:t>
    </dgm:pt>
    <dgm:pt modelId="{51ED4787-5F42-48FA-AEDA-76182B8ABDFB}" type="pres">
      <dgm:prSet presAssocID="{A1268602-CAAE-4740-AF74-F1ECFC92D051}" presName="sp" presStyleCnt="0"/>
      <dgm:spPr/>
    </dgm:pt>
    <dgm:pt modelId="{133EA316-D2FC-4C8E-8DF7-F56D6FC1FAFF}" type="pres">
      <dgm:prSet presAssocID="{A2BC5760-4E29-49FA-9832-63C2B6752FE8}" presName="arrowAndChildren" presStyleCnt="0"/>
      <dgm:spPr/>
    </dgm:pt>
    <dgm:pt modelId="{F750E3A0-3216-40E1-A1AC-2BDC522113B8}" type="pres">
      <dgm:prSet presAssocID="{A2BC5760-4E29-49FA-9832-63C2B6752FE8}" presName="parentTextArrow" presStyleLbl="node1" presStyleIdx="1" presStyleCnt="3"/>
      <dgm:spPr/>
      <dgm:t>
        <a:bodyPr/>
        <a:lstStyle/>
        <a:p>
          <a:endParaRPr kumimoji="1" lang="ja-JP" altLang="en-US"/>
        </a:p>
      </dgm:t>
    </dgm:pt>
    <dgm:pt modelId="{A6D6FF41-C72C-4D94-90ED-543927A02540}" type="pres">
      <dgm:prSet presAssocID="{A2BC5760-4E29-49FA-9832-63C2B6752FE8}" presName="arrow" presStyleLbl="node1" presStyleIdx="2" presStyleCnt="3" custLinFactNeighborY="-20577"/>
      <dgm:spPr/>
      <dgm:t>
        <a:bodyPr/>
        <a:lstStyle/>
        <a:p>
          <a:endParaRPr kumimoji="1" lang="ja-JP" altLang="en-US"/>
        </a:p>
      </dgm:t>
    </dgm:pt>
    <dgm:pt modelId="{2199A3E4-D589-4E42-922B-B20B9E3E9216}" type="pres">
      <dgm:prSet presAssocID="{A2BC5760-4E29-49FA-9832-63C2B6752FE8}" presName="descendantArrow" presStyleCnt="0"/>
      <dgm:spPr/>
    </dgm:pt>
    <dgm:pt modelId="{46898525-4F58-4E4F-B465-9E9771AE6197}" type="pres">
      <dgm:prSet presAssocID="{18EC3D11-5612-475E-B98B-E23E220ACDEB}" presName="childTextArrow" presStyleLbl="fgAccFollowNode1" presStyleIdx="1" presStyleCnt="2">
        <dgm:presLayoutVars>
          <dgm:bulletEnabled val="1"/>
        </dgm:presLayoutVars>
      </dgm:prSet>
      <dgm:spPr/>
      <dgm:t>
        <a:bodyPr/>
        <a:lstStyle/>
        <a:p>
          <a:endParaRPr kumimoji="1" lang="ja-JP" altLang="en-US"/>
        </a:p>
      </dgm:t>
    </dgm:pt>
  </dgm:ptLst>
  <dgm:cxnLst>
    <dgm:cxn modelId="{3113E5DB-F1F8-4E29-B4DB-F16AF5E688F8}" srcId="{9E8CE21C-0458-4479-A00F-6DA5D681DDE7}" destId="{7C1CDC8E-43E5-470D-8354-D4EA258E1500}" srcOrd="1" destOrd="0" parTransId="{9D9EE651-164F-4303-9FCD-21AC239210C9}" sibTransId="{B67D30AD-ED5D-4CFA-A012-A2883E971C90}"/>
    <dgm:cxn modelId="{6A2008E3-ED12-4DFF-AB19-05EEE1B12270}" type="presOf" srcId="{A2BC5760-4E29-49FA-9832-63C2B6752FE8}" destId="{F750E3A0-3216-40E1-A1AC-2BDC522113B8}" srcOrd="0" destOrd="0" presId="urn:microsoft.com/office/officeart/2005/8/layout/process4"/>
    <dgm:cxn modelId="{4E36D94E-8446-4E37-871D-0A00DCE8A0C9}" type="presOf" srcId="{80317313-54C7-462D-8AE6-CFC9DF269DED}" destId="{F02F2793-0477-44E6-848D-AF6688B6278D}" srcOrd="0" destOrd="0" presId="urn:microsoft.com/office/officeart/2005/8/layout/process4"/>
    <dgm:cxn modelId="{0654E8C7-A81C-417E-AFA6-8A4ABEDCCC27}" type="presOf" srcId="{9E8CE21C-0458-4479-A00F-6DA5D681DDE7}" destId="{DB01FA71-638A-4447-A8B9-537AF890E2A2}" srcOrd="0" destOrd="0" presId="urn:microsoft.com/office/officeart/2005/8/layout/process4"/>
    <dgm:cxn modelId="{D757EF19-7AF2-41A4-891A-AF363856C603}" srcId="{7C1CDC8E-43E5-470D-8354-D4EA258E1500}" destId="{72429C05-B623-434D-B45F-37DF27A28FAA}" srcOrd="0" destOrd="0" parTransId="{84138FD8-F655-4A64-BC98-6A379138E389}" sibTransId="{FD29A486-B045-4DB3-9B41-CB13F8058FAF}"/>
    <dgm:cxn modelId="{7634B1A8-129D-4F73-8F0A-838CBE248556}" srcId="{A2BC5760-4E29-49FA-9832-63C2B6752FE8}" destId="{18EC3D11-5612-475E-B98B-E23E220ACDEB}" srcOrd="0" destOrd="0" parTransId="{59B0480B-0FCD-49D9-9DD9-3AA027FD2E0E}" sibTransId="{029FF22D-2752-4E03-B646-EBD23CD42DE4}"/>
    <dgm:cxn modelId="{E9753191-8AAA-4340-844D-F2799698DB70}" type="presOf" srcId="{18EC3D11-5612-475E-B98B-E23E220ACDEB}" destId="{46898525-4F58-4E4F-B465-9E9771AE6197}" srcOrd="0" destOrd="0" presId="urn:microsoft.com/office/officeart/2005/8/layout/process4"/>
    <dgm:cxn modelId="{9673B6B9-312D-457F-8EBA-63372A211716}" srcId="{9E8CE21C-0458-4479-A00F-6DA5D681DDE7}" destId="{A2BC5760-4E29-49FA-9832-63C2B6752FE8}" srcOrd="0" destOrd="0" parTransId="{9779BF54-2D5F-4664-80D4-75D2C3A0209C}" sibTransId="{A1268602-CAAE-4740-AF74-F1ECFC92D051}"/>
    <dgm:cxn modelId="{D3B06662-CD90-48CC-AC04-0C1BC71ED965}" type="presOf" srcId="{7C1CDC8E-43E5-470D-8354-D4EA258E1500}" destId="{85455683-27C8-4ADF-9933-ABBA2B46E06F}" srcOrd="1" destOrd="0" presId="urn:microsoft.com/office/officeart/2005/8/layout/process4"/>
    <dgm:cxn modelId="{4F247C4E-8DB8-4364-BA24-7432E5E447A9}" type="presOf" srcId="{72429C05-B623-434D-B45F-37DF27A28FAA}" destId="{DDEA6F59-5060-499C-A139-CEF34CF2B698}" srcOrd="0" destOrd="0" presId="urn:microsoft.com/office/officeart/2005/8/layout/process4"/>
    <dgm:cxn modelId="{3DF68C1F-633A-4F55-A97B-FA7B6EA7EC18}" srcId="{9E8CE21C-0458-4479-A00F-6DA5D681DDE7}" destId="{80317313-54C7-462D-8AE6-CFC9DF269DED}" srcOrd="2" destOrd="0" parTransId="{14452620-F3F7-4C69-B584-6D1C3B8249EB}" sibTransId="{4491A291-BEEC-46C6-9849-3FAE9C0CF5F6}"/>
    <dgm:cxn modelId="{80CD0B03-51D1-423E-9588-29C99C4F587F}" type="presOf" srcId="{A2BC5760-4E29-49FA-9832-63C2B6752FE8}" destId="{A6D6FF41-C72C-4D94-90ED-543927A02540}" srcOrd="1" destOrd="0" presId="urn:microsoft.com/office/officeart/2005/8/layout/process4"/>
    <dgm:cxn modelId="{F8D26B93-E2DE-48A0-9175-1E2A164AFF1D}" type="presOf" srcId="{7C1CDC8E-43E5-470D-8354-D4EA258E1500}" destId="{385F6963-CBD0-47F5-A766-41FE7F2D479E}" srcOrd="0" destOrd="0" presId="urn:microsoft.com/office/officeart/2005/8/layout/process4"/>
    <dgm:cxn modelId="{9668DADA-57CA-4AB4-BEBA-EBFCA8128DAB}" type="presParOf" srcId="{DB01FA71-638A-4447-A8B9-537AF890E2A2}" destId="{EBBA6BEF-0F68-4BF0-A8C9-95D0F2B3314B}" srcOrd="0" destOrd="0" presId="urn:microsoft.com/office/officeart/2005/8/layout/process4"/>
    <dgm:cxn modelId="{F24DF13D-91FC-4903-AFB0-86FE4C069910}" type="presParOf" srcId="{EBBA6BEF-0F68-4BF0-A8C9-95D0F2B3314B}" destId="{F02F2793-0477-44E6-848D-AF6688B6278D}" srcOrd="0" destOrd="0" presId="urn:microsoft.com/office/officeart/2005/8/layout/process4"/>
    <dgm:cxn modelId="{9B200A29-36A0-42F8-9D27-3F958768C972}" type="presParOf" srcId="{DB01FA71-638A-4447-A8B9-537AF890E2A2}" destId="{4002861D-97F2-4EB1-A7FF-3AD72F66EFA8}" srcOrd="1" destOrd="0" presId="urn:microsoft.com/office/officeart/2005/8/layout/process4"/>
    <dgm:cxn modelId="{AE72AD91-5B0D-4D06-89FF-628C7AB3F9AD}" type="presParOf" srcId="{DB01FA71-638A-4447-A8B9-537AF890E2A2}" destId="{D73D4E7D-16C4-4E2F-B57B-D86917110946}" srcOrd="2" destOrd="0" presId="urn:microsoft.com/office/officeart/2005/8/layout/process4"/>
    <dgm:cxn modelId="{7B7660E4-A186-442F-A987-8057F5B7BC1C}" type="presParOf" srcId="{D73D4E7D-16C4-4E2F-B57B-D86917110946}" destId="{385F6963-CBD0-47F5-A766-41FE7F2D479E}" srcOrd="0" destOrd="0" presId="urn:microsoft.com/office/officeart/2005/8/layout/process4"/>
    <dgm:cxn modelId="{4417A723-013A-4695-BF9B-F34784676932}" type="presParOf" srcId="{D73D4E7D-16C4-4E2F-B57B-D86917110946}" destId="{85455683-27C8-4ADF-9933-ABBA2B46E06F}" srcOrd="1" destOrd="0" presId="urn:microsoft.com/office/officeart/2005/8/layout/process4"/>
    <dgm:cxn modelId="{97379646-45F3-41DC-94C7-04F2F5C92DA8}" type="presParOf" srcId="{D73D4E7D-16C4-4E2F-B57B-D86917110946}" destId="{7C45DB54-5344-4865-8D2C-0CE19EFB28FE}" srcOrd="2" destOrd="0" presId="urn:microsoft.com/office/officeart/2005/8/layout/process4"/>
    <dgm:cxn modelId="{F732E03D-9ACD-4EFE-978D-D3E014EC2691}" type="presParOf" srcId="{7C45DB54-5344-4865-8D2C-0CE19EFB28FE}" destId="{DDEA6F59-5060-499C-A139-CEF34CF2B698}" srcOrd="0" destOrd="0" presId="urn:microsoft.com/office/officeart/2005/8/layout/process4"/>
    <dgm:cxn modelId="{40108190-CA69-492F-976A-58477BD83A44}" type="presParOf" srcId="{DB01FA71-638A-4447-A8B9-537AF890E2A2}" destId="{51ED4787-5F42-48FA-AEDA-76182B8ABDFB}" srcOrd="3" destOrd="0" presId="urn:microsoft.com/office/officeart/2005/8/layout/process4"/>
    <dgm:cxn modelId="{3396115A-9BDB-41F9-8C65-D051B58AC48A}" type="presParOf" srcId="{DB01FA71-638A-4447-A8B9-537AF890E2A2}" destId="{133EA316-D2FC-4C8E-8DF7-F56D6FC1FAFF}" srcOrd="4" destOrd="0" presId="urn:microsoft.com/office/officeart/2005/8/layout/process4"/>
    <dgm:cxn modelId="{678D882E-31C6-4A8F-B0EE-BE7856BF64A3}" type="presParOf" srcId="{133EA316-D2FC-4C8E-8DF7-F56D6FC1FAFF}" destId="{F750E3A0-3216-40E1-A1AC-2BDC522113B8}" srcOrd="0" destOrd="0" presId="urn:microsoft.com/office/officeart/2005/8/layout/process4"/>
    <dgm:cxn modelId="{4BDF110F-BD4D-4A6A-91B7-032B18AD19E2}" type="presParOf" srcId="{133EA316-D2FC-4C8E-8DF7-F56D6FC1FAFF}" destId="{A6D6FF41-C72C-4D94-90ED-543927A02540}" srcOrd="1" destOrd="0" presId="urn:microsoft.com/office/officeart/2005/8/layout/process4"/>
    <dgm:cxn modelId="{9C199977-0220-4E87-B8DD-D95BBEDCE583}" type="presParOf" srcId="{133EA316-D2FC-4C8E-8DF7-F56D6FC1FAFF}" destId="{2199A3E4-D589-4E42-922B-B20B9E3E9216}" srcOrd="2" destOrd="0" presId="urn:microsoft.com/office/officeart/2005/8/layout/process4"/>
    <dgm:cxn modelId="{6A70325C-473B-44C2-9C02-672F7C8EC204}" type="presParOf" srcId="{2199A3E4-D589-4E42-922B-B20B9E3E9216}" destId="{46898525-4F58-4E4F-B465-9E9771AE619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64DE7-E546-4C43-BD6A-108833BB3F03}" type="datetimeFigureOut">
              <a:rPr kumimoji="1" lang="ja-JP" altLang="en-US" smtClean="0"/>
              <a:t>2015/11/19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56590-9CBE-401C-95D9-19A5B90E7188}" type="slidenum">
              <a:rPr kumimoji="1" lang="ja-JP" altLang="en-US" smtClean="0"/>
              <a:t>‹#›</a:t>
            </a:fld>
            <a:endParaRPr kumimoji="1" lang="ja-JP" altLang="en-US"/>
          </a:p>
        </p:txBody>
      </p:sp>
    </p:spTree>
    <p:extLst>
      <p:ext uri="{BB962C8B-B14F-4D97-AF65-F5344CB8AC3E}">
        <p14:creationId xmlns:p14="http://schemas.microsoft.com/office/powerpoint/2010/main" val="31189289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1</a:t>
            </a:fld>
            <a:endParaRPr kumimoji="1" lang="ja-JP" altLang="en-US" dirty="0"/>
          </a:p>
        </p:txBody>
      </p:sp>
    </p:spTree>
    <p:extLst>
      <p:ext uri="{BB962C8B-B14F-4D97-AF65-F5344CB8AC3E}">
        <p14:creationId xmlns:p14="http://schemas.microsoft.com/office/powerpoint/2010/main" val="1355396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13</a:t>
            </a:fld>
            <a:endParaRPr kumimoji="1" lang="ja-JP" altLang="en-US"/>
          </a:p>
        </p:txBody>
      </p:sp>
    </p:spTree>
    <p:extLst>
      <p:ext uri="{BB962C8B-B14F-4D97-AF65-F5344CB8AC3E}">
        <p14:creationId xmlns:p14="http://schemas.microsoft.com/office/powerpoint/2010/main" val="1253306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従業者数とコンビニエンスストアの店舗数は相関関係があるのか？</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14</a:t>
            </a:fld>
            <a:endParaRPr kumimoji="1" lang="ja-JP" altLang="en-US"/>
          </a:p>
        </p:txBody>
      </p:sp>
    </p:spTree>
    <p:extLst>
      <p:ext uri="{BB962C8B-B14F-4D97-AF65-F5344CB8AC3E}">
        <p14:creationId xmlns:p14="http://schemas.microsoft.com/office/powerpoint/2010/main" val="3886359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15</a:t>
            </a:fld>
            <a:endParaRPr kumimoji="1" lang="ja-JP" altLang="en-US"/>
          </a:p>
        </p:txBody>
      </p:sp>
    </p:spTree>
    <p:extLst>
      <p:ext uri="{BB962C8B-B14F-4D97-AF65-F5344CB8AC3E}">
        <p14:creationId xmlns:p14="http://schemas.microsoft.com/office/powerpoint/2010/main" val="1450785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17</a:t>
            </a:fld>
            <a:endParaRPr kumimoji="1" lang="ja-JP" altLang="en-US"/>
          </a:p>
        </p:txBody>
      </p:sp>
    </p:spTree>
    <p:extLst>
      <p:ext uri="{BB962C8B-B14F-4D97-AF65-F5344CB8AC3E}">
        <p14:creationId xmlns:p14="http://schemas.microsoft.com/office/powerpoint/2010/main" val="4082552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18</a:t>
            </a:fld>
            <a:endParaRPr kumimoji="1" lang="ja-JP" altLang="en-US"/>
          </a:p>
        </p:txBody>
      </p:sp>
    </p:spTree>
    <p:extLst>
      <p:ext uri="{BB962C8B-B14F-4D97-AF65-F5344CB8AC3E}">
        <p14:creationId xmlns:p14="http://schemas.microsoft.com/office/powerpoint/2010/main" val="1271688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21</a:t>
            </a:fld>
            <a:endParaRPr kumimoji="1" lang="ja-JP" altLang="en-US"/>
          </a:p>
        </p:txBody>
      </p:sp>
    </p:spTree>
    <p:extLst>
      <p:ext uri="{BB962C8B-B14F-4D97-AF65-F5344CB8AC3E}">
        <p14:creationId xmlns:p14="http://schemas.microsoft.com/office/powerpoint/2010/main" val="1031022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店舗面積の小さいコンビニエンスストアの方が開店しやすい？？</a:t>
            </a:r>
            <a:endParaRPr kumimoji="1" lang="en-US" altLang="ja-JP" dirty="0" smtClean="0"/>
          </a:p>
          <a:p>
            <a:r>
              <a:rPr kumimoji="1" lang="ja-JP" altLang="en-US" dirty="0" smtClean="0"/>
              <a:t>店舗面積の大きいスーパーマーケットの開店しにくい？？</a:t>
            </a:r>
            <a:endParaRPr kumimoji="1" lang="en-US" altLang="ja-JP" dirty="0" smtClean="0"/>
          </a:p>
          <a:p>
            <a:r>
              <a:rPr kumimoji="1" lang="ja-JP" altLang="en-US" dirty="0" smtClean="0"/>
              <a:t>→地価との関連性？？</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23</a:t>
            </a:fld>
            <a:endParaRPr kumimoji="1" lang="ja-JP" altLang="en-US"/>
          </a:p>
        </p:txBody>
      </p:sp>
    </p:spTree>
    <p:extLst>
      <p:ext uri="{BB962C8B-B14F-4D97-AF65-F5344CB8AC3E}">
        <p14:creationId xmlns:p14="http://schemas.microsoft.com/office/powerpoint/2010/main" val="232698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口頭でコンビニエンスストアの店舗数と</a:t>
            </a:r>
            <a:r>
              <a:rPr kumimoji="1" lang="en-US" altLang="ja-JP" dirty="0" smtClean="0"/>
              <a:t>1</a:t>
            </a:r>
            <a:r>
              <a:rPr kumimoji="1" lang="ja-JP" altLang="en-US" dirty="0" smtClean="0"/>
              <a:t>㎡当たりの地価は、一応相関関係があると言う。</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26</a:t>
            </a:fld>
            <a:endParaRPr kumimoji="1" lang="ja-JP" altLang="en-US"/>
          </a:p>
        </p:txBody>
      </p:sp>
    </p:spTree>
    <p:extLst>
      <p:ext uri="{BB962C8B-B14F-4D97-AF65-F5344CB8AC3E}">
        <p14:creationId xmlns:p14="http://schemas.microsoft.com/office/powerpoint/2010/main" val="869238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外れ値をなぜ抜いたか説明</a:t>
            </a:r>
            <a:endParaRPr kumimoji="1" lang="en-US" altLang="ja-JP" dirty="0" smtClean="0"/>
          </a:p>
          <a:p>
            <a:r>
              <a:rPr lang="ja-JP" altLang="en-US" sz="1200" dirty="0" smtClean="0">
                <a:solidFill>
                  <a:schemeClr val="tx1"/>
                </a:solidFill>
              </a:rPr>
              <a:t>外れ値</a:t>
            </a:r>
            <a:r>
              <a:rPr lang="en-US" altLang="ja-JP" sz="1200" dirty="0" smtClean="0">
                <a:solidFill>
                  <a:schemeClr val="tx1"/>
                </a:solidFill>
              </a:rPr>
              <a:t>(</a:t>
            </a:r>
            <a:r>
              <a:rPr lang="ja-JP" altLang="en-US" sz="1200" dirty="0" smtClean="0">
                <a:solidFill>
                  <a:schemeClr val="tx1"/>
                </a:solidFill>
              </a:rPr>
              <a:t>中区・中村区</a:t>
            </a:r>
            <a:r>
              <a:rPr lang="en-US" altLang="ja-JP" sz="1200" dirty="0" smtClean="0">
                <a:solidFill>
                  <a:schemeClr val="tx1"/>
                </a:solidFill>
              </a:rPr>
              <a:t>)</a:t>
            </a:r>
            <a:r>
              <a:rPr lang="ja-JP" altLang="en-US" sz="1200" dirty="0" smtClean="0">
                <a:solidFill>
                  <a:schemeClr val="tx1"/>
                </a:solidFill>
              </a:rPr>
              <a:t>を抜いて回帰分析を行ってグラフ化</a:t>
            </a:r>
            <a:endParaRPr lang="en-US" altLang="ja-JP" sz="1200" dirty="0" smtClean="0">
              <a:solidFill>
                <a:schemeClr val="tx1"/>
              </a:solidFill>
            </a:endParaRPr>
          </a:p>
          <a:p>
            <a:endParaRPr kumimoji="1" lang="en-US" altLang="ja-JP" sz="1200" dirty="0" smtClean="0">
              <a:solidFill>
                <a:schemeClr val="tx1"/>
              </a:solidFill>
            </a:endParaRPr>
          </a:p>
          <a:p>
            <a:r>
              <a:rPr kumimoji="1" lang="ja-JP" altLang="en-US" sz="1200" dirty="0" smtClean="0">
                <a:solidFill>
                  <a:schemeClr val="tx1"/>
                </a:solidFill>
              </a:rPr>
              <a:t>相関関係があるのかないのか、書かれていない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27</a:t>
            </a:fld>
            <a:endParaRPr kumimoji="1" lang="ja-JP" altLang="en-US"/>
          </a:p>
        </p:txBody>
      </p:sp>
    </p:spTree>
    <p:extLst>
      <p:ext uri="{BB962C8B-B14F-4D97-AF65-F5344CB8AC3E}">
        <p14:creationId xmlns:p14="http://schemas.microsoft.com/office/powerpoint/2010/main" val="164764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29</a:t>
            </a:fld>
            <a:endParaRPr kumimoji="1" lang="ja-JP" altLang="en-US"/>
          </a:p>
        </p:txBody>
      </p:sp>
    </p:spTree>
    <p:extLst>
      <p:ext uri="{BB962C8B-B14F-4D97-AF65-F5344CB8AC3E}">
        <p14:creationId xmlns:p14="http://schemas.microsoft.com/office/powerpoint/2010/main" val="244092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なぜ、コンビニエンスストアとスーパーマーケットについて、研究しようと思ったか？</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3</a:t>
            </a:fld>
            <a:endParaRPr kumimoji="1" lang="ja-JP" altLang="en-US" dirty="0"/>
          </a:p>
        </p:txBody>
      </p:sp>
    </p:spTree>
    <p:extLst>
      <p:ext uri="{BB962C8B-B14F-4D97-AF65-F5344CB8AC3E}">
        <p14:creationId xmlns:p14="http://schemas.microsoft.com/office/powerpoint/2010/main" val="1124671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31</a:t>
            </a:fld>
            <a:endParaRPr kumimoji="1" lang="ja-JP" altLang="en-US"/>
          </a:p>
        </p:txBody>
      </p:sp>
    </p:spTree>
    <p:extLst>
      <p:ext uri="{BB962C8B-B14F-4D97-AF65-F5344CB8AC3E}">
        <p14:creationId xmlns:p14="http://schemas.microsoft.com/office/powerpoint/2010/main" val="3504139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32</a:t>
            </a:fld>
            <a:endParaRPr kumimoji="1" lang="ja-JP" altLang="en-US"/>
          </a:p>
        </p:txBody>
      </p:sp>
    </p:spTree>
    <p:extLst>
      <p:ext uri="{BB962C8B-B14F-4D97-AF65-F5344CB8AC3E}">
        <p14:creationId xmlns:p14="http://schemas.microsoft.com/office/powerpoint/2010/main" val="246869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34</a:t>
            </a:fld>
            <a:endParaRPr kumimoji="1" lang="ja-JP" altLang="en-US"/>
          </a:p>
        </p:txBody>
      </p:sp>
    </p:spTree>
    <p:extLst>
      <p:ext uri="{BB962C8B-B14F-4D97-AF65-F5344CB8AC3E}">
        <p14:creationId xmlns:p14="http://schemas.microsoft.com/office/powerpoint/2010/main" val="3600057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35</a:t>
            </a:fld>
            <a:endParaRPr kumimoji="1" lang="ja-JP" altLang="en-US"/>
          </a:p>
        </p:txBody>
      </p:sp>
    </p:spTree>
    <p:extLst>
      <p:ext uri="{BB962C8B-B14F-4D97-AF65-F5344CB8AC3E}">
        <p14:creationId xmlns:p14="http://schemas.microsoft.com/office/powerpoint/2010/main" val="90122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36</a:t>
            </a:fld>
            <a:endParaRPr kumimoji="1" lang="ja-JP" altLang="en-US"/>
          </a:p>
        </p:txBody>
      </p:sp>
    </p:spTree>
    <p:extLst>
      <p:ext uri="{BB962C8B-B14F-4D97-AF65-F5344CB8AC3E}">
        <p14:creationId xmlns:p14="http://schemas.microsoft.com/office/powerpoint/2010/main" val="3039970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前のスライドの拡大版→抜いた区</a:t>
            </a:r>
            <a:r>
              <a:rPr kumimoji="1" lang="en-US" altLang="ja-JP" dirty="0" smtClean="0"/>
              <a:t>(</a:t>
            </a:r>
            <a:r>
              <a:rPr kumimoji="1" lang="ja-JP" altLang="en-US" dirty="0" smtClean="0"/>
              <a:t>東区・中村区・中区</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37</a:t>
            </a:fld>
            <a:endParaRPr kumimoji="1" lang="ja-JP" altLang="en-US"/>
          </a:p>
        </p:txBody>
      </p:sp>
    </p:spTree>
    <p:extLst>
      <p:ext uri="{BB962C8B-B14F-4D97-AF65-F5344CB8AC3E}">
        <p14:creationId xmlns:p14="http://schemas.microsoft.com/office/powerpoint/2010/main" val="2858349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あああ</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41</a:t>
            </a:fld>
            <a:endParaRPr kumimoji="1" lang="ja-JP" altLang="en-US"/>
          </a:p>
        </p:txBody>
      </p:sp>
    </p:spTree>
    <p:extLst>
      <p:ext uri="{BB962C8B-B14F-4D97-AF65-F5344CB8AC3E}">
        <p14:creationId xmlns:p14="http://schemas.microsoft.com/office/powerpoint/2010/main" val="3975541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46</a:t>
            </a:fld>
            <a:endParaRPr kumimoji="1" lang="ja-JP" altLang="en-US"/>
          </a:p>
        </p:txBody>
      </p:sp>
    </p:spTree>
    <p:extLst>
      <p:ext uri="{BB962C8B-B14F-4D97-AF65-F5344CB8AC3E}">
        <p14:creationId xmlns:p14="http://schemas.microsoft.com/office/powerpoint/2010/main" val="2990472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47</a:t>
            </a:fld>
            <a:endParaRPr kumimoji="1" lang="ja-JP" altLang="en-US"/>
          </a:p>
        </p:txBody>
      </p:sp>
    </p:spTree>
    <p:extLst>
      <p:ext uri="{BB962C8B-B14F-4D97-AF65-F5344CB8AC3E}">
        <p14:creationId xmlns:p14="http://schemas.microsoft.com/office/powerpoint/2010/main" val="1477889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48</a:t>
            </a:fld>
            <a:endParaRPr kumimoji="1" lang="ja-JP" altLang="en-US"/>
          </a:p>
        </p:txBody>
      </p:sp>
    </p:spTree>
    <p:extLst>
      <p:ext uri="{BB962C8B-B14F-4D97-AF65-F5344CB8AC3E}">
        <p14:creationId xmlns:p14="http://schemas.microsoft.com/office/powerpoint/2010/main" val="121424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ローソンの薬の販売→登録販売者制度→薬の数は限られる薬剤師が必要ない</a:t>
            </a:r>
            <a:r>
              <a:rPr kumimoji="1" lang="en-US" altLang="ja-JP" dirty="0" smtClean="0"/>
              <a:t>(</a:t>
            </a:r>
            <a:r>
              <a:rPr kumimoji="1" lang="ja-JP" altLang="en-US" dirty="0" smtClean="0"/>
              <a:t>薬局が多い</a:t>
            </a:r>
            <a:r>
              <a:rPr kumimoji="1" lang="en-US" altLang="ja-JP" dirty="0" smtClean="0"/>
              <a:t>)</a:t>
            </a:r>
          </a:p>
          <a:p>
            <a:r>
              <a:rPr kumimoji="1" lang="en-US" altLang="ja-JP" dirty="0" smtClean="0"/>
              <a:t>		</a:t>
            </a:r>
            <a:r>
              <a:rPr kumimoji="1" lang="ja-JP" altLang="en-US" dirty="0" smtClean="0"/>
              <a:t>　　　　　</a:t>
            </a:r>
            <a:endParaRPr kumimoji="1" lang="en-US" altLang="ja-JP" dirty="0" smtClean="0"/>
          </a:p>
          <a:p>
            <a:r>
              <a:rPr kumimoji="1" lang="ja-JP" altLang="en-US" dirty="0" smtClean="0"/>
              <a:t>一般の薬は、危険度順に</a:t>
            </a:r>
            <a:r>
              <a:rPr kumimoji="1" lang="en-US" altLang="ja-JP" dirty="0" smtClean="0"/>
              <a:t>1</a:t>
            </a:r>
            <a:r>
              <a:rPr kumimoji="1" lang="ja-JP" altLang="en-US" dirty="0" smtClean="0"/>
              <a:t>類から</a:t>
            </a:r>
            <a:r>
              <a:rPr kumimoji="1" lang="en-US" altLang="ja-JP" dirty="0" smtClean="0"/>
              <a:t>3</a:t>
            </a:r>
            <a:r>
              <a:rPr kumimoji="1" lang="ja-JP" altLang="en-US" dirty="0" smtClean="0"/>
              <a:t>類に分かれており、</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a:t>
            </a:r>
            <a:r>
              <a:rPr kumimoji="1" lang="ja-JP" altLang="en-US" dirty="0" smtClean="0"/>
              <a:t>類の</a:t>
            </a:r>
            <a:r>
              <a:rPr kumimoji="1" lang="en-US" altLang="ja-JP" dirty="0" smtClean="0"/>
              <a:t>(</a:t>
            </a:r>
            <a:r>
              <a:rPr kumimoji="1" lang="ja-JP" altLang="en-US" dirty="0" smtClean="0"/>
              <a:t>リアップ・ロキソニン・ガスターテン・アレグラ・アレジオン</a:t>
            </a:r>
            <a:r>
              <a:rPr kumimoji="1" lang="en-US" altLang="ja-JP" dirty="0" smtClean="0"/>
              <a:t>)</a:t>
            </a:r>
            <a:r>
              <a:rPr kumimoji="1" lang="ja-JP" altLang="en-US" dirty="0" smtClean="0"/>
              <a:t>は、薬剤師による対面販売が義務化されているが、登録販売者では</a:t>
            </a:r>
            <a:r>
              <a:rPr kumimoji="1" lang="en-US" altLang="ja-JP" dirty="0" smtClean="0"/>
              <a:t>2</a:t>
            </a:r>
            <a:r>
              <a:rPr kumimoji="1" lang="ja-JP" altLang="en-US" dirty="0" smtClean="0"/>
              <a:t>類・</a:t>
            </a:r>
            <a:r>
              <a:rPr kumimoji="1" lang="en-US" altLang="ja-JP" dirty="0" smtClean="0"/>
              <a:t>3</a:t>
            </a:r>
            <a:r>
              <a:rPr kumimoji="1" lang="ja-JP" altLang="en-US" dirty="0" smtClean="0"/>
              <a:t>類の薬</a:t>
            </a:r>
            <a:r>
              <a:rPr kumimoji="1" lang="en-US" altLang="ja-JP" dirty="0" smtClean="0"/>
              <a:t>(</a:t>
            </a:r>
            <a:r>
              <a:rPr kumimoji="1" lang="ja-JP" altLang="en-US" dirty="0" smtClean="0"/>
              <a:t>エスタック葛根湯内服液など</a:t>
            </a:r>
            <a:r>
              <a:rPr kumimoji="1" lang="en-US" altLang="ja-JP" dirty="0" smtClean="0"/>
              <a:t>)</a:t>
            </a:r>
          </a:p>
          <a:p>
            <a:r>
              <a:rPr kumimoji="1" lang="ja-JP" altLang="en-US" dirty="0" smtClean="0"/>
              <a:t>は売ることができ、ローソンを例にコンビニエンスストアでも採用することで、薬の販売の展開を試みています。</a:t>
            </a:r>
            <a:endParaRPr kumimoji="1" lang="en-US" altLang="ja-JP" dirty="0" smtClean="0"/>
          </a:p>
          <a:p>
            <a:endParaRPr kumimoji="1" lang="en-US" altLang="ja-JP" dirty="0" smtClean="0"/>
          </a:p>
          <a:p>
            <a:r>
              <a:rPr kumimoji="1" lang="ja-JP" altLang="en-US" dirty="0" smtClean="0"/>
              <a:t>介護サービス→</a:t>
            </a:r>
            <a:r>
              <a:rPr kumimoji="1" lang="ja-JP" altLang="en-US" sz="1200" b="0" i="0" kern="1200" dirty="0" smtClean="0">
                <a:solidFill>
                  <a:schemeClr val="tx1"/>
                </a:solidFill>
                <a:effectLst/>
                <a:latin typeface="+mn-lt"/>
                <a:ea typeface="+mn-ea"/>
                <a:cs typeface="+mn-cs"/>
              </a:rPr>
              <a:t>お惣菜や生鮮品のほか、介護関連商品や介護食といった商品展開</a:t>
            </a:r>
            <a:endParaRPr kumimoji="1" lang="en-US" altLang="ja-JP" sz="1200" b="0" i="0" kern="1200" dirty="0" smtClean="0">
              <a:solidFill>
                <a:schemeClr val="tx1"/>
              </a:solidFill>
              <a:effectLst/>
              <a:latin typeface="+mn-lt"/>
              <a:ea typeface="+mn-ea"/>
              <a:cs typeface="+mn-cs"/>
            </a:endParaRPr>
          </a:p>
          <a:p>
            <a:r>
              <a:rPr kumimoji="1" lang="en-US" altLang="ja-JP" dirty="0" smtClean="0"/>
              <a:t>	</a:t>
            </a:r>
            <a:r>
              <a:rPr kumimoji="1" lang="ja-JP" altLang="en-US" dirty="0" smtClean="0"/>
              <a:t>窓口</a:t>
            </a:r>
            <a:r>
              <a:rPr kumimoji="1" lang="en-US" altLang="ja-JP" dirty="0" smtClean="0"/>
              <a:t>…</a:t>
            </a:r>
            <a:r>
              <a:rPr kumimoji="1" lang="ja-JP" altLang="en-US" dirty="0" smtClean="0"/>
              <a:t>日常の介護、要介護申請についてアドバイスや老人ホームの紹介</a:t>
            </a:r>
            <a:endParaRPr kumimoji="1" lang="en-US" altLang="ja-JP" dirty="0" smtClean="0"/>
          </a:p>
          <a:p>
            <a:r>
              <a:rPr kumimoji="1" lang="en-US" altLang="ja-JP" dirty="0" smtClean="0"/>
              <a:t>	</a:t>
            </a:r>
            <a:r>
              <a:rPr lang="ja-JP" altLang="en-US" b="0" i="0" dirty="0" smtClean="0">
                <a:solidFill>
                  <a:srgbClr val="2D2D2D"/>
                </a:solidFill>
                <a:effectLst/>
                <a:latin typeface="ヒラギノ角ゴ Pro W3"/>
              </a:rPr>
              <a:t>介護予防運動情報や自治体、地域のサークル・イベント情報を提供</a:t>
            </a:r>
            <a:endParaRPr kumimoji="1" lang="en-US" altLang="ja-JP" dirty="0" smtClean="0"/>
          </a:p>
          <a:p>
            <a:endParaRPr kumimoji="1" lang="en-US" altLang="ja-JP" dirty="0" smtClean="0"/>
          </a:p>
          <a:p>
            <a:r>
              <a:rPr kumimoji="1" lang="en-US" altLang="ja-JP" dirty="0" smtClean="0"/>
              <a:t>T</a:t>
            </a:r>
            <a:r>
              <a:rPr kumimoji="1" lang="ja-JP" altLang="en-US" dirty="0" smtClean="0"/>
              <a:t>ポイントカード→ファミリーマート・ガスト・</a:t>
            </a:r>
            <a:endParaRPr kumimoji="1" lang="en-US" altLang="ja-JP" dirty="0" smtClean="0"/>
          </a:p>
          <a:p>
            <a:r>
              <a:rPr kumimoji="1" lang="en-US" altLang="ja-JP" dirty="0" err="1" smtClean="0"/>
              <a:t>nanaco</a:t>
            </a:r>
            <a:r>
              <a:rPr kumimoji="1" lang="ja-JP" altLang="en-US" dirty="0" smtClean="0"/>
              <a:t>カード→セブンイレブン・デニーズ・イトーヨーカドー</a:t>
            </a:r>
            <a:endParaRPr kumimoji="1" lang="en-US" altLang="ja-JP" dirty="0" smtClean="0"/>
          </a:p>
          <a:p>
            <a:r>
              <a:rPr kumimoji="1" lang="ja-JP" altLang="en-US" dirty="0" smtClean="0"/>
              <a:t>ポンタカード　　→ローソン・ビッグカメラ・昭和シェル石油・</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4</a:t>
            </a:fld>
            <a:endParaRPr kumimoji="1" lang="ja-JP" altLang="en-US"/>
          </a:p>
        </p:txBody>
      </p:sp>
    </p:spTree>
    <p:extLst>
      <p:ext uri="{BB962C8B-B14F-4D97-AF65-F5344CB8AC3E}">
        <p14:creationId xmlns:p14="http://schemas.microsoft.com/office/powerpoint/2010/main" val="2056831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50</a:t>
            </a:fld>
            <a:endParaRPr kumimoji="1" lang="ja-JP" altLang="en-US"/>
          </a:p>
        </p:txBody>
      </p:sp>
    </p:spTree>
    <p:extLst>
      <p:ext uri="{BB962C8B-B14F-4D97-AF65-F5344CB8AC3E}">
        <p14:creationId xmlns:p14="http://schemas.microsoft.com/office/powerpoint/2010/main" val="2833042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地価を抜いた理由</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52</a:t>
            </a:fld>
            <a:endParaRPr kumimoji="1" lang="ja-JP" altLang="en-US"/>
          </a:p>
        </p:txBody>
      </p:sp>
    </p:spTree>
    <p:extLst>
      <p:ext uri="{BB962C8B-B14F-4D97-AF65-F5344CB8AC3E}">
        <p14:creationId xmlns:p14="http://schemas.microsoft.com/office/powerpoint/2010/main" val="2000087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53</a:t>
            </a:fld>
            <a:endParaRPr kumimoji="1" lang="ja-JP" altLang="en-US"/>
          </a:p>
        </p:txBody>
      </p:sp>
    </p:spTree>
    <p:extLst>
      <p:ext uri="{BB962C8B-B14F-4D97-AF65-F5344CB8AC3E}">
        <p14:creationId xmlns:p14="http://schemas.microsoft.com/office/powerpoint/2010/main" val="629263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少ない理由を述べる必要があるのに、スーパ</a:t>
            </a:r>
            <a:r>
              <a:rPr kumimoji="1" lang="en-US" altLang="ja-JP" dirty="0" smtClean="0"/>
              <a:t>―</a:t>
            </a:r>
            <a:r>
              <a:rPr kumimoji="1" lang="ja-JP" altLang="en-US" dirty="0" smtClean="0"/>
              <a:t>を建てる理由を考えてしまった。</a:t>
            </a:r>
            <a:endParaRPr kumimoji="1" lang="en-US" altLang="ja-JP" dirty="0" smtClean="0"/>
          </a:p>
          <a:p>
            <a:r>
              <a:rPr kumimoji="1" lang="ja-JP" altLang="en-US" dirty="0" smtClean="0"/>
              <a:t>→少ない理由を考える。近年宅地化が進む→スーパーの建設が追い付いていない</a:t>
            </a:r>
            <a:endParaRPr kumimoji="1" lang="en-US" altLang="ja-JP" dirty="0" smtClean="0"/>
          </a:p>
          <a:p>
            <a:endParaRPr kumimoji="1" lang="en-US" altLang="ja-JP" dirty="0" smtClean="0"/>
          </a:p>
          <a:p>
            <a:r>
              <a:rPr kumimoji="1" lang="ja-JP" altLang="en-US" dirty="0" smtClean="0"/>
              <a:t>何の平均増加率？？</a:t>
            </a:r>
            <a:endParaRPr kumimoji="1" lang="en-US" altLang="ja-JP" dirty="0" smtClean="0"/>
          </a:p>
          <a:p>
            <a:endParaRPr kumimoji="1" lang="en-US" altLang="ja-JP" dirty="0" smtClean="0"/>
          </a:p>
          <a:p>
            <a:r>
              <a:rPr kumimoji="1" lang="ja-JP" altLang="en-US" dirty="0" smtClean="0"/>
              <a:t>中川区</a:t>
            </a:r>
            <a:r>
              <a:rPr kumimoji="1" lang="en-US" altLang="ja-JP" dirty="0" smtClean="0"/>
              <a:t>…</a:t>
            </a:r>
            <a:r>
              <a:rPr kumimoji="1" lang="ja-JP" altLang="en-US" dirty="0" smtClean="0"/>
              <a:t>コンビニも多い区である</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58</a:t>
            </a:fld>
            <a:endParaRPr kumimoji="1" lang="ja-JP" altLang="en-US"/>
          </a:p>
        </p:txBody>
      </p:sp>
    </p:spTree>
    <p:extLst>
      <p:ext uri="{BB962C8B-B14F-4D97-AF65-F5344CB8AC3E}">
        <p14:creationId xmlns:p14="http://schemas.microsoft.com/office/powerpoint/2010/main" val="177738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スーパーマーケットを建てられない</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59</a:t>
            </a:fld>
            <a:endParaRPr kumimoji="1" lang="ja-JP" altLang="en-US"/>
          </a:p>
        </p:txBody>
      </p:sp>
    </p:spTree>
    <p:extLst>
      <p:ext uri="{BB962C8B-B14F-4D97-AF65-F5344CB8AC3E}">
        <p14:creationId xmlns:p14="http://schemas.microsoft.com/office/powerpoint/2010/main" val="2974880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60</a:t>
            </a:fld>
            <a:endParaRPr kumimoji="1" lang="ja-JP" altLang="en-US"/>
          </a:p>
        </p:txBody>
      </p:sp>
    </p:spTree>
    <p:extLst>
      <p:ext uri="{BB962C8B-B14F-4D97-AF65-F5344CB8AC3E}">
        <p14:creationId xmlns:p14="http://schemas.microsoft.com/office/powerpoint/2010/main" val="2790884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62</a:t>
            </a:fld>
            <a:endParaRPr kumimoji="1" lang="ja-JP" altLang="en-US"/>
          </a:p>
        </p:txBody>
      </p:sp>
    </p:spTree>
    <p:extLst>
      <p:ext uri="{BB962C8B-B14F-4D97-AF65-F5344CB8AC3E}">
        <p14:creationId xmlns:p14="http://schemas.microsoft.com/office/powerpoint/2010/main" val="126265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電車に乗って、スーパ</a:t>
            </a:r>
            <a:r>
              <a:rPr kumimoji="1" lang="en-US" altLang="ja-JP" dirty="0" smtClean="0"/>
              <a:t>―</a:t>
            </a:r>
            <a:r>
              <a:rPr kumimoji="1" lang="ja-JP" altLang="en-US" dirty="0" smtClean="0"/>
              <a:t>に行く人が少ないからである。</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63</a:t>
            </a:fld>
            <a:endParaRPr kumimoji="1" lang="ja-JP" altLang="en-US"/>
          </a:p>
        </p:txBody>
      </p:sp>
    </p:spTree>
    <p:extLst>
      <p:ext uri="{BB962C8B-B14F-4D97-AF65-F5344CB8AC3E}">
        <p14:creationId xmlns:p14="http://schemas.microsoft.com/office/powerpoint/2010/main" val="3372762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66</a:t>
            </a:fld>
            <a:endParaRPr kumimoji="1" lang="ja-JP" altLang="en-US"/>
          </a:p>
        </p:txBody>
      </p:sp>
    </p:spTree>
    <p:extLst>
      <p:ext uri="{BB962C8B-B14F-4D97-AF65-F5344CB8AC3E}">
        <p14:creationId xmlns:p14="http://schemas.microsoft.com/office/powerpoint/2010/main" val="222559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68</a:t>
            </a:fld>
            <a:endParaRPr kumimoji="1" lang="ja-JP" altLang="en-US"/>
          </a:p>
        </p:txBody>
      </p:sp>
    </p:spTree>
    <p:extLst>
      <p:ext uri="{BB962C8B-B14F-4D97-AF65-F5344CB8AC3E}">
        <p14:creationId xmlns:p14="http://schemas.microsoft.com/office/powerpoint/2010/main" val="1954377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改善点</a:t>
            </a:r>
            <a:endParaRPr kumimoji="1" lang="en-US" altLang="ja-JP" dirty="0" smtClean="0"/>
          </a:p>
          <a:p>
            <a:r>
              <a:rPr kumimoji="1" lang="ja-JP" altLang="en-US" dirty="0" smtClean="0"/>
              <a:t>ユニーは、ファミリーマートにコンビニ経営を任せることで、スーパー経営に専念する</a:t>
            </a:r>
            <a:endParaRPr kumimoji="1" lang="en-US" altLang="ja-JP" dirty="0" smtClean="0"/>
          </a:p>
          <a:p>
            <a:r>
              <a:rPr kumimoji="1" lang="ja-JP" altLang="en-US" dirty="0" smtClean="0"/>
              <a:t>サークル</a:t>
            </a:r>
            <a:r>
              <a:rPr kumimoji="1" lang="en-US" altLang="ja-JP" dirty="0" smtClean="0"/>
              <a:t>K</a:t>
            </a:r>
            <a:r>
              <a:rPr kumimoji="1" lang="ja-JP" altLang="en-US" dirty="0" smtClean="0"/>
              <a:t>サンクス・ココストアを統一し、ブランド力をより強化する</a:t>
            </a:r>
            <a:r>
              <a:rPr kumimoji="1" lang="en-US" altLang="ja-JP" dirty="0" smtClean="0"/>
              <a:t>or</a:t>
            </a:r>
            <a:r>
              <a:rPr kumimoji="1" lang="ja-JP" altLang="en-US" dirty="0" smtClean="0"/>
              <a:t>新しいコンビニとして展開させる。一方で上記のコンビニも店舗数を増やすことでしか展開ができなくなっている現実。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5</a:t>
            </a:fld>
            <a:endParaRPr kumimoji="1" lang="ja-JP" altLang="en-US"/>
          </a:p>
        </p:txBody>
      </p:sp>
    </p:spTree>
    <p:extLst>
      <p:ext uri="{BB962C8B-B14F-4D97-AF65-F5344CB8AC3E}">
        <p14:creationId xmlns:p14="http://schemas.microsoft.com/office/powerpoint/2010/main" val="42881753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69</a:t>
            </a:fld>
            <a:endParaRPr kumimoji="1" lang="ja-JP" altLang="en-US"/>
          </a:p>
        </p:txBody>
      </p:sp>
    </p:spTree>
    <p:extLst>
      <p:ext uri="{BB962C8B-B14F-4D97-AF65-F5344CB8AC3E}">
        <p14:creationId xmlns:p14="http://schemas.microsoft.com/office/powerpoint/2010/main" val="2366936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70</a:t>
            </a:fld>
            <a:endParaRPr kumimoji="1" lang="ja-JP" altLang="en-US"/>
          </a:p>
        </p:txBody>
      </p:sp>
    </p:spTree>
    <p:extLst>
      <p:ext uri="{BB962C8B-B14F-4D97-AF65-F5344CB8AC3E}">
        <p14:creationId xmlns:p14="http://schemas.microsoft.com/office/powerpoint/2010/main" val="3871208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コンビニの重回帰分析の世帯数係数とスーパ</a:t>
            </a:r>
            <a:r>
              <a:rPr kumimoji="1" lang="en-US" altLang="ja-JP" dirty="0" smtClean="0"/>
              <a:t>―</a:t>
            </a:r>
            <a:r>
              <a:rPr kumimoji="1" lang="ja-JP" altLang="en-US" dirty="0" smtClean="0"/>
              <a:t>の重回帰分析の世帯数を比較すると、</a:t>
            </a:r>
            <a:endParaRPr kumimoji="1" lang="en-US" altLang="ja-JP" dirty="0" smtClean="0"/>
          </a:p>
          <a:p>
            <a:r>
              <a:rPr kumimoji="1" lang="ja-JP" altLang="en-US" dirty="0" smtClean="0"/>
              <a:t>コンビニの方が値が大きい</a:t>
            </a:r>
            <a:endParaRPr kumimoji="1" lang="en-US" altLang="ja-JP" dirty="0" smtClean="0"/>
          </a:p>
          <a:p>
            <a:r>
              <a:rPr kumimoji="1" lang="ja-JP" altLang="en-US" dirty="0" smtClean="0"/>
              <a:t>→世帯数が増えるとコンビニのほうが増える。</a:t>
            </a:r>
            <a:endParaRPr kumimoji="1" lang="en-US" altLang="ja-JP" dirty="0" smtClean="0"/>
          </a:p>
          <a:p>
            <a:endParaRPr kumimoji="1" lang="en-US" altLang="ja-JP" dirty="0" smtClean="0"/>
          </a:p>
          <a:p>
            <a:r>
              <a:rPr kumimoji="1" lang="ja-JP" altLang="en-US" dirty="0" smtClean="0"/>
              <a:t>高齢化推移→世帯数が増える</a:t>
            </a:r>
            <a:endParaRPr kumimoji="1" lang="en-US" altLang="ja-JP" dirty="0" smtClean="0"/>
          </a:p>
          <a:p>
            <a:endParaRPr kumimoji="1" lang="en-US" altLang="ja-JP" dirty="0" smtClean="0"/>
          </a:p>
          <a:p>
            <a:r>
              <a:rPr kumimoji="1" lang="ja-JP" altLang="en-US" dirty="0" smtClean="0"/>
              <a:t>高齢化が進むと世帯数は増加傾向になる。言うまでもなく、私たちの生活する日本は、高齢化が進んでいる。</a:t>
            </a:r>
            <a:endParaRPr kumimoji="1" lang="en-US" altLang="ja-JP" dirty="0" smtClean="0"/>
          </a:p>
          <a:p>
            <a:endParaRPr kumimoji="1" lang="en-US" altLang="ja-JP" dirty="0" smtClean="0"/>
          </a:p>
          <a:p>
            <a:r>
              <a:rPr kumimoji="1" lang="ja-JP" altLang="en-US" dirty="0" smtClean="0"/>
              <a:t>以上を含め、世帯数が増加すると、スーパーマーケットよりコンビニエンスストアは増加します。</a:t>
            </a:r>
            <a:endParaRPr kumimoji="1" lang="en-US" altLang="ja-JP" dirty="0" smtClean="0"/>
          </a:p>
          <a:p>
            <a:endParaRPr kumimoji="1" lang="en-US" altLang="ja-JP" dirty="0" smtClean="0"/>
          </a:p>
          <a:p>
            <a:r>
              <a:rPr kumimoji="1" lang="ja-JP" altLang="en-US" dirty="0" smtClean="0"/>
              <a:t>初めに少し述べましたが、コンビニエンスストアはサービスが充実していくので</a:t>
            </a:r>
            <a:endParaRPr kumimoji="1" lang="en-US" altLang="ja-JP" dirty="0" smtClean="0"/>
          </a:p>
          <a:p>
            <a:endParaRPr kumimoji="1" lang="en-US" altLang="ja-JP" dirty="0" smtClean="0"/>
          </a:p>
          <a:p>
            <a:r>
              <a:rPr kumimoji="1" lang="ja-JP" altLang="en-US" dirty="0" smtClean="0"/>
              <a:t>このことから、コンビニエンスストアはより私たちの生活の身近な存在になっていくと思います。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71</a:t>
            </a:fld>
            <a:endParaRPr kumimoji="1" lang="ja-JP" altLang="en-US"/>
          </a:p>
        </p:txBody>
      </p:sp>
    </p:spTree>
    <p:extLst>
      <p:ext uri="{BB962C8B-B14F-4D97-AF65-F5344CB8AC3E}">
        <p14:creationId xmlns:p14="http://schemas.microsoft.com/office/powerpoint/2010/main" val="2291683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コンビニの重回帰分析の世帯数係数とスーパ</a:t>
            </a:r>
            <a:r>
              <a:rPr kumimoji="1" lang="en-US" altLang="ja-JP" dirty="0" smtClean="0"/>
              <a:t>―</a:t>
            </a:r>
            <a:r>
              <a:rPr kumimoji="1" lang="ja-JP" altLang="en-US" dirty="0" smtClean="0"/>
              <a:t>の重回帰分析の世帯数を比較すると、</a:t>
            </a:r>
            <a:endParaRPr kumimoji="1" lang="en-US" altLang="ja-JP" dirty="0" smtClean="0"/>
          </a:p>
          <a:p>
            <a:r>
              <a:rPr kumimoji="1" lang="ja-JP" altLang="en-US" dirty="0" smtClean="0"/>
              <a:t>コンビニの方が値が大きい</a:t>
            </a:r>
            <a:endParaRPr kumimoji="1" lang="en-US" altLang="ja-JP" dirty="0" smtClean="0"/>
          </a:p>
          <a:p>
            <a:r>
              <a:rPr kumimoji="1" lang="ja-JP" altLang="en-US" dirty="0" smtClean="0"/>
              <a:t>→世帯数が増えるとコンビニのほうが増える。</a:t>
            </a:r>
            <a:endParaRPr kumimoji="1" lang="en-US" altLang="ja-JP" dirty="0" smtClean="0"/>
          </a:p>
          <a:p>
            <a:endParaRPr kumimoji="1" lang="en-US" altLang="ja-JP" dirty="0" smtClean="0"/>
          </a:p>
          <a:p>
            <a:r>
              <a:rPr kumimoji="1" lang="ja-JP" altLang="en-US" dirty="0" smtClean="0"/>
              <a:t>高齢化推移→世帯数が増える</a:t>
            </a:r>
            <a:endParaRPr kumimoji="1" lang="en-US" altLang="ja-JP" dirty="0" smtClean="0"/>
          </a:p>
          <a:p>
            <a:endParaRPr kumimoji="1" lang="en-US" altLang="ja-JP" dirty="0" smtClean="0"/>
          </a:p>
          <a:p>
            <a:r>
              <a:rPr kumimoji="1" lang="ja-JP" altLang="en-US" dirty="0" smtClean="0"/>
              <a:t>高齢化が進むと世帯数は増加傾向になる。言うまでもなく、私たちの生活する日本は、高齢化が進んでいる。</a:t>
            </a:r>
            <a:endParaRPr kumimoji="1" lang="en-US" altLang="ja-JP" dirty="0" smtClean="0"/>
          </a:p>
          <a:p>
            <a:endParaRPr kumimoji="1" lang="en-US" altLang="ja-JP" dirty="0" smtClean="0"/>
          </a:p>
          <a:p>
            <a:r>
              <a:rPr kumimoji="1" lang="ja-JP" altLang="en-US" dirty="0" smtClean="0"/>
              <a:t>以上を含め、世帯数が増加すると、スーパーマーケットよりコンビニエンスストアは増加します。</a:t>
            </a:r>
            <a:endParaRPr kumimoji="1" lang="en-US" altLang="ja-JP" dirty="0" smtClean="0"/>
          </a:p>
          <a:p>
            <a:endParaRPr kumimoji="1" lang="en-US" altLang="ja-JP" dirty="0" smtClean="0"/>
          </a:p>
          <a:p>
            <a:r>
              <a:rPr kumimoji="1" lang="ja-JP" altLang="en-US" dirty="0" smtClean="0"/>
              <a:t>初めに少し述べましたが、コンビニエンスストアはサービスが充実していくので</a:t>
            </a:r>
            <a:endParaRPr kumimoji="1" lang="en-US" altLang="ja-JP" dirty="0" smtClean="0"/>
          </a:p>
          <a:p>
            <a:endParaRPr kumimoji="1" lang="en-US" altLang="ja-JP" dirty="0" smtClean="0"/>
          </a:p>
          <a:p>
            <a:r>
              <a:rPr kumimoji="1" lang="ja-JP" altLang="en-US" dirty="0" smtClean="0"/>
              <a:t>このことから、コンビニエンスストアはより私たちの生活の身近な存在になっていくと思います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72</a:t>
            </a:fld>
            <a:endParaRPr kumimoji="1" lang="ja-JP" altLang="en-US"/>
          </a:p>
        </p:txBody>
      </p:sp>
    </p:spTree>
    <p:extLst>
      <p:ext uri="{BB962C8B-B14F-4D97-AF65-F5344CB8AC3E}">
        <p14:creationId xmlns:p14="http://schemas.microsoft.com/office/powerpoint/2010/main" val="3582536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74</a:t>
            </a:fld>
            <a:endParaRPr kumimoji="1" lang="ja-JP" altLang="en-US"/>
          </a:p>
        </p:txBody>
      </p:sp>
    </p:spTree>
    <p:extLst>
      <p:ext uri="{BB962C8B-B14F-4D97-AF65-F5344CB8AC3E}">
        <p14:creationId xmlns:p14="http://schemas.microsoft.com/office/powerpoint/2010/main" val="62983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6</a:t>
            </a:fld>
            <a:endParaRPr kumimoji="1" lang="ja-JP" altLang="en-US"/>
          </a:p>
        </p:txBody>
      </p:sp>
    </p:spTree>
    <p:extLst>
      <p:ext uri="{BB962C8B-B14F-4D97-AF65-F5344CB8AC3E}">
        <p14:creationId xmlns:p14="http://schemas.microsoft.com/office/powerpoint/2010/main" val="2043910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コンビニとスーパ</a:t>
            </a:r>
            <a:r>
              <a:rPr kumimoji="1" lang="en-US" altLang="ja-JP" dirty="0" smtClean="0"/>
              <a:t>―</a:t>
            </a:r>
            <a:r>
              <a:rPr kumimoji="1" lang="ja-JP" altLang="en-US" dirty="0" smtClean="0"/>
              <a:t>は似た商業施設だが、立地条件の違いは何か調べる</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7</a:t>
            </a:fld>
            <a:endParaRPr kumimoji="1" lang="ja-JP" altLang="en-US"/>
          </a:p>
        </p:txBody>
      </p:sp>
    </p:spTree>
    <p:extLst>
      <p:ext uri="{BB962C8B-B14F-4D97-AF65-F5344CB8AC3E}">
        <p14:creationId xmlns:p14="http://schemas.microsoft.com/office/powerpoint/2010/main" val="3604615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あああ</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8</a:t>
            </a:fld>
            <a:endParaRPr kumimoji="1" lang="ja-JP" altLang="en-US"/>
          </a:p>
        </p:txBody>
      </p:sp>
    </p:spTree>
    <p:extLst>
      <p:ext uri="{BB962C8B-B14F-4D97-AF65-F5344CB8AC3E}">
        <p14:creationId xmlns:p14="http://schemas.microsoft.com/office/powerpoint/2010/main" val="391772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10</a:t>
            </a:fld>
            <a:endParaRPr kumimoji="1" lang="ja-JP" altLang="en-US"/>
          </a:p>
        </p:txBody>
      </p:sp>
    </p:spTree>
    <p:extLst>
      <p:ext uri="{BB962C8B-B14F-4D97-AF65-F5344CB8AC3E}">
        <p14:creationId xmlns:p14="http://schemas.microsoft.com/office/powerpoint/2010/main" val="379161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8F756590-9CBE-401C-95D9-19A5B90E7188}" type="slidenum">
              <a:rPr kumimoji="1" lang="ja-JP" altLang="en-US" smtClean="0"/>
              <a:t>11</a:t>
            </a:fld>
            <a:endParaRPr kumimoji="1" lang="ja-JP" altLang="en-US"/>
          </a:p>
        </p:txBody>
      </p:sp>
    </p:spTree>
    <p:extLst>
      <p:ext uri="{BB962C8B-B14F-4D97-AF65-F5344CB8AC3E}">
        <p14:creationId xmlns:p14="http://schemas.microsoft.com/office/powerpoint/2010/main" val="428565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1B59061-CF69-4C50-B77C-46715EF373EA}"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121177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44FCC2-6354-4664-AB63-036F7A507A9B}"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386777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A7FAC9A-90DB-4CB8-8133-34F47B1E27D6}"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567753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DA174E9-E82B-45EE-867A-506D95649B9D}"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2458485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8E7FAFE-7011-4DC7-8D70-F2B3AB8A7C46}"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3452609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5C11202-A406-4112-B177-8EE7E1206843}"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48727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E1F091F-5E23-4831-BB70-4C533393D8E4}" type="datetime1">
              <a:rPr kumimoji="1" lang="ja-JP" altLang="en-US" smtClean="0"/>
              <a:t>2015/11/19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23584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633D23FD-D53B-4E99-A2B4-0063857B23FA}" type="datetime1">
              <a:rPr kumimoji="1" lang="ja-JP" altLang="en-US" smtClean="0"/>
              <a:t>2015/11/19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1088866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2FA8E8-2169-4B6E-8C09-0F8ADFD634E3}" type="datetime1">
              <a:rPr kumimoji="1" lang="ja-JP" altLang="en-US" smtClean="0"/>
              <a:t>2015/11/19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1913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5B693-23F6-4556-BCD2-FC14619DCBCF}" type="datetime1">
              <a:rPr kumimoji="1" lang="ja-JP" altLang="en-US" smtClean="0"/>
              <a:t>2015/11/19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2479813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E24D559-828E-4DB5-B167-40090B61B6D0}" type="datetime1">
              <a:rPr kumimoji="1" lang="ja-JP" altLang="en-US" smtClean="0"/>
              <a:t>2015/11/19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225272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AC1E9E3-3B9A-4509-B92E-8851308E30D9}"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1545656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0B9BB3C-E803-42FC-8196-13F9E24CAC06}" type="datetime1">
              <a:rPr kumimoji="1" lang="ja-JP" altLang="en-US" smtClean="0"/>
              <a:t>2015/11/19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1109313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CE37254-488B-46EF-BBC9-0367D9C1D1F6}"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3457101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353FBE5D-4237-41A8-A6DC-4FEBCD4D6A88}"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3022277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9496BD3-7592-4C8B-B2E8-AC6C30FA5781}"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2153068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0714D0-4862-4F4F-8077-4878EDD59F6C}"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389721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5C87C91-E3DA-493A-93EC-4983964DBA42}"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3601795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F81DD6B-99AF-417F-BC94-725BA5C5E0BC}" type="datetime1">
              <a:rPr kumimoji="1" lang="ja-JP" altLang="en-US" smtClean="0"/>
              <a:t>2015/11/19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2220215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5B0E9A5E-9705-45E7-924E-D54906493CB3}" type="datetime1">
              <a:rPr kumimoji="1" lang="ja-JP" altLang="en-US" smtClean="0"/>
              <a:t>2015/11/19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36436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E798F8-2EEB-4EDB-8C63-CF6071D29E49}" type="datetime1">
              <a:rPr kumimoji="1" lang="ja-JP" altLang="en-US" smtClean="0"/>
              <a:t>2015/11/19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4019936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8A5E3-A8BF-4C76-A7E0-45332AEBB4CE}" type="datetime1">
              <a:rPr kumimoji="1" lang="ja-JP" altLang="en-US" smtClean="0"/>
              <a:t>2015/11/19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37722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513C1FA-AB58-4FE6-92E0-2E7E147138E6}"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1706191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8DA188C-48F9-473D-8CB3-7354A6463A82}" type="datetime1">
              <a:rPr kumimoji="1" lang="ja-JP" altLang="en-US" smtClean="0"/>
              <a:t>2015/11/19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3188778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9184442-8DC2-449E-B7F0-6D4068EB9689}" type="datetime1">
              <a:rPr kumimoji="1" lang="ja-JP" altLang="en-US" smtClean="0"/>
              <a:t>2015/11/19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297866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971CB23-C2E1-4D65-8483-C552207A7FA9}"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3309406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29BE88F-609C-493C-BD44-63C95848C050}"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1124031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DD271B98-280F-4B2C-BD91-9F5219F101BE}" type="datetime1">
              <a:rPr kumimoji="1" lang="ja-JP" altLang="en-US" smtClean="0"/>
              <a:t>2015/11/19</a:t>
            </a:fld>
            <a:endParaRPr kumimoji="1" lang="ja-JP" altLang="en-US"/>
          </a:p>
        </p:txBody>
      </p:sp>
      <p:sp>
        <p:nvSpPr>
          <p:cNvPr id="9" name="Footer Placeholder 8"/>
          <p:cNvSpPr>
            <a:spLocks noGrp="1"/>
          </p:cNvSpPr>
          <p:nvPr>
            <p:ph type="ftr" sz="quarter" idx="11"/>
          </p:nvPr>
        </p:nvSpPr>
        <p:spPr/>
        <p:txBody>
          <a:bodyPr/>
          <a:lstStyle/>
          <a:p>
            <a:endParaRPr kumimoji="1" lang="ja-JP" altLang="en-US"/>
          </a:p>
        </p:txBody>
      </p:sp>
      <p:sp>
        <p:nvSpPr>
          <p:cNvPr id="10" name="Slide Number Placeholder 9"/>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035004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4D69669-C515-4143-BF88-6CB2EB4952F6}"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dirty="0"/>
          </a:p>
        </p:txBody>
      </p:sp>
    </p:spTree>
    <p:extLst>
      <p:ext uri="{BB962C8B-B14F-4D97-AF65-F5344CB8AC3E}">
        <p14:creationId xmlns:p14="http://schemas.microsoft.com/office/powerpoint/2010/main" val="44754902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B19CE85-BEA1-4438-913D-A1A5DC8F7DA4}"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428579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5847CE5-389E-47FA-BD9A-51E959DA906F}" type="datetime1">
              <a:rPr kumimoji="1" lang="ja-JP" altLang="en-US" smtClean="0"/>
              <a:t>2015/11/19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4109592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ja-JP" altLang="en-US" smtClean="0"/>
              <a:t>マスター テキストの書式設定</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D7AD662-5E1D-4F62-8636-E62AF6DFF85A}" type="datetime1">
              <a:rPr kumimoji="1" lang="ja-JP" altLang="en-US" smtClean="0"/>
              <a:t>2015/11/19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1761787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29CD01E-3B2B-4ABF-8E5D-D8A160A80F98}" type="datetime1">
              <a:rPr kumimoji="1" lang="ja-JP" altLang="en-US" smtClean="0"/>
              <a:t>2015/11/19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312136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9486CC3-5C97-47B6-A28B-B8CC03726D86}" type="datetime1">
              <a:rPr kumimoji="1" lang="ja-JP" altLang="en-US" smtClean="0"/>
              <a:t>2015/11/19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3662988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563D7-627D-424D-8EF7-DBB85AC2C20B}" type="datetime1">
              <a:rPr kumimoji="1" lang="ja-JP" altLang="en-US" smtClean="0"/>
              <a:t>2015/11/19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126425819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D343766-14C8-42AF-A04B-449D9D5093E0}" type="datetime1">
              <a:rPr kumimoji="1" lang="ja-JP" altLang="en-US" smtClean="0"/>
              <a:t>2015/11/19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1902008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272EF4C-A73D-46A6-A529-58E5E08520F7}" type="datetime1">
              <a:rPr kumimoji="1" lang="ja-JP" altLang="en-US" smtClean="0"/>
              <a:t>2015/11/19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584953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E2EFA01-37EB-497F-81DC-8EF3CE40E111}"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5147963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F070F86-2740-4B87-B805-120231C9D84C}" type="datetime1">
              <a:rPr kumimoji="1" lang="ja-JP" altLang="en-US" smtClean="0"/>
              <a:t>2015/11/19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335021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274E4DED-1009-4FE6-AC26-3E81248C307A}" type="datetime1">
              <a:rPr kumimoji="1" lang="ja-JP" altLang="en-US" smtClean="0"/>
              <a:t>2015/11/19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5664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E9BEAD-D5CD-40A3-8ECA-04429841F35C}" type="datetime1">
              <a:rPr kumimoji="1" lang="ja-JP" altLang="en-US" smtClean="0"/>
              <a:t>2015/11/19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99343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0BFC-F07E-40F7-A076-643C63C461F9}" type="datetime1">
              <a:rPr kumimoji="1" lang="ja-JP" altLang="en-US" smtClean="0"/>
              <a:t>2015/11/19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202728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62BAE10-CC73-4412-BA37-69C8AEA48B04}" type="datetime1">
              <a:rPr kumimoji="1" lang="ja-JP" altLang="en-US" smtClean="0"/>
              <a:t>2015/11/19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92221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8C569C7-5320-4568-AF19-68C18C30D296}" type="datetime1">
              <a:rPr kumimoji="1" lang="ja-JP" altLang="en-US" smtClean="0"/>
              <a:t>2015/11/19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3286202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9DCD54F-323E-4915-8787-2E80B2292E92}" type="datetime1">
              <a:rPr kumimoji="1" lang="ja-JP" altLang="en-US" smtClean="0"/>
              <a:t>2015/11/19</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70536872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2C19A21-7840-4E7C-97A1-0D50CC5BC4C0}" type="datetime1">
              <a:rPr kumimoji="1" lang="ja-JP" altLang="en-US" smtClean="0"/>
              <a:t>2015/11/19</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411355060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056C583-6470-41D7-AABF-91C7778204D0}" type="datetime1">
              <a:rPr kumimoji="1" lang="ja-JP" altLang="en-US" smtClean="0"/>
              <a:t>2015/11/19</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128836918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E5F394ED-91F9-4EDB-9113-C67A6F7D180A}" type="datetime1">
              <a:rPr kumimoji="1" lang="ja-JP" altLang="en-US" smtClean="0"/>
              <a:t>2015/11/19</a:t>
            </a:fld>
            <a:endParaRPr kumimoji="1" lang="ja-JP" alt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kumimoji="1" lang="ja-JP" alt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B2A91905-D3CB-4117-AF91-F51F89CE796E}" type="slidenum">
              <a:rPr kumimoji="1" lang="ja-JP" altLang="en-US" smtClean="0"/>
              <a:t>‹#›</a:t>
            </a:fld>
            <a:endParaRPr kumimoji="1" lang="ja-JP" altLang="en-US"/>
          </a:p>
        </p:txBody>
      </p:sp>
    </p:spTree>
    <p:extLst>
      <p:ext uri="{BB962C8B-B14F-4D97-AF65-F5344CB8AC3E}">
        <p14:creationId xmlns:p14="http://schemas.microsoft.com/office/powerpoint/2010/main" val="346960471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l" defTabSz="914400" rtl="0" eaLnBrk="1" latinLnBrk="0" hangingPunct="1">
        <a:lnSpc>
          <a:spcPct val="90000"/>
        </a:lnSpc>
        <a:spcBef>
          <a:spcPct val="0"/>
        </a:spcBef>
        <a:buNone/>
        <a:defRPr kumimoji="1"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kumimoji="1"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3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3.xml"/><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0" y="2388234"/>
            <a:ext cx="11292839" cy="2552366"/>
          </a:xfrm>
          <a:solidFill>
            <a:srgbClr val="FFFFCC"/>
          </a:solidFill>
          <a:ln>
            <a:solidFill>
              <a:srgbClr val="FFFF99"/>
            </a:solidFill>
          </a:ln>
        </p:spPr>
        <p:txBody>
          <a:bodyPr>
            <a:noAutofit/>
          </a:bodyPr>
          <a:lstStyle/>
          <a:p>
            <a:pPr algn="ctr"/>
            <a:r>
              <a:rPr lang="ja-JP" altLang="en-US" sz="6000" b="0" dirty="0" smtClean="0">
                <a:solidFill>
                  <a:schemeClr val="tx1"/>
                </a:solidFill>
                <a:latin typeface="HGS創英角ｺﾞｼｯｸUB" panose="020B0900000000000000" pitchFamily="50" charset="-128"/>
                <a:ea typeface="HGS創英角ｺﾞｼｯｸUB" panose="020B0900000000000000" pitchFamily="50" charset="-128"/>
              </a:rPr>
              <a:t>コンビニエンスストア</a:t>
            </a:r>
            <a:r>
              <a:rPr lang="en-US" altLang="ja-JP" sz="6000" b="0" dirty="0" smtClean="0">
                <a:solidFill>
                  <a:schemeClr val="tx1"/>
                </a:solidFill>
                <a:latin typeface="HGS創英角ｺﾞｼｯｸUB" panose="020B0900000000000000" pitchFamily="50" charset="-128"/>
                <a:ea typeface="HGS創英角ｺﾞｼｯｸUB" panose="020B0900000000000000" pitchFamily="50" charset="-128"/>
              </a:rPr>
              <a:t/>
            </a:r>
            <a:br>
              <a:rPr lang="en-US" altLang="ja-JP" sz="6000" b="0" dirty="0" smtClean="0">
                <a:solidFill>
                  <a:schemeClr val="tx1"/>
                </a:solidFill>
                <a:latin typeface="HGS創英角ｺﾞｼｯｸUB" panose="020B0900000000000000" pitchFamily="50" charset="-128"/>
                <a:ea typeface="HGS創英角ｺﾞｼｯｸUB" panose="020B0900000000000000" pitchFamily="50" charset="-128"/>
              </a:rPr>
            </a:br>
            <a:r>
              <a:rPr lang="ja-JP" altLang="en-US" sz="6000" b="0" dirty="0" smtClean="0">
                <a:solidFill>
                  <a:schemeClr val="tx1"/>
                </a:solidFill>
                <a:latin typeface="HGS創英角ｺﾞｼｯｸUB" panose="020B0900000000000000" pitchFamily="50" charset="-128"/>
                <a:ea typeface="HGS創英角ｺﾞｼｯｸUB" panose="020B0900000000000000" pitchFamily="50" charset="-128"/>
              </a:rPr>
              <a:t>＆</a:t>
            </a:r>
            <a:r>
              <a:rPr lang="en-US" altLang="ja-JP" sz="6000" b="0" dirty="0" smtClean="0">
                <a:solidFill>
                  <a:schemeClr val="tx1"/>
                </a:solidFill>
                <a:latin typeface="HGS創英角ｺﾞｼｯｸUB" panose="020B0900000000000000" pitchFamily="50" charset="-128"/>
                <a:ea typeface="HGS創英角ｺﾞｼｯｸUB" panose="020B0900000000000000" pitchFamily="50" charset="-128"/>
              </a:rPr>
              <a:t/>
            </a:r>
            <a:br>
              <a:rPr lang="en-US" altLang="ja-JP" sz="6000" b="0" dirty="0" smtClean="0">
                <a:solidFill>
                  <a:schemeClr val="tx1"/>
                </a:solidFill>
                <a:latin typeface="HGS創英角ｺﾞｼｯｸUB" panose="020B0900000000000000" pitchFamily="50" charset="-128"/>
                <a:ea typeface="HGS創英角ｺﾞｼｯｸUB" panose="020B0900000000000000" pitchFamily="50" charset="-128"/>
              </a:rPr>
            </a:br>
            <a:r>
              <a:rPr lang="ja-JP" altLang="en-US" sz="6000" b="0" dirty="0" smtClean="0">
                <a:solidFill>
                  <a:schemeClr val="tx1"/>
                </a:solidFill>
                <a:latin typeface="HGS創英角ｺﾞｼｯｸUB" panose="020B0900000000000000" pitchFamily="50" charset="-128"/>
                <a:ea typeface="HGS創英角ｺﾞｼｯｸUB" panose="020B0900000000000000" pitchFamily="50" charset="-128"/>
              </a:rPr>
              <a:t>スーパーマーケット徹底比較</a:t>
            </a:r>
            <a:endParaRPr kumimoji="1" lang="ja-JP" altLang="en-US" sz="6000" b="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0" name="雲形吹き出し 9"/>
          <p:cNvSpPr/>
          <p:nvPr/>
        </p:nvSpPr>
        <p:spPr>
          <a:xfrm>
            <a:off x="164461" y="110622"/>
            <a:ext cx="6196084" cy="2019480"/>
          </a:xfrm>
          <a:prstGeom prst="cloudCallout">
            <a:avLst>
              <a:gd name="adj1" fmla="val 37549"/>
              <a:gd name="adj2" fmla="val 60254"/>
            </a:avLst>
          </a:prstGeom>
          <a:ln w="3810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9" name="テキスト ボックス 8"/>
          <p:cNvSpPr txBox="1"/>
          <p:nvPr/>
        </p:nvSpPr>
        <p:spPr>
          <a:xfrm>
            <a:off x="604601" y="582876"/>
            <a:ext cx="5315804" cy="800219"/>
          </a:xfrm>
          <a:prstGeom prst="rect">
            <a:avLst/>
          </a:prstGeom>
          <a:noFill/>
        </p:spPr>
        <p:txBody>
          <a:bodyPr wrap="square" rtlCol="0">
            <a:spAutoFit/>
          </a:bodyPr>
          <a:lstStyle/>
          <a:p>
            <a:r>
              <a:rPr kumimoji="1" lang="ja-JP" altLang="en-US" sz="4600" dirty="0" smtClean="0">
                <a:solidFill>
                  <a:srgbClr val="FF0000"/>
                </a:solidFill>
                <a:latin typeface="HGP創英角ﾎﾟｯﾌﾟ体" panose="040B0A00000000000000" pitchFamily="50" charset="-128"/>
                <a:ea typeface="HGP創英角ﾎﾟｯﾌﾟ体" panose="040B0A00000000000000" pitchFamily="50" charset="-128"/>
              </a:rPr>
              <a:t>建てていいとも！？</a:t>
            </a:r>
            <a:endParaRPr kumimoji="1" lang="ja-JP" altLang="en-US" sz="46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2" name="図 1"/>
          <p:cNvPicPr>
            <a:picLocks noChangeAspect="1"/>
          </p:cNvPicPr>
          <p:nvPr/>
        </p:nvPicPr>
        <p:blipFill>
          <a:blip r:embed="rId3"/>
          <a:stretch>
            <a:fillRect/>
          </a:stretch>
        </p:blipFill>
        <p:spPr>
          <a:xfrm>
            <a:off x="8183278" y="24579"/>
            <a:ext cx="2912614" cy="2191567"/>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40599"/>
            <a:ext cx="2917718" cy="1932255"/>
          </a:xfrm>
          <a:prstGeom prst="rect">
            <a:avLst/>
          </a:prstGeom>
        </p:spPr>
      </p:pic>
      <p:sp>
        <p:nvSpPr>
          <p:cNvPr id="5" name="スライド番号プレースホルダー 4"/>
          <p:cNvSpPr>
            <a:spLocks noGrp="1"/>
          </p:cNvSpPr>
          <p:nvPr>
            <p:ph type="sldNum" sz="quarter" idx="12"/>
          </p:nvPr>
        </p:nvSpPr>
        <p:spPr/>
        <p:txBody>
          <a:bodyPr>
            <a:normAutofit lnSpcReduction="10000"/>
          </a:bodyPr>
          <a:lstStyle/>
          <a:p>
            <a:fld id="{B2A91905-D3CB-4117-AF91-F51F89CE796E}" type="slidenum">
              <a:rPr kumimoji="1" lang="ja-JP" altLang="en-US" smtClean="0"/>
              <a:t>1</a:t>
            </a:fld>
            <a:endParaRPr kumimoji="1" lang="ja-JP" altLang="en-US" dirty="0"/>
          </a:p>
        </p:txBody>
      </p:sp>
      <p:sp>
        <p:nvSpPr>
          <p:cNvPr id="4" name="正方形/長方形 3"/>
          <p:cNvSpPr/>
          <p:nvPr/>
        </p:nvSpPr>
        <p:spPr>
          <a:xfrm>
            <a:off x="4947270" y="5732851"/>
            <a:ext cx="5540299" cy="584775"/>
          </a:xfrm>
          <a:prstGeom prst="rect">
            <a:avLst/>
          </a:prstGeom>
        </p:spPr>
        <p:txBody>
          <a:bodyPr wrap="none">
            <a:spAutoFit/>
          </a:bodyPr>
          <a:lstStyle/>
          <a:p>
            <a:pPr lvl="0"/>
            <a:r>
              <a:rPr lang="ja-JP" altLang="en-US" sz="3200" dirty="0">
                <a:solidFill>
                  <a:prstClr val="black"/>
                </a:solidFill>
                <a:latin typeface="HGP明朝B" panose="02020800000000000000" pitchFamily="18" charset="-128"/>
                <a:ea typeface="HGP明朝B" panose="02020800000000000000" pitchFamily="18" charset="-128"/>
              </a:rPr>
              <a:t>名古屋学院大学</a:t>
            </a:r>
            <a:r>
              <a:rPr lang="en-US" altLang="ja-JP" sz="3200" dirty="0">
                <a:solidFill>
                  <a:prstClr val="black"/>
                </a:solidFill>
                <a:latin typeface="HGP明朝B" panose="02020800000000000000" pitchFamily="18" charset="-128"/>
                <a:ea typeface="HGP明朝B" panose="02020800000000000000" pitchFamily="18" charset="-128"/>
              </a:rPr>
              <a:t>	</a:t>
            </a:r>
            <a:r>
              <a:rPr lang="ja-JP" altLang="en-US" sz="3200" dirty="0">
                <a:solidFill>
                  <a:prstClr val="black"/>
                </a:solidFill>
                <a:latin typeface="HGP明朝B" panose="02020800000000000000" pitchFamily="18" charset="-128"/>
                <a:ea typeface="HGP明朝B" panose="02020800000000000000" pitchFamily="18" charset="-128"/>
              </a:rPr>
              <a:t>：伊沢ゼミ</a:t>
            </a:r>
            <a:endParaRPr lang="en-US" altLang="ja-JP" sz="3200" dirty="0">
              <a:solidFill>
                <a:prstClr val="black"/>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1605908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normAutofit lnSpcReduction="10000"/>
          </a:bodyPr>
          <a:lstStyle/>
          <a:p>
            <a:fld id="{B2A91905-D3CB-4117-AF91-F51F89CE796E}" type="slidenum">
              <a:rPr kumimoji="1" lang="ja-JP" altLang="en-US" smtClean="0"/>
              <a:t>10</a:t>
            </a:fld>
            <a:endParaRPr kumimoji="1" lang="ja-JP" altLang="en-US"/>
          </a:p>
        </p:txBody>
      </p:sp>
      <p:sp>
        <p:nvSpPr>
          <p:cNvPr id="2" name="タイトル 1"/>
          <p:cNvSpPr>
            <a:spLocks noGrp="1"/>
          </p:cNvSpPr>
          <p:nvPr>
            <p:ph type="title" idx="4294967295"/>
          </p:nvPr>
        </p:nvSpPr>
        <p:spPr>
          <a:xfrm>
            <a:off x="247350" y="405485"/>
            <a:ext cx="11099410" cy="6047031"/>
          </a:xfrm>
        </p:spPr>
        <p:txBody>
          <a:bodyPr>
            <a:noAutofit/>
          </a:bodyPr>
          <a:lstStyle/>
          <a:p>
            <a:pPr algn="l">
              <a:lnSpc>
                <a:spcPct val="150000"/>
              </a:lnSpc>
            </a:pPr>
            <a:r>
              <a:rPr lang="ja-JP" altLang="en-US" sz="3600" b="0" dirty="0" smtClean="0">
                <a:solidFill>
                  <a:schemeClr val="tx1"/>
                </a:solidFill>
                <a:latin typeface="HGS創英ﾌﾟﾚｾﾞﾝｽEB" panose="02020800000000000000" pitchFamily="18" charset="-128"/>
                <a:ea typeface="HGS創英ﾌﾟﾚｾﾞﾝｽEB" panose="02020800000000000000" pitchFamily="18" charset="-128"/>
              </a:rPr>
              <a:t>平成</a:t>
            </a:r>
            <a:r>
              <a:rPr lang="en-US" altLang="ja-JP" sz="3600" b="0" dirty="0">
                <a:solidFill>
                  <a:schemeClr val="tx1"/>
                </a:solidFill>
                <a:latin typeface="HGS創英ﾌﾟﾚｾﾞﾝｽEB" panose="02020800000000000000" pitchFamily="18" charset="-128"/>
                <a:ea typeface="HGS創英ﾌﾟﾚｾﾞﾝｽEB" panose="02020800000000000000" pitchFamily="18" charset="-128"/>
              </a:rPr>
              <a:t>27</a:t>
            </a:r>
            <a:r>
              <a:rPr lang="ja-JP" altLang="en-US" sz="3200" b="0" dirty="0">
                <a:solidFill>
                  <a:schemeClr val="tx1"/>
                </a:solidFill>
                <a:latin typeface="HGS創英ﾌﾟﾚｾﾞﾝｽEB" panose="02020800000000000000" pitchFamily="18" charset="-128"/>
                <a:ea typeface="HGS創英ﾌﾟﾚｾﾞﾝｽEB" panose="02020800000000000000" pitchFamily="18" charset="-128"/>
              </a:rPr>
              <a:t>年</a:t>
            </a:r>
            <a:r>
              <a:rPr lang="en-US" altLang="ja-JP" sz="3600" b="0" dirty="0">
                <a:solidFill>
                  <a:schemeClr val="tx1"/>
                </a:solidFill>
                <a:latin typeface="HGS創英ﾌﾟﾚｾﾞﾝｽEB" panose="02020800000000000000" pitchFamily="18" charset="-128"/>
                <a:ea typeface="HGS創英ﾌﾟﾚｾﾞﾝｽEB" panose="02020800000000000000" pitchFamily="18" charset="-128"/>
              </a:rPr>
              <a:t>9</a:t>
            </a:r>
            <a:r>
              <a:rPr lang="ja-JP" altLang="en-US" sz="3200" b="0" dirty="0" smtClean="0">
                <a:solidFill>
                  <a:schemeClr val="tx1"/>
                </a:solidFill>
                <a:latin typeface="HGS創英ﾌﾟﾚｾﾞﾝｽEB" panose="02020800000000000000" pitchFamily="18" charset="-128"/>
                <a:ea typeface="HGS創英ﾌﾟﾚｾﾞﾝｽEB" panose="02020800000000000000" pitchFamily="18" charset="-128"/>
              </a:rPr>
              <a:t>月</a:t>
            </a:r>
            <a:r>
              <a:rPr lang="ja-JP" altLang="en-US" sz="3600" b="0" dirty="0" smtClean="0">
                <a:solidFill>
                  <a:schemeClr val="tx1"/>
                </a:solidFill>
                <a:latin typeface="HGS創英ﾌﾟﾚｾﾞﾝｽEB" panose="02020800000000000000" pitchFamily="18" charset="-128"/>
                <a:ea typeface="HGS創英ﾌﾟﾚｾﾞﾝｽEB" panose="02020800000000000000" pitchFamily="18" charset="-128"/>
              </a:rPr>
              <a:t>時点</a:t>
            </a:r>
            <a:r>
              <a:rPr lang="en-US" altLang="ja-JP" sz="3600" b="0" dirty="0" smtClean="0">
                <a:solidFill>
                  <a:schemeClr val="tx1"/>
                </a:solidFill>
                <a:latin typeface="HGS創英ﾌﾟﾚｾﾞﾝｽEB" panose="02020800000000000000" pitchFamily="18" charset="-128"/>
                <a:ea typeface="HGS創英ﾌﾟﾚｾﾞﾝｽEB" panose="02020800000000000000" pitchFamily="18" charset="-128"/>
              </a:rPr>
              <a:t/>
            </a:r>
            <a:br>
              <a:rPr lang="en-US" altLang="ja-JP" sz="3600" b="0" dirty="0" smtClean="0">
                <a:solidFill>
                  <a:schemeClr val="tx1"/>
                </a:solidFill>
                <a:latin typeface="HGS創英ﾌﾟﾚｾﾞﾝｽEB" panose="02020800000000000000" pitchFamily="18" charset="-128"/>
                <a:ea typeface="HGS創英ﾌﾟﾚｾﾞﾝｽEB" panose="02020800000000000000" pitchFamily="18" charset="-128"/>
              </a:rPr>
            </a:br>
            <a:r>
              <a:rPr lang="ja-JP" altLang="en-US" sz="3600" b="0" dirty="0" smtClean="0">
                <a:solidFill>
                  <a:schemeClr val="tx1"/>
                </a:solidFill>
                <a:latin typeface="HGS創英ﾌﾟﾚｾﾞﾝｽEB" panose="02020800000000000000" pitchFamily="18" charset="-128"/>
                <a:ea typeface="HGS創英ﾌﾟﾚｾﾞﾝｽEB" panose="02020800000000000000" pitchFamily="18" charset="-128"/>
              </a:rPr>
              <a:t>愛知県</a:t>
            </a:r>
            <a:r>
              <a:rPr lang="en-US" altLang="ja-JP" sz="3600" b="0" dirty="0" smtClean="0">
                <a:solidFill>
                  <a:schemeClr val="tx1"/>
                </a:solidFill>
                <a:latin typeface="HGS創英ﾌﾟﾚｾﾞﾝｽEB" panose="02020800000000000000" pitchFamily="18" charset="-128"/>
                <a:ea typeface="HGS創英ﾌﾟﾚｾﾞﾝｽEB" panose="02020800000000000000" pitchFamily="18" charset="-128"/>
              </a:rPr>
              <a:t>69</a:t>
            </a:r>
            <a:r>
              <a:rPr lang="ja-JP" altLang="en-US" sz="3600" b="0" dirty="0" smtClean="0">
                <a:solidFill>
                  <a:schemeClr val="tx1"/>
                </a:solidFill>
                <a:latin typeface="HGS創英ﾌﾟﾚｾﾞﾝｽEB" panose="02020800000000000000" pitchFamily="18" charset="-128"/>
                <a:ea typeface="HGS創英ﾌﾟﾚｾﾞﾝｽEB" panose="02020800000000000000" pitchFamily="18" charset="-128"/>
              </a:rPr>
              <a:t>の市区町村ごとの</a:t>
            </a:r>
            <a:r>
              <a:rPr lang="en-US" altLang="ja-JP" sz="3600" b="0" dirty="0">
                <a:solidFill>
                  <a:schemeClr val="tx1"/>
                </a:solidFill>
                <a:latin typeface="HGS創英ﾌﾟﾚｾﾞﾝｽEB" panose="02020800000000000000" pitchFamily="18" charset="-128"/>
                <a:ea typeface="HGS創英ﾌﾟﾚｾﾞﾝｽEB" panose="02020800000000000000" pitchFamily="18" charset="-128"/>
              </a:rPr>
              <a:t/>
            </a:r>
            <a:br>
              <a:rPr lang="en-US" altLang="ja-JP" sz="3600" b="0" dirty="0">
                <a:solidFill>
                  <a:schemeClr val="tx1"/>
                </a:solidFill>
                <a:latin typeface="HGS創英ﾌﾟﾚｾﾞﾝｽEB" panose="02020800000000000000" pitchFamily="18" charset="-128"/>
                <a:ea typeface="HGS創英ﾌﾟﾚｾﾞﾝｽEB" panose="02020800000000000000" pitchFamily="18" charset="-128"/>
              </a:rPr>
            </a:br>
            <a:r>
              <a:rPr lang="ja-JP" altLang="en-US" sz="3600" b="0" dirty="0" smtClean="0">
                <a:solidFill>
                  <a:schemeClr val="tx1"/>
                </a:solidFill>
                <a:latin typeface="HGS創英ﾌﾟﾚｾﾞﾝｽEB" panose="02020800000000000000" pitchFamily="18" charset="-128"/>
                <a:ea typeface="HGS創英ﾌﾟﾚｾﾞﾝｽEB" panose="02020800000000000000" pitchFamily="18" charset="-128"/>
              </a:rPr>
              <a:t>コンビニエンスストアの店舗数</a:t>
            </a:r>
            <a:r>
              <a:rPr lang="en-US" altLang="ja-JP" sz="3600" b="0" dirty="0" smtClean="0">
                <a:solidFill>
                  <a:schemeClr val="tx1"/>
                </a:solidFill>
                <a:latin typeface="HGS創英ﾌﾟﾚｾﾞﾝｽEB" panose="02020800000000000000" pitchFamily="18" charset="-128"/>
                <a:ea typeface="HGS創英ﾌﾟﾚｾﾞﾝｽEB" panose="02020800000000000000" pitchFamily="18" charset="-128"/>
              </a:rPr>
              <a:t/>
            </a:r>
            <a:br>
              <a:rPr lang="en-US" altLang="ja-JP" sz="3600" b="0" dirty="0" smtClean="0">
                <a:solidFill>
                  <a:schemeClr val="tx1"/>
                </a:solidFill>
                <a:latin typeface="HGS創英ﾌﾟﾚｾﾞﾝｽEB" panose="02020800000000000000" pitchFamily="18" charset="-128"/>
                <a:ea typeface="HGS創英ﾌﾟﾚｾﾞﾝｽEB" panose="02020800000000000000" pitchFamily="18" charset="-128"/>
              </a:rPr>
            </a:br>
            <a:r>
              <a:rPr lang="ja-JP" altLang="en-US" sz="3600" b="0" u="sng" dirty="0" smtClean="0">
                <a:solidFill>
                  <a:schemeClr val="tx1"/>
                </a:solidFill>
                <a:latin typeface="HGS創英ﾌﾟﾚｾﾞﾝｽEB" panose="02020800000000000000" pitchFamily="18" charset="-128"/>
                <a:ea typeface="HGS創英ﾌﾟﾚｾﾞﾝｽEB" panose="02020800000000000000" pitchFamily="18" charset="-128"/>
              </a:rPr>
              <a:t>名古屋市は区ごとのコンビニエンスストアの店舗数</a:t>
            </a:r>
            <a:r>
              <a:rPr lang="ja-JP" altLang="en-US" sz="3600" b="0" dirty="0" smtClean="0">
                <a:solidFill>
                  <a:schemeClr val="tx1"/>
                </a:solidFill>
                <a:latin typeface="HGS創英ﾌﾟﾚｾﾞﾝｽEB" panose="02020800000000000000" pitchFamily="18" charset="-128"/>
                <a:ea typeface="HGS創英ﾌﾟﾚｾﾞﾝｽEB" panose="02020800000000000000" pitchFamily="18" charset="-128"/>
              </a:rPr>
              <a:t>を</a:t>
            </a:r>
            <a:r>
              <a:rPr lang="en-US" altLang="ja-JP" sz="3600" b="0" dirty="0" smtClean="0">
                <a:solidFill>
                  <a:schemeClr val="tx1"/>
                </a:solidFill>
                <a:latin typeface="HGS創英ﾌﾟﾚｾﾞﾝｽEB" panose="02020800000000000000" pitchFamily="18" charset="-128"/>
                <a:ea typeface="HGS創英ﾌﾟﾚｾﾞﾝｽEB" panose="02020800000000000000" pitchFamily="18" charset="-128"/>
              </a:rPr>
              <a:t/>
            </a:r>
            <a:br>
              <a:rPr lang="en-US" altLang="ja-JP" sz="3600" b="0" dirty="0" smtClean="0">
                <a:solidFill>
                  <a:schemeClr val="tx1"/>
                </a:solidFill>
                <a:latin typeface="HGS創英ﾌﾟﾚｾﾞﾝｽEB" panose="02020800000000000000" pitchFamily="18" charset="-128"/>
                <a:ea typeface="HGS創英ﾌﾟﾚｾﾞﾝｽEB" panose="02020800000000000000" pitchFamily="18" charset="-128"/>
              </a:rPr>
            </a:br>
            <a:r>
              <a:rPr lang="ja-JP" altLang="en-US" sz="3600" b="0" dirty="0" smtClean="0">
                <a:solidFill>
                  <a:schemeClr val="tx1"/>
                </a:solidFill>
                <a:latin typeface="HGS創英ﾌﾟﾚｾﾞﾝｽEB" panose="02020800000000000000" pitchFamily="18" charset="-128"/>
                <a:ea typeface="HGS創英ﾌﾟﾚｾﾞﾝｽEB" panose="02020800000000000000" pitchFamily="18" charset="-128"/>
              </a:rPr>
              <a:t>被説明変数として使う</a:t>
            </a:r>
            <a:r>
              <a:rPr lang="en-US" altLang="ja-JP" sz="3600" b="0" dirty="0">
                <a:solidFill>
                  <a:schemeClr val="tx1"/>
                </a:solidFill>
                <a:latin typeface="HGS創英ﾌﾟﾚｾﾞﾝｽEB" panose="02020800000000000000" pitchFamily="18" charset="-128"/>
                <a:ea typeface="HGS創英ﾌﾟﾚｾﾞﾝｽEB" panose="02020800000000000000" pitchFamily="18" charset="-128"/>
              </a:rPr>
              <a:t/>
            </a:r>
            <a:br>
              <a:rPr lang="en-US" altLang="ja-JP" sz="3600" b="0" dirty="0">
                <a:solidFill>
                  <a:schemeClr val="tx1"/>
                </a:solidFill>
                <a:latin typeface="HGS創英ﾌﾟﾚｾﾞﾝｽEB" panose="02020800000000000000" pitchFamily="18" charset="-128"/>
                <a:ea typeface="HGS創英ﾌﾟﾚｾﾞﾝｽEB" panose="02020800000000000000" pitchFamily="18" charset="-128"/>
              </a:rPr>
            </a:br>
            <a:r>
              <a:rPr lang="en-US" altLang="ja-JP" sz="3600" b="0" dirty="0" smtClean="0">
                <a:solidFill>
                  <a:schemeClr val="tx1"/>
                </a:solidFill>
                <a:latin typeface="HGS創英ﾌﾟﾚｾﾞﾝｽEB" panose="02020800000000000000" pitchFamily="18" charset="-128"/>
                <a:ea typeface="HGS創英ﾌﾟﾚｾﾞﾝｽEB" panose="02020800000000000000" pitchFamily="18" charset="-128"/>
              </a:rPr>
              <a:t/>
            </a:r>
            <a:br>
              <a:rPr lang="en-US" altLang="ja-JP" sz="3600" b="0" dirty="0" smtClean="0">
                <a:solidFill>
                  <a:schemeClr val="tx1"/>
                </a:solidFill>
                <a:latin typeface="HGS創英ﾌﾟﾚｾﾞﾝｽEB" panose="02020800000000000000" pitchFamily="18" charset="-128"/>
                <a:ea typeface="HGS創英ﾌﾟﾚｾﾞﾝｽEB" panose="02020800000000000000" pitchFamily="18" charset="-128"/>
              </a:rPr>
            </a:br>
            <a:r>
              <a:rPr lang="en-US" altLang="ja-JP" sz="2800" b="0" dirty="0" smtClean="0">
                <a:solidFill>
                  <a:schemeClr val="tx1"/>
                </a:solidFill>
                <a:latin typeface="HGS創英ﾌﾟﾚｾﾞﾝｽEB" panose="02020800000000000000" pitchFamily="18" charset="-128"/>
                <a:ea typeface="HGS創英ﾌﾟﾚｾﾞﾝｽEB" panose="02020800000000000000" pitchFamily="18" charset="-128"/>
              </a:rPr>
              <a:t>※</a:t>
            </a:r>
            <a:r>
              <a:rPr lang="ja-JP" altLang="en-US" sz="2800" b="0" dirty="0" smtClean="0">
                <a:solidFill>
                  <a:schemeClr val="tx1"/>
                </a:solidFill>
                <a:latin typeface="HGS創英ﾌﾟﾚｾﾞﾝｽEB" panose="02020800000000000000" pitchFamily="18" charset="-128"/>
                <a:ea typeface="HGS創英ﾌﾟﾚｾﾞﾝｽEB" panose="02020800000000000000" pitchFamily="18" charset="-128"/>
              </a:rPr>
              <a:t>名古屋市はデータの値が</a:t>
            </a:r>
            <a:r>
              <a:rPr lang="en-US" altLang="ja-JP" sz="2800" b="0" dirty="0" smtClean="0">
                <a:solidFill>
                  <a:schemeClr val="tx1"/>
                </a:solidFill>
                <a:latin typeface="HGS創英ﾌﾟﾚｾﾞﾝｽEB" panose="02020800000000000000" pitchFamily="18" charset="-128"/>
                <a:ea typeface="HGS創英ﾌﾟﾚｾﾞﾝｽEB" panose="02020800000000000000" pitchFamily="18" charset="-128"/>
              </a:rPr>
              <a:t/>
            </a:r>
            <a:br>
              <a:rPr lang="en-US" altLang="ja-JP" sz="2800" b="0" dirty="0" smtClean="0">
                <a:solidFill>
                  <a:schemeClr val="tx1"/>
                </a:solidFill>
                <a:latin typeface="HGS創英ﾌﾟﾚｾﾞﾝｽEB" panose="02020800000000000000" pitchFamily="18" charset="-128"/>
                <a:ea typeface="HGS創英ﾌﾟﾚｾﾞﾝｽEB" panose="02020800000000000000" pitchFamily="18" charset="-128"/>
              </a:rPr>
            </a:br>
            <a:r>
              <a:rPr lang="ja-JP" altLang="en-US" sz="2800" b="0" dirty="0" smtClean="0">
                <a:solidFill>
                  <a:schemeClr val="tx1"/>
                </a:solidFill>
                <a:latin typeface="HGS創英ﾌﾟﾚｾﾞﾝｽEB" panose="02020800000000000000" pitchFamily="18" charset="-128"/>
                <a:ea typeface="HGS創英ﾌﾟﾚｾﾞﾝｽEB" panose="02020800000000000000" pitchFamily="18" charset="-128"/>
              </a:rPr>
              <a:t>　大きくなってしまうため区ごとに分類</a:t>
            </a:r>
            <a:endParaRPr kumimoji="1" lang="ja-JP" altLang="en-US" sz="3600" b="0" dirty="0">
              <a:solidFill>
                <a:schemeClr val="tx1"/>
              </a:solidFill>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3406517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7801" y="476657"/>
            <a:ext cx="10624039" cy="5992405"/>
          </a:xfrm>
        </p:spPr>
        <p:txBody>
          <a:bodyPr>
            <a:normAutofit fontScale="90000"/>
          </a:bodyPr>
          <a:lstStyle/>
          <a:p>
            <a:pPr algn="l">
              <a:lnSpc>
                <a:spcPct val="150000"/>
              </a:lnSpc>
            </a:pP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平成</a:t>
            </a:r>
            <a:r>
              <a:rPr lang="en-US" altLang="ja-JP"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27</a:t>
            </a:r>
            <a:r>
              <a:rPr lang="ja-JP" altLang="en-US" sz="40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年</a:t>
            </a:r>
            <a:r>
              <a:rPr lang="en-US" altLang="ja-JP"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9</a:t>
            </a:r>
            <a:r>
              <a:rPr lang="ja-JP" altLang="en-US" sz="40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月</a:t>
            </a: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時点</a:t>
            </a:r>
            <a: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愛知県</a:t>
            </a:r>
            <a:r>
              <a:rPr lang="ja-JP" altLang="en-US"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は</a:t>
            </a:r>
            <a: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69</a:t>
            </a: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の市区町村ごとの世帯数</a:t>
            </a:r>
            <a: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b="0" u="sng"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名古屋市</a:t>
            </a:r>
            <a:r>
              <a:rPr lang="ja-JP" altLang="en-US" b="0" u="sng"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は</a:t>
            </a:r>
            <a:r>
              <a:rPr lang="ja-JP" altLang="en-US" b="0" u="sng"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区ごとの世帯数を</a:t>
            </a:r>
            <a:r>
              <a:rPr lang="en-US" altLang="ja-JP" b="0" u="sng"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b="0" u="sng"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b="0" u="sng"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説明変数</a:t>
            </a: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として使う</a:t>
            </a:r>
            <a: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en-US" altLang="ja-JP"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en-US" altLang="ja-JP"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a:t>
            </a:r>
            <a:r>
              <a:rPr lang="ja-JP" altLang="en-US"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名古屋市はデータの値が</a:t>
            </a:r>
            <a:r>
              <a:rPr lang="en-US" altLang="ja-JP"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大きくなってしまうため区ごとに分類</a:t>
            </a:r>
            <a:endParaRPr kumimoji="1" lang="ja-JP" altLang="en-US" sz="36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endParaRPr>
          </a:p>
        </p:txBody>
      </p:sp>
      <p:sp>
        <p:nvSpPr>
          <p:cNvPr id="3" name="スライド番号プレースホルダー 2"/>
          <p:cNvSpPr>
            <a:spLocks noGrp="1"/>
          </p:cNvSpPr>
          <p:nvPr>
            <p:ph type="sldNum" sz="quarter" idx="12"/>
          </p:nvPr>
        </p:nvSpPr>
        <p:spPr/>
        <p:txBody>
          <a:bodyPr>
            <a:normAutofit lnSpcReduction="10000"/>
          </a:bodyPr>
          <a:lstStyle/>
          <a:p>
            <a:fld id="{B2A91905-D3CB-4117-AF91-F51F89CE796E}" type="slidenum">
              <a:rPr kumimoji="1" lang="ja-JP" altLang="en-US" smtClean="0"/>
              <a:t>11</a:t>
            </a:fld>
            <a:endParaRPr kumimoji="1" lang="ja-JP" altLang="en-US"/>
          </a:p>
        </p:txBody>
      </p:sp>
    </p:spTree>
    <p:extLst>
      <p:ext uri="{BB962C8B-B14F-4D97-AF65-F5344CB8AC3E}">
        <p14:creationId xmlns:p14="http://schemas.microsoft.com/office/powerpoint/2010/main" val="2498279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12</a:t>
            </a:fld>
            <a:endParaRPr kumimoji="1" lang="ja-JP" altLang="en-US"/>
          </a:p>
        </p:txBody>
      </p:sp>
      <p:sp>
        <p:nvSpPr>
          <p:cNvPr id="5" name="テキスト ボックス 4"/>
          <p:cNvSpPr txBox="1"/>
          <p:nvPr/>
        </p:nvSpPr>
        <p:spPr>
          <a:xfrm>
            <a:off x="742234" y="597952"/>
            <a:ext cx="9944816" cy="5078313"/>
          </a:xfrm>
          <a:prstGeom prst="rect">
            <a:avLst/>
          </a:prstGeom>
          <a:noFill/>
        </p:spPr>
        <p:txBody>
          <a:bodyPr wrap="square" rtlCol="0">
            <a:spAutoFit/>
          </a:bodyPr>
          <a:lstStyle/>
          <a:p>
            <a:pPr>
              <a:lnSpc>
                <a:spcPct val="150000"/>
              </a:lnSpc>
            </a:pPr>
            <a:r>
              <a:rPr lang="ja-JP" altLang="en-US" sz="5400" dirty="0">
                <a:latin typeface="HGS創英ﾌﾟﾚｾﾞﾝｽEB" panose="02020800000000000000" pitchFamily="18" charset="-128"/>
                <a:ea typeface="HGS創英ﾌﾟﾚｾﾞﾝｽEB" panose="02020800000000000000" pitchFamily="18" charset="-128"/>
              </a:rPr>
              <a:t>被説明変数</a:t>
            </a:r>
            <a:r>
              <a:rPr lang="ja-JP" altLang="en-US" sz="5400" dirty="0" smtClean="0">
                <a:latin typeface="HGS創英ﾌﾟﾚｾﾞﾝｽEB" panose="02020800000000000000" pitchFamily="18" charset="-128"/>
                <a:ea typeface="HGS創英ﾌﾟﾚｾﾞﾝｽEB" panose="02020800000000000000" pitchFamily="18" charset="-128"/>
              </a:rPr>
              <a:t>を</a:t>
            </a:r>
            <a:endParaRPr lang="en-US" altLang="ja-JP" sz="5400" dirty="0" smtClean="0">
              <a:latin typeface="HGS創英ﾌﾟﾚｾﾞﾝｽEB" panose="02020800000000000000" pitchFamily="18" charset="-128"/>
              <a:ea typeface="HGS創英ﾌﾟﾚｾﾞﾝｽEB" panose="02020800000000000000" pitchFamily="18" charset="-128"/>
            </a:endParaRPr>
          </a:p>
          <a:p>
            <a:pPr>
              <a:lnSpc>
                <a:spcPct val="150000"/>
              </a:lnSpc>
            </a:pPr>
            <a:r>
              <a:rPr lang="ja-JP" altLang="en-US" sz="5400" dirty="0" smtClean="0">
                <a:latin typeface="HGS創英ﾌﾟﾚｾﾞﾝｽEB" panose="02020800000000000000" pitchFamily="18" charset="-128"/>
                <a:ea typeface="HGS創英ﾌﾟﾚｾﾞﾝｽEB" panose="02020800000000000000" pitchFamily="18" charset="-128"/>
              </a:rPr>
              <a:t>コンビニエンスストアの</a:t>
            </a:r>
            <a:r>
              <a:rPr lang="ja-JP" altLang="en-US" sz="5400" dirty="0">
                <a:latin typeface="HGS創英ﾌﾟﾚｾﾞﾝｽEB" panose="02020800000000000000" pitchFamily="18" charset="-128"/>
                <a:ea typeface="HGS創英ﾌﾟﾚｾﾞﾝｽEB" panose="02020800000000000000" pitchFamily="18" charset="-128"/>
              </a:rPr>
              <a:t>店舗数</a:t>
            </a:r>
            <a:endParaRPr lang="en-US" altLang="ja-JP" sz="5400" dirty="0">
              <a:latin typeface="HGS創英ﾌﾟﾚｾﾞﾝｽEB" panose="02020800000000000000" pitchFamily="18" charset="-128"/>
              <a:ea typeface="HGS創英ﾌﾟﾚｾﾞﾝｽEB" panose="02020800000000000000" pitchFamily="18" charset="-128"/>
            </a:endParaRPr>
          </a:p>
          <a:p>
            <a:pPr>
              <a:lnSpc>
                <a:spcPct val="150000"/>
              </a:lnSpc>
            </a:pPr>
            <a:r>
              <a:rPr lang="ja-JP" altLang="en-US" sz="5400" dirty="0">
                <a:latin typeface="HGS創英ﾌﾟﾚｾﾞﾝｽEB" panose="02020800000000000000" pitchFamily="18" charset="-128"/>
                <a:ea typeface="HGS創英ﾌﾟﾚｾﾞﾝｽEB" panose="02020800000000000000" pitchFamily="18" charset="-128"/>
              </a:rPr>
              <a:t>世帯数を説明</a:t>
            </a:r>
            <a:r>
              <a:rPr lang="ja-JP" altLang="en-US" sz="5400" dirty="0" smtClean="0">
                <a:latin typeface="HGS創英ﾌﾟﾚｾﾞﾝｽEB" panose="02020800000000000000" pitchFamily="18" charset="-128"/>
                <a:ea typeface="HGS創英ﾌﾟﾚｾﾞﾝｽEB" panose="02020800000000000000" pitchFamily="18" charset="-128"/>
              </a:rPr>
              <a:t>変数</a:t>
            </a:r>
            <a:endParaRPr lang="en-US" altLang="ja-JP" sz="5400" dirty="0">
              <a:latin typeface="HGS創英ﾌﾟﾚｾﾞﾝｽEB" panose="02020800000000000000" pitchFamily="18" charset="-128"/>
              <a:ea typeface="HGS創英ﾌﾟﾚｾﾞﾝｽEB" panose="02020800000000000000" pitchFamily="18" charset="-128"/>
            </a:endParaRPr>
          </a:p>
          <a:p>
            <a:pPr>
              <a:lnSpc>
                <a:spcPct val="150000"/>
              </a:lnSpc>
            </a:pPr>
            <a:r>
              <a:rPr lang="ja-JP" altLang="en-US" sz="5400" dirty="0" smtClean="0">
                <a:latin typeface="HGS創英ﾌﾟﾚｾﾞﾝｽEB" panose="02020800000000000000" pitchFamily="18" charset="-128"/>
                <a:ea typeface="HGS創英ﾌﾟﾚｾﾞﾝｽEB" panose="02020800000000000000" pitchFamily="18" charset="-128"/>
              </a:rPr>
              <a:t>と</a:t>
            </a:r>
            <a:r>
              <a:rPr lang="ja-JP" altLang="en-US" sz="5400" dirty="0">
                <a:latin typeface="HGS創英ﾌﾟﾚｾﾞﾝｽEB" panose="02020800000000000000" pitchFamily="18" charset="-128"/>
                <a:ea typeface="HGS創英ﾌﾟﾚｾﾞﾝｽEB" panose="02020800000000000000" pitchFamily="18" charset="-128"/>
              </a:rPr>
              <a:t>して単回帰分析を</a:t>
            </a:r>
            <a:r>
              <a:rPr lang="ja-JP" altLang="en-US" sz="5400" dirty="0" smtClean="0">
                <a:latin typeface="HGS創英ﾌﾟﾚｾﾞﾝｽEB" panose="02020800000000000000" pitchFamily="18" charset="-128"/>
                <a:ea typeface="HGS創英ﾌﾟﾚｾﾞﾝｽEB" panose="02020800000000000000" pitchFamily="18" charset="-128"/>
              </a:rPr>
              <a:t>行う</a:t>
            </a:r>
            <a:endParaRPr lang="en-US" altLang="ja-JP" sz="5400" dirty="0">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1256170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3867844807"/>
              </p:ext>
            </p:extLst>
          </p:nvPr>
        </p:nvGraphicFramePr>
        <p:xfrm>
          <a:off x="438150" y="1952696"/>
          <a:ext cx="10610850" cy="3147645"/>
        </p:xfrm>
        <a:graphic>
          <a:graphicData uri="http://schemas.openxmlformats.org/drawingml/2006/chart">
            <c:chart xmlns:c="http://schemas.openxmlformats.org/drawingml/2006/chart" xmlns:r="http://schemas.openxmlformats.org/officeDocument/2006/relationships" r:id="rId3"/>
          </a:graphicData>
        </a:graphic>
      </p:graphicFrame>
      <p:sp>
        <p:nvSpPr>
          <p:cNvPr id="3" name="コンテンツ プレースホルダー 2"/>
          <p:cNvSpPr>
            <a:spLocks noGrp="1"/>
          </p:cNvSpPr>
          <p:nvPr>
            <p:ph idx="1"/>
          </p:nvPr>
        </p:nvSpPr>
        <p:spPr>
          <a:xfrm>
            <a:off x="602776" y="5295900"/>
            <a:ext cx="10986448" cy="1470025"/>
          </a:xfrm>
        </p:spPr>
        <p:txBody>
          <a:bodyPr>
            <a:normAutofit lnSpcReduction="10000"/>
          </a:bodyPr>
          <a:lstStyle/>
          <a:p>
            <a:pPr marL="0" indent="0">
              <a:buNone/>
            </a:pPr>
            <a:r>
              <a:rPr lang="ja-JP" altLang="en-US" sz="3200" b="1" dirty="0" smtClean="0">
                <a:solidFill>
                  <a:schemeClr val="tx1"/>
                </a:solidFill>
                <a:latin typeface="メイリオ" panose="020B0604030504040204" pitchFamily="50" charset="-128"/>
                <a:ea typeface="メイリオ" panose="020B0604030504040204" pitchFamily="50" charset="-128"/>
              </a:rPr>
              <a:t>この</a:t>
            </a:r>
            <a:r>
              <a:rPr lang="ja-JP" altLang="en-US" sz="3200" b="1" dirty="0">
                <a:solidFill>
                  <a:schemeClr val="tx1"/>
                </a:solidFill>
                <a:latin typeface="メイリオ" panose="020B0604030504040204" pitchFamily="50" charset="-128"/>
                <a:ea typeface="メイリオ" panose="020B0604030504040204" pitchFamily="50" charset="-128"/>
              </a:rPr>
              <a:t>結果</a:t>
            </a:r>
            <a:r>
              <a:rPr lang="ja-JP" altLang="en-US" sz="3200" b="1" dirty="0" smtClean="0">
                <a:solidFill>
                  <a:schemeClr val="tx1"/>
                </a:solidFill>
                <a:latin typeface="メイリオ" panose="020B0604030504040204" pitchFamily="50" charset="-128"/>
                <a:ea typeface="メイリオ" panose="020B0604030504040204" pitchFamily="50" charset="-128"/>
              </a:rPr>
              <a:t>から</a:t>
            </a:r>
            <a:r>
              <a:rPr kumimoji="1" lang="ja-JP" altLang="en-US" sz="3200" b="1" dirty="0" smtClean="0">
                <a:solidFill>
                  <a:schemeClr val="tx1"/>
                </a:solidFill>
                <a:latin typeface="メイリオ" panose="020B0604030504040204" pitchFamily="50" charset="-128"/>
                <a:ea typeface="メイリオ" panose="020B0604030504040204" pitchFamily="50" charset="-128"/>
              </a:rPr>
              <a:t>、</a:t>
            </a:r>
            <a:r>
              <a:rPr lang="ja-JP" altLang="en-US" sz="3200" b="1" dirty="0" smtClean="0">
                <a:solidFill>
                  <a:schemeClr val="tx1"/>
                </a:solidFill>
                <a:latin typeface="メイリオ" panose="020B0604030504040204" pitchFamily="50" charset="-128"/>
                <a:ea typeface="メイリオ" panose="020B0604030504040204" pitchFamily="50" charset="-128"/>
              </a:rPr>
              <a:t>コンビニの店舗数</a:t>
            </a:r>
            <a:r>
              <a:rPr kumimoji="1" lang="ja-JP" altLang="en-US" sz="3200" b="1" dirty="0" smtClean="0">
                <a:solidFill>
                  <a:schemeClr val="tx1"/>
                </a:solidFill>
                <a:latin typeface="メイリオ" panose="020B0604030504040204" pitchFamily="50" charset="-128"/>
                <a:ea typeface="メイリオ" panose="020B0604030504040204" pitchFamily="50" charset="-128"/>
              </a:rPr>
              <a:t>と世帯数は</a:t>
            </a:r>
            <a:endParaRPr kumimoji="1" lang="en-US" altLang="ja-JP" sz="3200" b="1" dirty="0" smtClean="0">
              <a:solidFill>
                <a:schemeClr val="tx1"/>
              </a:solidFill>
              <a:latin typeface="メイリオ" panose="020B0604030504040204" pitchFamily="50" charset="-128"/>
              <a:ea typeface="メイリオ" panose="020B0604030504040204" pitchFamily="50" charset="-128"/>
            </a:endParaRPr>
          </a:p>
          <a:p>
            <a:pPr marL="0" indent="0">
              <a:buNone/>
            </a:pPr>
            <a:r>
              <a:rPr kumimoji="1" lang="ja-JP" altLang="en-US" sz="5400" b="1" dirty="0" smtClean="0">
                <a:solidFill>
                  <a:srgbClr val="FF0000"/>
                </a:solidFill>
                <a:latin typeface="メイリオ" panose="020B0604030504040204" pitchFamily="50" charset="-128"/>
                <a:ea typeface="メイリオ" panose="020B0604030504040204" pitchFamily="50" charset="-128"/>
              </a:rPr>
              <a:t>相関関係</a:t>
            </a:r>
            <a:r>
              <a:rPr kumimoji="1" lang="ja-JP" altLang="en-US" sz="3200" b="1" dirty="0" smtClean="0">
                <a:solidFill>
                  <a:schemeClr val="tx1"/>
                </a:solidFill>
                <a:latin typeface="メイリオ" panose="020B0604030504040204" pitchFamily="50" charset="-128"/>
                <a:ea typeface="メイリオ" panose="020B0604030504040204" pitchFamily="50" charset="-128"/>
              </a:rPr>
              <a:t>にあることが分かる</a:t>
            </a:r>
            <a:endParaRPr kumimoji="1" lang="en-US" altLang="ja-JP" sz="2800" b="1" dirty="0" smtClean="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290080" y="373832"/>
            <a:ext cx="11611841" cy="1631216"/>
          </a:xfrm>
          <a:prstGeom prst="rect">
            <a:avLst/>
          </a:prstGeom>
          <a:noFill/>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rPr>
              <a:t>コンビニの店舗数</a:t>
            </a:r>
            <a:r>
              <a:rPr lang="en-US" altLang="ja-JP" sz="3200" b="1" dirty="0">
                <a:latin typeface="メイリオ" panose="020B0604030504040204" pitchFamily="50" charset="-128"/>
                <a:ea typeface="メイリオ" panose="020B0604030504040204" pitchFamily="50" charset="-128"/>
              </a:rPr>
              <a:t>=</a:t>
            </a:r>
            <a:r>
              <a:rPr lang="en-US" altLang="ja-JP" sz="3200" b="1" dirty="0" smtClean="0">
                <a:latin typeface="メイリオ" panose="020B0604030504040204" pitchFamily="50" charset="-128"/>
                <a:ea typeface="メイリオ" panose="020B0604030504040204" pitchFamily="50" charset="-128"/>
              </a:rPr>
              <a:t>0.00030230×</a:t>
            </a:r>
            <a:r>
              <a:rPr lang="ja-JP" altLang="en-US" sz="3200" b="1" dirty="0" smtClean="0">
                <a:latin typeface="メイリオ" panose="020B0604030504040204" pitchFamily="50" charset="-128"/>
                <a:ea typeface="メイリオ" panose="020B0604030504040204" pitchFamily="50" charset="-128"/>
              </a:rPr>
              <a:t>世帯数</a:t>
            </a:r>
            <a:r>
              <a:rPr lang="en-US" altLang="ja-JP" sz="3200" b="1" dirty="0">
                <a:latin typeface="メイリオ" panose="020B0604030504040204" pitchFamily="50" charset="-128"/>
                <a:ea typeface="メイリオ" panose="020B0604030504040204" pitchFamily="50" charset="-128"/>
              </a:rPr>
              <a:t>-</a:t>
            </a:r>
            <a:r>
              <a:rPr lang="en-US" altLang="ja-JP" sz="3200" b="1" dirty="0" smtClean="0">
                <a:latin typeface="メイリオ" panose="020B0604030504040204" pitchFamily="50" charset="-128"/>
                <a:ea typeface="メイリオ" panose="020B0604030504040204" pitchFamily="50" charset="-128"/>
              </a:rPr>
              <a:t>0.236537</a:t>
            </a:r>
            <a:endParaRPr lang="en-US" altLang="ja-JP" sz="3200" b="1" dirty="0">
              <a:latin typeface="メイリオ" panose="020B0604030504040204" pitchFamily="50" charset="-128"/>
              <a:ea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rPr>
              <a:t>t</a:t>
            </a:r>
            <a:r>
              <a:rPr lang="ja-JP" altLang="en-US" sz="3200" b="1" dirty="0">
                <a:latin typeface="メイリオ" panose="020B0604030504040204" pitchFamily="50" charset="-128"/>
                <a:ea typeface="メイリオ" panose="020B0604030504040204" pitchFamily="50" charset="-128"/>
              </a:rPr>
              <a:t>値　　　　</a:t>
            </a:r>
            <a:r>
              <a:rPr lang="en-US" altLang="ja-JP" sz="3200" b="1" dirty="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a:t>
            </a:r>
            <a:r>
              <a:rPr lang="en-US" altLang="ja-JP" sz="3200" b="1" dirty="0" smtClean="0">
                <a:latin typeface="メイリオ" panose="020B0604030504040204" pitchFamily="50" charset="-128"/>
                <a:ea typeface="メイリオ" panose="020B0604030504040204" pitchFamily="50" charset="-128"/>
              </a:rPr>
              <a:t>31.94555</a:t>
            </a:r>
            <a:r>
              <a:rPr lang="ja-JP" altLang="en-US" sz="3200" b="1" dirty="0" smtClean="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r>
              <a:rPr lang="en-US" altLang="ja-JP" sz="3200" b="1" dirty="0">
                <a:latin typeface="メイリオ" panose="020B0604030504040204" pitchFamily="50" charset="-128"/>
                <a:ea typeface="メイリオ" panose="020B0604030504040204" pitchFamily="50" charset="-128"/>
              </a:rPr>
              <a:t>-</a:t>
            </a:r>
            <a:r>
              <a:rPr lang="en-US" altLang="ja-JP" sz="3200" b="1" dirty="0" smtClean="0">
                <a:latin typeface="メイリオ" panose="020B0604030504040204" pitchFamily="50" charset="-128"/>
                <a:ea typeface="メイリオ" panose="020B0604030504040204" pitchFamily="50" charset="-128"/>
              </a:rPr>
              <a:t>0.43775</a:t>
            </a:r>
            <a:r>
              <a:rPr lang="ja-JP" altLang="en-US" sz="3200" b="1" dirty="0" smtClean="0">
                <a:latin typeface="メイリオ" panose="020B0604030504040204" pitchFamily="50" charset="-128"/>
                <a:ea typeface="メイリオ" panose="020B0604030504040204" pitchFamily="50" charset="-128"/>
              </a:rPr>
              <a:t>）</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		***</a:t>
            </a:r>
            <a:r>
              <a:rPr lang="en-US" altLang="ja-JP" sz="3200" b="1" dirty="0" smtClean="0">
                <a:solidFill>
                  <a:srgbClr val="FF0000"/>
                </a:solidFill>
                <a:latin typeface="メイリオ" panose="020B0604030504040204" pitchFamily="50" charset="-128"/>
                <a:ea typeface="メイリオ" panose="020B0604030504040204" pitchFamily="50" charset="-128"/>
              </a:rPr>
              <a:t>1</a:t>
            </a:r>
            <a:r>
              <a:rPr lang="en-US" altLang="ja-JP" sz="2800" b="1" dirty="0" smtClean="0">
                <a:solidFill>
                  <a:srgbClr val="FF0000"/>
                </a:solidFill>
                <a:latin typeface="メイリオ" panose="020B0604030504040204" pitchFamily="50" charset="-128"/>
                <a:ea typeface="メイリオ" panose="020B0604030504040204" pitchFamily="50" charset="-128"/>
              </a:rPr>
              <a:t>%</a:t>
            </a:r>
            <a:r>
              <a:rPr lang="ja-JP" altLang="en-US" sz="3200" b="1" dirty="0" smtClean="0">
                <a:solidFill>
                  <a:srgbClr val="FF0000"/>
                </a:solidFill>
                <a:latin typeface="メイリオ" panose="020B0604030504040204" pitchFamily="50" charset="-128"/>
                <a:ea typeface="メイリオ" panose="020B0604030504040204" pitchFamily="50" charset="-128"/>
              </a:rPr>
              <a:t>有意</a:t>
            </a:r>
            <a:endParaRPr lang="en-US" altLang="ja-JP" sz="3200" b="1" dirty="0">
              <a:solidFill>
                <a:srgbClr val="FF0000"/>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13</a:t>
            </a:fld>
            <a:endParaRPr kumimoji="1" lang="ja-JP" altLang="en-US"/>
          </a:p>
        </p:txBody>
      </p:sp>
    </p:spTree>
    <p:extLst>
      <p:ext uri="{BB962C8B-B14F-4D97-AF65-F5344CB8AC3E}">
        <p14:creationId xmlns:p14="http://schemas.microsoft.com/office/powerpoint/2010/main" val="204957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29862"/>
            <a:ext cx="11292840" cy="2724903"/>
          </a:xfrm>
          <a:solidFill>
            <a:srgbClr val="FFFFCC"/>
          </a:solidFill>
        </p:spPr>
        <p:txBody>
          <a:bodyPr>
            <a:noAutofit/>
          </a:bodyPr>
          <a:lstStyle/>
          <a:p>
            <a:pPr algn="ctr"/>
            <a:r>
              <a:rPr kumimoji="1"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②</a:t>
            </a:r>
            <a:r>
              <a:rPr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コンビニエンスストアの店舗</a:t>
            </a:r>
            <a:r>
              <a:rPr kumimoji="1"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数</a:t>
            </a:r>
            <a:r>
              <a:rPr kumimoji="1" lang="en-US" altLang="ja-JP" sz="5400" b="0" dirty="0" smtClean="0">
                <a:solidFill>
                  <a:srgbClr val="FF0000"/>
                </a:solidFill>
                <a:latin typeface="HGS創英ﾌﾟﾚｾﾞﾝｽEB" panose="02020800000000000000" pitchFamily="18" charset="-128"/>
                <a:ea typeface="HGS創英ﾌﾟﾚｾﾞﾝｽEB" panose="02020800000000000000" pitchFamily="18" charset="-128"/>
              </a:rPr>
              <a:t/>
            </a:r>
            <a:br>
              <a:rPr kumimoji="1" lang="en-US" altLang="ja-JP" sz="5400" b="0" dirty="0" smtClean="0">
                <a:solidFill>
                  <a:srgbClr val="FF0000"/>
                </a:solidFill>
                <a:latin typeface="HGS創英ﾌﾟﾚｾﾞﾝｽEB" panose="02020800000000000000" pitchFamily="18" charset="-128"/>
                <a:ea typeface="HGS創英ﾌﾟﾚｾﾞﾝｽEB" panose="02020800000000000000" pitchFamily="18" charset="-128"/>
              </a:rPr>
            </a:br>
            <a:r>
              <a:rPr kumimoji="1"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と</a:t>
            </a:r>
            <a:r>
              <a:rPr kumimoji="1" lang="en-US" altLang="ja-JP" sz="5400" b="0" dirty="0" smtClean="0">
                <a:solidFill>
                  <a:srgbClr val="FF0000"/>
                </a:solidFill>
                <a:latin typeface="HGS創英ﾌﾟﾚｾﾞﾝｽEB" panose="02020800000000000000" pitchFamily="18" charset="-128"/>
                <a:ea typeface="HGS創英ﾌﾟﾚｾﾞﾝｽEB" panose="02020800000000000000" pitchFamily="18" charset="-128"/>
              </a:rPr>
              <a:t/>
            </a:r>
            <a:br>
              <a:rPr kumimoji="1" lang="en-US" altLang="ja-JP" sz="5400" b="0" dirty="0" smtClean="0">
                <a:solidFill>
                  <a:srgbClr val="FF0000"/>
                </a:solidFill>
                <a:latin typeface="HGS創英ﾌﾟﾚｾﾞﾝｽEB" panose="02020800000000000000" pitchFamily="18" charset="-128"/>
                <a:ea typeface="HGS創英ﾌﾟﾚｾﾞﾝｽEB" panose="02020800000000000000" pitchFamily="18" charset="-128"/>
              </a:rPr>
            </a:br>
            <a:r>
              <a:rPr kumimoji="1"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従業者数の回帰分析</a:t>
            </a:r>
            <a:endParaRPr kumimoji="1" lang="ja-JP" altLang="en-US" sz="5400" b="0" dirty="0">
              <a:solidFill>
                <a:srgbClr val="FF0000"/>
              </a:solidFill>
              <a:latin typeface="HGS創英ﾌﾟﾚｾﾞﾝｽEB" panose="02020800000000000000" pitchFamily="18" charset="-128"/>
              <a:ea typeface="HGS創英ﾌﾟﾚｾﾞﾝｽEB" panose="02020800000000000000" pitchFamily="18" charset="-128"/>
            </a:endParaRPr>
          </a:p>
        </p:txBody>
      </p:sp>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14</a:t>
            </a:fld>
            <a:endParaRPr kumimoji="1" lang="ja-JP" altLang="en-US"/>
          </a:p>
        </p:txBody>
      </p:sp>
      <p:sp>
        <p:nvSpPr>
          <p:cNvPr id="5" name="テキスト ボックス 4"/>
          <p:cNvSpPr txBox="1"/>
          <p:nvPr/>
        </p:nvSpPr>
        <p:spPr>
          <a:xfrm>
            <a:off x="125186" y="5910590"/>
            <a:ext cx="10594429" cy="523220"/>
          </a:xfrm>
          <a:prstGeom prst="rect">
            <a:avLst/>
          </a:prstGeom>
          <a:noFill/>
        </p:spPr>
        <p:txBody>
          <a:bodyPr wrap="square" rtlCol="0">
            <a:spAutoFit/>
          </a:bodyPr>
          <a:lstStyle/>
          <a:p>
            <a:r>
              <a:rPr kumimoji="1" lang="en-US" altLang="ja-JP" sz="2800" dirty="0" smtClean="0">
                <a:latin typeface="メイリオ" panose="020B0604030504040204" pitchFamily="50" charset="-128"/>
                <a:ea typeface="メイリオ" panose="020B0604030504040204" pitchFamily="50" charset="-128"/>
              </a:rPr>
              <a:t>※</a:t>
            </a:r>
            <a:r>
              <a:rPr kumimoji="1" lang="ja-JP" altLang="en-US" sz="2800" dirty="0" smtClean="0">
                <a:latin typeface="メイリオ" panose="020B0604030504040204" pitchFamily="50" charset="-128"/>
                <a:ea typeface="メイリオ" panose="020B0604030504040204" pitchFamily="50" charset="-128"/>
              </a:rPr>
              <a:t>従業者数は、愛知県の全市町村と名古屋市の全区のものである</a:t>
            </a:r>
            <a:endParaRPr kumimoji="1"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16751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3133" y="455125"/>
            <a:ext cx="10849707" cy="6310800"/>
          </a:xfrm>
        </p:spPr>
        <p:txBody>
          <a:bodyPr>
            <a:normAutofit fontScale="90000"/>
          </a:bodyPr>
          <a:lstStyle/>
          <a:p>
            <a:pPr algn="l">
              <a:lnSpc>
                <a:spcPct val="150000"/>
              </a:lnSpc>
            </a:pPr>
            <a:r>
              <a:rPr lang="ja-JP" altLang="en-US" sz="49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平成</a:t>
            </a:r>
            <a:r>
              <a:rPr lang="en-US" altLang="ja-JP" sz="49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27</a:t>
            </a:r>
            <a:r>
              <a:rPr lang="ja-JP" altLang="en-US" sz="49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年</a:t>
            </a:r>
            <a:r>
              <a:rPr lang="en-US" altLang="ja-JP" sz="49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9</a:t>
            </a:r>
            <a:r>
              <a:rPr lang="ja-JP" altLang="en-US" sz="49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月時点</a:t>
            </a:r>
            <a:r>
              <a:rPr lang="en-US" altLang="ja-JP" sz="49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sz="49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sz="49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愛知県</a:t>
            </a:r>
            <a:r>
              <a:rPr lang="en-US" altLang="ja-JP" sz="49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69</a:t>
            </a:r>
            <a:r>
              <a:rPr lang="ja-JP" altLang="en-US" sz="49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の市区町村ごとの従業者数</a:t>
            </a:r>
            <a:r>
              <a:rPr lang="en-US" altLang="ja-JP" sz="49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sz="49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sz="4900" b="0" u="sng"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名古屋市は区ごとの従業者数</a:t>
            </a:r>
            <a:r>
              <a:rPr lang="ja-JP" altLang="en-US" sz="49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を</a:t>
            </a:r>
            <a:r>
              <a:rPr lang="en-US" altLang="ja-JP" sz="49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sz="49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sz="49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説明変数として使う</a:t>
            </a:r>
            <a:r>
              <a:rPr lang="en-US" altLang="ja-JP" sz="49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sz="49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en-US" altLang="ja-JP"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en-US" altLang="ja-JP"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a:t>
            </a:r>
            <a:r>
              <a:rPr lang="ja-JP" altLang="en-US"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名古屋市はデータの値が</a:t>
            </a:r>
            <a:r>
              <a:rPr lang="en-US" altLang="ja-JP"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大きくなってしまうため区ごとに分類</a:t>
            </a:r>
            <a:endParaRPr kumimoji="1" lang="ja-JP" altLang="en-US" sz="49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endParaRPr>
          </a:p>
        </p:txBody>
      </p:sp>
      <p:sp>
        <p:nvSpPr>
          <p:cNvPr id="3" name="スライド番号プレースホルダー 2"/>
          <p:cNvSpPr>
            <a:spLocks noGrp="1"/>
          </p:cNvSpPr>
          <p:nvPr>
            <p:ph type="sldNum" sz="quarter" idx="12"/>
          </p:nvPr>
        </p:nvSpPr>
        <p:spPr/>
        <p:txBody>
          <a:bodyPr>
            <a:normAutofit lnSpcReduction="10000"/>
          </a:bodyPr>
          <a:lstStyle/>
          <a:p>
            <a:fld id="{B2A91905-D3CB-4117-AF91-F51F89CE796E}" type="slidenum">
              <a:rPr kumimoji="1" lang="ja-JP" altLang="en-US" smtClean="0"/>
              <a:t>15</a:t>
            </a:fld>
            <a:endParaRPr kumimoji="1" lang="ja-JP" altLang="en-US"/>
          </a:p>
        </p:txBody>
      </p:sp>
    </p:spTree>
    <p:extLst>
      <p:ext uri="{BB962C8B-B14F-4D97-AF65-F5344CB8AC3E}">
        <p14:creationId xmlns:p14="http://schemas.microsoft.com/office/powerpoint/2010/main" val="1799462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16</a:t>
            </a:fld>
            <a:endParaRPr kumimoji="1" lang="ja-JP" altLang="en-US"/>
          </a:p>
        </p:txBody>
      </p:sp>
      <p:sp>
        <p:nvSpPr>
          <p:cNvPr id="5" name="テキスト ボックス 4"/>
          <p:cNvSpPr txBox="1"/>
          <p:nvPr/>
        </p:nvSpPr>
        <p:spPr>
          <a:xfrm>
            <a:off x="624840" y="693837"/>
            <a:ext cx="11582400" cy="5078313"/>
          </a:xfrm>
          <a:prstGeom prst="rect">
            <a:avLst/>
          </a:prstGeom>
          <a:noFill/>
        </p:spPr>
        <p:txBody>
          <a:bodyPr wrap="square" rtlCol="0">
            <a:spAutoFit/>
          </a:bodyPr>
          <a:lstStyle/>
          <a:p>
            <a:pPr>
              <a:lnSpc>
                <a:spcPct val="150000"/>
              </a:lnSpc>
            </a:pPr>
            <a:r>
              <a:rPr lang="ja-JP" altLang="en-US" sz="5400" dirty="0">
                <a:latin typeface="HGS創英ﾌﾟﾚｾﾞﾝｽEB" panose="02020800000000000000" pitchFamily="18" charset="-128"/>
                <a:ea typeface="HGS創英ﾌﾟﾚｾﾞﾝｽEB" panose="02020800000000000000" pitchFamily="18" charset="-128"/>
              </a:rPr>
              <a:t>被説明変数</a:t>
            </a:r>
            <a:r>
              <a:rPr lang="ja-JP" altLang="en-US" sz="5400" dirty="0" smtClean="0">
                <a:latin typeface="HGS創英ﾌﾟﾚｾﾞﾝｽEB" panose="02020800000000000000" pitchFamily="18" charset="-128"/>
                <a:ea typeface="HGS創英ﾌﾟﾚｾﾞﾝｽEB" panose="02020800000000000000" pitchFamily="18" charset="-128"/>
              </a:rPr>
              <a:t>を</a:t>
            </a:r>
            <a:endParaRPr lang="en-US" altLang="ja-JP" sz="5400" dirty="0" smtClean="0">
              <a:latin typeface="HGS創英ﾌﾟﾚｾﾞﾝｽEB" panose="02020800000000000000" pitchFamily="18" charset="-128"/>
              <a:ea typeface="HGS創英ﾌﾟﾚｾﾞﾝｽEB" panose="02020800000000000000" pitchFamily="18" charset="-128"/>
            </a:endParaRPr>
          </a:p>
          <a:p>
            <a:pPr>
              <a:lnSpc>
                <a:spcPct val="150000"/>
              </a:lnSpc>
            </a:pPr>
            <a:r>
              <a:rPr lang="ja-JP" altLang="en-US" sz="5400" dirty="0" smtClean="0">
                <a:latin typeface="HGS創英ﾌﾟﾚｾﾞﾝｽEB" panose="02020800000000000000" pitchFamily="18" charset="-128"/>
                <a:ea typeface="HGS創英ﾌﾟﾚｾﾞﾝｽEB" panose="02020800000000000000" pitchFamily="18" charset="-128"/>
              </a:rPr>
              <a:t>コンビニエンスストアの店舗数</a:t>
            </a:r>
            <a:endParaRPr lang="en-US" altLang="ja-JP" sz="5400" dirty="0" smtClean="0">
              <a:latin typeface="HGS創英ﾌﾟﾚｾﾞﾝｽEB" panose="02020800000000000000" pitchFamily="18" charset="-128"/>
              <a:ea typeface="HGS創英ﾌﾟﾚｾﾞﾝｽEB" panose="02020800000000000000" pitchFamily="18" charset="-128"/>
            </a:endParaRPr>
          </a:p>
          <a:p>
            <a:pPr>
              <a:lnSpc>
                <a:spcPct val="150000"/>
              </a:lnSpc>
            </a:pPr>
            <a:r>
              <a:rPr lang="ja-JP" altLang="en-US" sz="5400" dirty="0" smtClean="0">
                <a:latin typeface="HGS創英ﾌﾟﾚｾﾞﾝｽEB" panose="02020800000000000000" pitchFamily="18" charset="-128"/>
                <a:ea typeface="HGS創英ﾌﾟﾚｾﾞﾝｽEB" panose="02020800000000000000" pitchFamily="18" charset="-128"/>
              </a:rPr>
              <a:t>従</a:t>
            </a:r>
            <a:r>
              <a:rPr lang="ja-JP" altLang="en-US" sz="5400" dirty="0">
                <a:latin typeface="HGS創英ﾌﾟﾚｾﾞﾝｽEB" panose="02020800000000000000" pitchFamily="18" charset="-128"/>
                <a:ea typeface="HGS創英ﾌﾟﾚｾﾞﾝｽEB" panose="02020800000000000000" pitchFamily="18" charset="-128"/>
              </a:rPr>
              <a:t>業者数を説明変数</a:t>
            </a:r>
            <a:endParaRPr lang="en-US" altLang="ja-JP" sz="5400" dirty="0">
              <a:latin typeface="HGS創英ﾌﾟﾚｾﾞﾝｽEB" panose="02020800000000000000" pitchFamily="18" charset="-128"/>
              <a:ea typeface="HGS創英ﾌﾟﾚｾﾞﾝｽEB" panose="02020800000000000000" pitchFamily="18" charset="-128"/>
            </a:endParaRPr>
          </a:p>
          <a:p>
            <a:pPr>
              <a:lnSpc>
                <a:spcPct val="150000"/>
              </a:lnSpc>
            </a:pPr>
            <a:r>
              <a:rPr lang="ja-JP" altLang="en-US" sz="5400" dirty="0">
                <a:latin typeface="HGS創英ﾌﾟﾚｾﾞﾝｽEB" panose="02020800000000000000" pitchFamily="18" charset="-128"/>
                <a:ea typeface="HGS創英ﾌﾟﾚｾﾞﾝｽEB" panose="02020800000000000000" pitchFamily="18" charset="-128"/>
              </a:rPr>
              <a:t>として単回帰分析を</a:t>
            </a:r>
            <a:r>
              <a:rPr lang="ja-JP" altLang="en-US" sz="5400" dirty="0" smtClean="0">
                <a:latin typeface="HGS創英ﾌﾟﾚｾﾞﾝｽEB" panose="02020800000000000000" pitchFamily="18" charset="-128"/>
                <a:ea typeface="HGS創英ﾌﾟﾚｾﾞﾝｽEB" panose="02020800000000000000" pitchFamily="18" charset="-128"/>
              </a:rPr>
              <a:t>行う</a:t>
            </a:r>
            <a:endParaRPr lang="en-US" altLang="ja-JP" sz="5400" dirty="0">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740689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3010795842"/>
              </p:ext>
            </p:extLst>
          </p:nvPr>
        </p:nvGraphicFramePr>
        <p:xfrm>
          <a:off x="569625" y="2217296"/>
          <a:ext cx="10587681" cy="3173854"/>
        </p:xfrm>
        <a:graphic>
          <a:graphicData uri="http://schemas.openxmlformats.org/drawingml/2006/chart">
            <c:chart xmlns:c="http://schemas.openxmlformats.org/drawingml/2006/chart" xmlns:r="http://schemas.openxmlformats.org/officeDocument/2006/relationships" r:id="rId3"/>
          </a:graphicData>
        </a:graphic>
      </p:graphicFrame>
      <p:sp>
        <p:nvSpPr>
          <p:cNvPr id="3" name="コンテンツ プレースホルダー 2"/>
          <p:cNvSpPr>
            <a:spLocks noGrp="1"/>
          </p:cNvSpPr>
          <p:nvPr>
            <p:ph idx="1"/>
          </p:nvPr>
        </p:nvSpPr>
        <p:spPr>
          <a:xfrm>
            <a:off x="1034694" y="5484266"/>
            <a:ext cx="10122612" cy="1281659"/>
          </a:xfrm>
        </p:spPr>
        <p:txBody>
          <a:bodyPr>
            <a:noAutofit/>
          </a:bodyPr>
          <a:lstStyle/>
          <a:p>
            <a:pPr marL="0" indent="0">
              <a:buNone/>
            </a:pPr>
            <a:r>
              <a:rPr lang="ja-JP" altLang="en-US"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コンビニの店舗数</a:t>
            </a:r>
            <a:r>
              <a:rPr kumimoji="1" lang="ja-JP" altLang="en-US"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従業者</a:t>
            </a:r>
            <a:r>
              <a:rPr lang="ja-JP" altLang="en-US"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数</a:t>
            </a:r>
            <a:r>
              <a:rPr kumimoji="1" lang="ja-JP" altLang="en-US"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endParaRPr kumimoji="1" lang="en-US" altLang="ja-JP"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4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相関関係</a:t>
            </a:r>
            <a:r>
              <a:rPr kumimoji="1" lang="ja-JP" altLang="en-US"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にあることが分かる</a:t>
            </a:r>
            <a:endParaRPr kumimoji="1" lang="en-US" altLang="ja-JP"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1800" dirty="0" smtClean="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642164" y="461365"/>
            <a:ext cx="10907671" cy="1631216"/>
          </a:xfrm>
          <a:prstGeom prst="rect">
            <a:avLst/>
          </a:prstGeom>
          <a:noFill/>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rPr>
              <a:t>コンビニの店舗数</a:t>
            </a:r>
            <a:r>
              <a:rPr lang="en-US" altLang="ja-JP" sz="3200" b="1" dirty="0">
                <a:latin typeface="メイリオ" panose="020B0604030504040204" pitchFamily="50" charset="-128"/>
                <a:ea typeface="メイリオ" panose="020B0604030504040204" pitchFamily="50" charset="-128"/>
              </a:rPr>
              <a:t>=</a:t>
            </a:r>
            <a:r>
              <a:rPr lang="en-US" altLang="ja-JP" sz="3200" b="1" dirty="0" smtClean="0">
                <a:latin typeface="メイリオ" panose="020B0604030504040204" pitchFamily="50" charset="-128"/>
                <a:ea typeface="メイリオ" panose="020B0604030504040204" pitchFamily="50" charset="-128"/>
              </a:rPr>
              <a:t>0.000697×</a:t>
            </a:r>
            <a:r>
              <a:rPr lang="ja-JP" altLang="en-US" sz="3200" b="1" dirty="0">
                <a:latin typeface="メイリオ" panose="020B0604030504040204" pitchFamily="50" charset="-128"/>
                <a:ea typeface="メイリオ" panose="020B0604030504040204" pitchFamily="50" charset="-128"/>
              </a:rPr>
              <a:t>従業者数</a:t>
            </a:r>
            <a:r>
              <a:rPr lang="en-US" altLang="ja-JP" sz="3200" b="1" dirty="0" smtClean="0">
                <a:latin typeface="メイリオ" panose="020B0604030504040204" pitchFamily="50" charset="-128"/>
                <a:ea typeface="メイリオ" panose="020B0604030504040204" pitchFamily="50" charset="-128"/>
              </a:rPr>
              <a:t>+6.61031</a:t>
            </a:r>
            <a:endParaRPr lang="en-US" altLang="ja-JP" sz="3200" b="1" dirty="0">
              <a:latin typeface="メイリオ" panose="020B0604030504040204" pitchFamily="50" charset="-128"/>
              <a:ea typeface="メイリオ" panose="020B0604030504040204" pitchFamily="50" charset="-128"/>
            </a:endParaRPr>
          </a:p>
          <a:p>
            <a:r>
              <a:rPr lang="en-US" altLang="ja-JP" sz="3200" b="1" dirty="0" smtClean="0">
                <a:latin typeface="メイリオ" panose="020B0604030504040204" pitchFamily="50" charset="-128"/>
                <a:ea typeface="メイリオ" panose="020B0604030504040204" pitchFamily="50" charset="-128"/>
              </a:rPr>
              <a:t>t</a:t>
            </a:r>
            <a:r>
              <a:rPr lang="ja-JP" altLang="en-US" sz="3200" b="1" dirty="0" smtClean="0">
                <a:latin typeface="メイリオ" panose="020B0604030504040204" pitchFamily="50" charset="-128"/>
                <a:ea typeface="メイリオ" panose="020B0604030504040204" pitchFamily="50" charset="-128"/>
              </a:rPr>
              <a:t>値→</a:t>
            </a:r>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a:t>
            </a:r>
            <a:r>
              <a:rPr lang="en-US" altLang="ja-JP" sz="3200" b="1" dirty="0" smtClean="0">
                <a:latin typeface="メイリオ" panose="020B0604030504040204" pitchFamily="50" charset="-128"/>
                <a:ea typeface="メイリオ" panose="020B0604030504040204" pitchFamily="50" charset="-128"/>
              </a:rPr>
              <a:t>23.287</a:t>
            </a:r>
            <a:r>
              <a:rPr lang="ja-JP" altLang="en-US" sz="3200" b="1" dirty="0" smtClean="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2.93264</a:t>
            </a:r>
            <a:r>
              <a:rPr lang="ja-JP" altLang="en-US" sz="3200" b="1" dirty="0">
                <a:latin typeface="メイリオ" panose="020B0604030504040204" pitchFamily="50" charset="-128"/>
                <a:ea typeface="メイリオ" panose="020B0604030504040204" pitchFamily="50" charset="-128"/>
              </a:rPr>
              <a:t>）</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r>
              <a:rPr lang="en-US" altLang="ja-JP" sz="2400" b="1" dirty="0" smtClean="0">
                <a:latin typeface="メイリオ" panose="020B0604030504040204" pitchFamily="50" charset="-128"/>
                <a:ea typeface="メイリオ" panose="020B0604030504040204" pitchFamily="50" charset="-128"/>
              </a:rPr>
              <a:t>***</a:t>
            </a:r>
            <a:r>
              <a:rPr lang="en-US" altLang="ja-JP" sz="3200" b="1" dirty="0" smtClean="0">
                <a:latin typeface="メイリオ" panose="020B0604030504040204" pitchFamily="50" charset="-128"/>
                <a:ea typeface="メイリオ" panose="020B0604030504040204" pitchFamily="50" charset="-128"/>
              </a:rPr>
              <a:t> </a:t>
            </a:r>
            <a:r>
              <a:rPr lang="en-US" altLang="ja-JP" sz="3600" b="1" dirty="0" smtClean="0">
                <a:solidFill>
                  <a:srgbClr val="FF0000"/>
                </a:solidFill>
                <a:latin typeface="メイリオ" panose="020B0604030504040204" pitchFamily="50" charset="-128"/>
                <a:ea typeface="メイリオ" panose="020B0604030504040204" pitchFamily="50" charset="-128"/>
              </a:rPr>
              <a:t>1</a:t>
            </a:r>
            <a:r>
              <a:rPr lang="ja-JP" altLang="en-US" sz="2800" b="1" dirty="0" smtClean="0">
                <a:solidFill>
                  <a:srgbClr val="FF0000"/>
                </a:solidFill>
                <a:latin typeface="メイリオ" panose="020B0604030504040204" pitchFamily="50" charset="-128"/>
                <a:ea typeface="メイリオ" panose="020B0604030504040204" pitchFamily="50" charset="-128"/>
              </a:rPr>
              <a:t>％</a:t>
            </a:r>
            <a:r>
              <a:rPr lang="ja-JP" altLang="en-US" sz="3600" b="1" dirty="0" smtClean="0">
                <a:solidFill>
                  <a:srgbClr val="FF0000"/>
                </a:solidFill>
                <a:latin typeface="メイリオ" panose="020B0604030504040204" pitchFamily="50" charset="-128"/>
                <a:ea typeface="メイリオ" panose="020B0604030504040204" pitchFamily="50" charset="-128"/>
              </a:rPr>
              <a:t>有意</a:t>
            </a:r>
            <a:r>
              <a:rPr lang="en-US" altLang="ja-JP" sz="3600" b="1" dirty="0" smtClean="0">
                <a:solidFill>
                  <a:srgbClr val="FF0000"/>
                </a:solidFill>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r>
              <a:rPr lang="en-US" altLang="ja-JP" sz="2400" b="1" dirty="0" smtClean="0">
                <a:latin typeface="メイリオ" panose="020B0604030504040204" pitchFamily="50" charset="-128"/>
                <a:ea typeface="メイリオ" panose="020B0604030504040204" pitchFamily="50" charset="-128"/>
              </a:rPr>
              <a:t>***</a:t>
            </a:r>
            <a:r>
              <a:rPr lang="en-US" altLang="ja-JP" sz="3600" b="1" dirty="0" smtClean="0">
                <a:solidFill>
                  <a:srgbClr val="FF0000"/>
                </a:solidFill>
                <a:latin typeface="メイリオ" panose="020B0604030504040204" pitchFamily="50" charset="-128"/>
                <a:ea typeface="メイリオ" panose="020B0604030504040204" pitchFamily="50" charset="-128"/>
              </a:rPr>
              <a:t>1</a:t>
            </a:r>
            <a:r>
              <a:rPr lang="ja-JP" altLang="en-US" sz="2800" b="1" dirty="0" smtClean="0">
                <a:solidFill>
                  <a:srgbClr val="FF0000"/>
                </a:solidFill>
                <a:latin typeface="メイリオ" panose="020B0604030504040204" pitchFamily="50" charset="-128"/>
                <a:ea typeface="メイリオ" panose="020B0604030504040204" pitchFamily="50" charset="-128"/>
              </a:rPr>
              <a:t>％</a:t>
            </a:r>
            <a:r>
              <a:rPr lang="ja-JP" altLang="en-US" sz="3600" b="1" dirty="0" smtClean="0">
                <a:solidFill>
                  <a:srgbClr val="FF0000"/>
                </a:solidFill>
                <a:latin typeface="メイリオ" panose="020B0604030504040204" pitchFamily="50" charset="-128"/>
                <a:ea typeface="メイリオ" panose="020B0604030504040204" pitchFamily="50" charset="-128"/>
              </a:rPr>
              <a:t>有意</a:t>
            </a:r>
            <a:endParaRPr lang="en-US" altLang="ja-JP" sz="3600" b="1" dirty="0">
              <a:solidFill>
                <a:srgbClr val="FF0000"/>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17</a:t>
            </a:fld>
            <a:endParaRPr kumimoji="1" lang="ja-JP" altLang="en-US"/>
          </a:p>
        </p:txBody>
      </p:sp>
    </p:spTree>
    <p:extLst>
      <p:ext uri="{BB962C8B-B14F-4D97-AF65-F5344CB8AC3E}">
        <p14:creationId xmlns:p14="http://schemas.microsoft.com/office/powerpoint/2010/main" val="3631188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16724"/>
            <a:ext cx="11292840" cy="2642000"/>
          </a:xfrm>
          <a:solidFill>
            <a:srgbClr val="FFFFCC"/>
          </a:solidFill>
        </p:spPr>
        <p:txBody>
          <a:bodyPr>
            <a:noAutofit/>
          </a:bodyPr>
          <a:lstStyle/>
          <a:p>
            <a:pPr algn="ctr"/>
            <a:r>
              <a:rPr lang="ja-JP" altLang="en-US" sz="5700" b="0" dirty="0" smtClean="0">
                <a:solidFill>
                  <a:srgbClr val="FF0000"/>
                </a:solidFill>
                <a:latin typeface="HGS創英ﾌﾟﾚｾﾞﾝｽEB" panose="02020800000000000000" pitchFamily="18" charset="-128"/>
                <a:ea typeface="HGS創英ﾌﾟﾚｾﾞﾝｽEB" panose="02020800000000000000" pitchFamily="18" charset="-128"/>
              </a:rPr>
              <a:t>③</a:t>
            </a:r>
            <a:r>
              <a:rPr lang="ja-JP" altLang="en-US" sz="5700" b="0" dirty="0">
                <a:solidFill>
                  <a:srgbClr val="FF0000"/>
                </a:solidFill>
                <a:latin typeface="HGS創英ﾌﾟﾚｾﾞﾝｽEB" panose="02020800000000000000" pitchFamily="18" charset="-128"/>
                <a:ea typeface="HGS創英ﾌﾟﾚｾﾞﾝｽEB" panose="02020800000000000000" pitchFamily="18" charset="-128"/>
              </a:rPr>
              <a:t>コンビニエンスストア</a:t>
            </a:r>
            <a:r>
              <a:rPr lang="ja-JP" altLang="en-US" sz="5700" b="0" dirty="0" smtClean="0">
                <a:solidFill>
                  <a:srgbClr val="FF0000"/>
                </a:solidFill>
                <a:latin typeface="HGS創英ﾌﾟﾚｾﾞﾝｽEB" panose="02020800000000000000" pitchFamily="18" charset="-128"/>
                <a:ea typeface="HGS創英ﾌﾟﾚｾﾞﾝｽEB" panose="02020800000000000000" pitchFamily="18" charset="-128"/>
              </a:rPr>
              <a:t>の店舗数と</a:t>
            </a:r>
            <a:r>
              <a:rPr lang="en-US" altLang="ja-JP" sz="5700" b="0" dirty="0" smtClean="0">
                <a:solidFill>
                  <a:srgbClr val="FF0000"/>
                </a:solidFill>
                <a:latin typeface="HGS創英ﾌﾟﾚｾﾞﾝｽEB" panose="02020800000000000000" pitchFamily="18" charset="-128"/>
                <a:ea typeface="HGS創英ﾌﾟﾚｾﾞﾝｽEB" panose="02020800000000000000" pitchFamily="18" charset="-128"/>
              </a:rPr>
              <a:t/>
            </a:r>
            <a:br>
              <a:rPr lang="en-US" altLang="ja-JP" sz="5700" b="0" dirty="0" smtClean="0">
                <a:solidFill>
                  <a:srgbClr val="FF0000"/>
                </a:solidFill>
                <a:latin typeface="HGS創英ﾌﾟﾚｾﾞﾝｽEB" panose="02020800000000000000" pitchFamily="18" charset="-128"/>
                <a:ea typeface="HGS創英ﾌﾟﾚｾﾞﾝｽEB" panose="02020800000000000000" pitchFamily="18" charset="-128"/>
              </a:rPr>
            </a:br>
            <a:r>
              <a:rPr lang="ja-JP" altLang="en-US" sz="5700" b="0" dirty="0" smtClean="0">
                <a:solidFill>
                  <a:srgbClr val="FF0000"/>
                </a:solidFill>
                <a:latin typeface="HGS創英ﾌﾟﾚｾﾞﾝｽEB" panose="02020800000000000000" pitchFamily="18" charset="-128"/>
                <a:ea typeface="HGS創英ﾌﾟﾚｾﾞﾝｽEB" panose="02020800000000000000" pitchFamily="18" charset="-128"/>
              </a:rPr>
              <a:t>鉄道の駅数の回帰分析</a:t>
            </a:r>
            <a:endParaRPr kumimoji="1" lang="ja-JP" altLang="en-US" sz="5700" b="0" dirty="0">
              <a:solidFill>
                <a:srgbClr val="FF0000"/>
              </a:solidFill>
              <a:latin typeface="HGS創英ﾌﾟﾚｾﾞﾝｽEB" panose="02020800000000000000" pitchFamily="18" charset="-128"/>
              <a:ea typeface="HGS創英ﾌﾟﾚｾﾞﾝｽEB" panose="02020800000000000000" pitchFamily="18" charset="-128"/>
            </a:endParaRPr>
          </a:p>
        </p:txBody>
      </p:sp>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18</a:t>
            </a:fld>
            <a:endParaRPr kumimoji="1" lang="ja-JP" altLang="en-US"/>
          </a:p>
        </p:txBody>
      </p:sp>
    </p:spTree>
    <p:extLst>
      <p:ext uri="{BB962C8B-B14F-4D97-AF65-F5344CB8AC3E}">
        <p14:creationId xmlns:p14="http://schemas.microsoft.com/office/powerpoint/2010/main" val="1794406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1986" y="620362"/>
            <a:ext cx="10818054" cy="5848700"/>
          </a:xfrm>
        </p:spPr>
        <p:txBody>
          <a:bodyPr>
            <a:normAutofit fontScale="90000"/>
          </a:bodyPr>
          <a:lstStyle/>
          <a:p>
            <a:pPr algn="l">
              <a:lnSpc>
                <a:spcPct val="150000"/>
              </a:lnSpc>
            </a:pP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平成</a:t>
            </a:r>
            <a:r>
              <a:rPr lang="en-US" altLang="ja-JP"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27</a:t>
            </a:r>
            <a:r>
              <a:rPr lang="ja-JP" altLang="en-US" sz="40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年</a:t>
            </a:r>
            <a:r>
              <a:rPr lang="en-US" altLang="ja-JP"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9</a:t>
            </a:r>
            <a:r>
              <a:rPr lang="ja-JP" altLang="en-US" sz="40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月</a:t>
            </a: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時点</a:t>
            </a:r>
            <a: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愛知県</a:t>
            </a:r>
            <a: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69</a:t>
            </a: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の市区町村ごとの鉄道の駅数</a:t>
            </a:r>
            <a: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b="0" u="sng"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名古屋市は区ごとの鉄道の駅数</a:t>
            </a: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を</a:t>
            </a:r>
            <a: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説明変数として使う</a:t>
            </a:r>
            <a: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en-US" altLang="ja-JP"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en-US" altLang="ja-JP" sz="32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a:t>
            </a:r>
            <a:r>
              <a:rPr lang="ja-JP" altLang="en-US" sz="32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名古屋市はデータの値が</a:t>
            </a:r>
            <a:r>
              <a:rPr lang="en-US" altLang="ja-JP" sz="32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sz="32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sz="32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大きくなってしまうため区ごとに分類</a:t>
            </a:r>
            <a:endParaRPr kumimoji="1" lang="ja-JP" altLang="en-US" sz="40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endParaRPr>
          </a:p>
        </p:txBody>
      </p:sp>
      <p:sp>
        <p:nvSpPr>
          <p:cNvPr id="3" name="スライド番号プレースホルダー 2"/>
          <p:cNvSpPr>
            <a:spLocks noGrp="1"/>
          </p:cNvSpPr>
          <p:nvPr>
            <p:ph type="sldNum" sz="quarter" idx="12"/>
          </p:nvPr>
        </p:nvSpPr>
        <p:spPr/>
        <p:txBody>
          <a:bodyPr>
            <a:normAutofit lnSpcReduction="10000"/>
          </a:bodyPr>
          <a:lstStyle/>
          <a:p>
            <a:fld id="{B2A91905-D3CB-4117-AF91-F51F89CE796E}" type="slidenum">
              <a:rPr kumimoji="1" lang="ja-JP" altLang="en-US" smtClean="0"/>
              <a:t>19</a:t>
            </a:fld>
            <a:endParaRPr kumimoji="1" lang="ja-JP" altLang="en-US"/>
          </a:p>
        </p:txBody>
      </p:sp>
    </p:spTree>
    <p:extLst>
      <p:ext uri="{BB962C8B-B14F-4D97-AF65-F5344CB8AC3E}">
        <p14:creationId xmlns:p14="http://schemas.microsoft.com/office/powerpoint/2010/main" val="2433469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45349" y="175846"/>
            <a:ext cx="9692640" cy="1135967"/>
          </a:xfrm>
          <a:noFill/>
        </p:spPr>
        <p:txBody>
          <a:bodyPr>
            <a:noAutofit/>
          </a:bodyPr>
          <a:lstStyle/>
          <a:p>
            <a:pPr algn="ctr"/>
            <a:r>
              <a:rPr kumimoji="1" lang="ja-JP" altLang="en-US" sz="8000" b="0" spc="0" dirty="0" smtClean="0">
                <a:ln w="0"/>
                <a:solidFill>
                  <a:srgbClr val="FF0000"/>
                </a:solidFill>
                <a:latin typeface="HGS創英角ｺﾞｼｯｸUB" panose="020B0900000000000000" pitchFamily="50" charset="-128"/>
                <a:ea typeface="HGS創英角ｺﾞｼｯｸUB" panose="020B0900000000000000" pitchFamily="50" charset="-128"/>
              </a:rPr>
              <a:t>目次</a:t>
            </a:r>
            <a:endParaRPr kumimoji="1" lang="ja-JP" altLang="en-US" sz="8000" b="0" spc="0" dirty="0">
              <a:ln w="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5" name="スライド番号プレースホルダー 4"/>
          <p:cNvSpPr>
            <a:spLocks noGrp="1"/>
          </p:cNvSpPr>
          <p:nvPr>
            <p:ph type="sldNum" sz="quarter" idx="12"/>
          </p:nvPr>
        </p:nvSpPr>
        <p:spPr/>
        <p:txBody>
          <a:bodyPr>
            <a:normAutofit lnSpcReduction="10000"/>
          </a:bodyPr>
          <a:lstStyle/>
          <a:p>
            <a:fld id="{B2A91905-D3CB-4117-AF91-F51F89CE796E}" type="slidenum">
              <a:rPr kumimoji="1" lang="ja-JP" altLang="en-US" smtClean="0"/>
              <a:t>2</a:t>
            </a:fld>
            <a:endParaRPr kumimoji="1" lang="ja-JP" altLang="en-US" dirty="0"/>
          </a:p>
        </p:txBody>
      </p:sp>
      <p:graphicFrame>
        <p:nvGraphicFramePr>
          <p:cNvPr id="7" name="コンテンツ プレースホルダー 6"/>
          <p:cNvGraphicFramePr>
            <a:graphicFrameLocks noGrp="1"/>
          </p:cNvGraphicFramePr>
          <p:nvPr>
            <p:ph idx="4294967295"/>
            <p:extLst>
              <p:ext uri="{D42A27DB-BD31-4B8C-83A1-F6EECF244321}">
                <p14:modId xmlns:p14="http://schemas.microsoft.com/office/powerpoint/2010/main" val="1648914166"/>
              </p:ext>
            </p:extLst>
          </p:nvPr>
        </p:nvGraphicFramePr>
        <p:xfrm>
          <a:off x="0" y="1327150"/>
          <a:ext cx="10493375" cy="5438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8930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20</a:t>
            </a:fld>
            <a:endParaRPr kumimoji="1" lang="ja-JP" altLang="en-US"/>
          </a:p>
        </p:txBody>
      </p:sp>
      <p:sp>
        <p:nvSpPr>
          <p:cNvPr id="5" name="テキスト ボックス 4"/>
          <p:cNvSpPr txBox="1"/>
          <p:nvPr/>
        </p:nvSpPr>
        <p:spPr>
          <a:xfrm>
            <a:off x="812409" y="750987"/>
            <a:ext cx="10937631" cy="5078313"/>
          </a:xfrm>
          <a:prstGeom prst="rect">
            <a:avLst/>
          </a:prstGeom>
          <a:noFill/>
        </p:spPr>
        <p:txBody>
          <a:bodyPr wrap="square" rtlCol="0">
            <a:spAutoFit/>
          </a:bodyPr>
          <a:lstStyle/>
          <a:p>
            <a:pPr>
              <a:lnSpc>
                <a:spcPct val="150000"/>
              </a:lnSpc>
            </a:pPr>
            <a:r>
              <a:rPr lang="ja-JP" altLang="en-US" sz="5400" dirty="0">
                <a:latin typeface="HGS創英ﾌﾟﾚｾﾞﾝｽEB" panose="02020800000000000000" pitchFamily="18" charset="-128"/>
                <a:ea typeface="HGS創英ﾌﾟﾚｾﾞﾝｽEB" panose="02020800000000000000" pitchFamily="18" charset="-128"/>
              </a:rPr>
              <a:t>被説明変数</a:t>
            </a:r>
            <a:r>
              <a:rPr lang="ja-JP" altLang="en-US" sz="5400" dirty="0" smtClean="0">
                <a:latin typeface="HGS創英ﾌﾟﾚｾﾞﾝｽEB" panose="02020800000000000000" pitchFamily="18" charset="-128"/>
                <a:ea typeface="HGS創英ﾌﾟﾚｾﾞﾝｽEB" panose="02020800000000000000" pitchFamily="18" charset="-128"/>
              </a:rPr>
              <a:t>を</a:t>
            </a:r>
            <a:endParaRPr lang="en-US" altLang="ja-JP" sz="5400" dirty="0" smtClean="0">
              <a:latin typeface="HGS創英ﾌﾟﾚｾﾞﾝｽEB" panose="02020800000000000000" pitchFamily="18" charset="-128"/>
              <a:ea typeface="HGS創英ﾌﾟﾚｾﾞﾝｽEB" panose="02020800000000000000" pitchFamily="18" charset="-128"/>
            </a:endParaRPr>
          </a:p>
          <a:p>
            <a:pPr>
              <a:lnSpc>
                <a:spcPct val="150000"/>
              </a:lnSpc>
            </a:pPr>
            <a:r>
              <a:rPr lang="ja-JP" altLang="en-US" sz="5400" dirty="0" smtClean="0">
                <a:latin typeface="HGS創英ﾌﾟﾚｾﾞﾝｽEB" panose="02020800000000000000" pitchFamily="18" charset="-128"/>
                <a:ea typeface="HGS創英ﾌﾟﾚｾﾞﾝｽEB" panose="02020800000000000000" pitchFamily="18" charset="-128"/>
              </a:rPr>
              <a:t>コンビニエンスストアの店舗数</a:t>
            </a:r>
            <a:endParaRPr lang="en-US" altLang="ja-JP" sz="5400" dirty="0" smtClean="0">
              <a:latin typeface="HGS創英ﾌﾟﾚｾﾞﾝｽEB" panose="02020800000000000000" pitchFamily="18" charset="-128"/>
              <a:ea typeface="HGS創英ﾌﾟﾚｾﾞﾝｽEB" panose="02020800000000000000" pitchFamily="18" charset="-128"/>
            </a:endParaRPr>
          </a:p>
          <a:p>
            <a:pPr>
              <a:lnSpc>
                <a:spcPct val="150000"/>
              </a:lnSpc>
            </a:pPr>
            <a:r>
              <a:rPr lang="ja-JP" altLang="en-US" sz="5400" dirty="0" smtClean="0">
                <a:latin typeface="HGS創英ﾌﾟﾚｾﾞﾝｽEB" panose="02020800000000000000" pitchFamily="18" charset="-128"/>
                <a:ea typeface="HGS創英ﾌﾟﾚｾﾞﾝｽEB" panose="02020800000000000000" pitchFamily="18" charset="-128"/>
              </a:rPr>
              <a:t>駅数</a:t>
            </a:r>
            <a:r>
              <a:rPr lang="ja-JP" altLang="en-US" sz="5400" dirty="0">
                <a:latin typeface="HGS創英ﾌﾟﾚｾﾞﾝｽEB" panose="02020800000000000000" pitchFamily="18" charset="-128"/>
                <a:ea typeface="HGS創英ﾌﾟﾚｾﾞﾝｽEB" panose="02020800000000000000" pitchFamily="18" charset="-128"/>
              </a:rPr>
              <a:t>を説明</a:t>
            </a:r>
            <a:r>
              <a:rPr lang="ja-JP" altLang="en-US" sz="5400" dirty="0" smtClean="0">
                <a:latin typeface="HGS創英ﾌﾟﾚｾﾞﾝｽEB" panose="02020800000000000000" pitchFamily="18" charset="-128"/>
                <a:ea typeface="HGS創英ﾌﾟﾚｾﾞﾝｽEB" panose="02020800000000000000" pitchFamily="18" charset="-128"/>
              </a:rPr>
              <a:t>変数</a:t>
            </a:r>
            <a:endParaRPr lang="en-US" altLang="ja-JP" sz="5400" dirty="0" smtClean="0">
              <a:latin typeface="HGS創英ﾌﾟﾚｾﾞﾝｽEB" panose="02020800000000000000" pitchFamily="18" charset="-128"/>
              <a:ea typeface="HGS創英ﾌﾟﾚｾﾞﾝｽEB" panose="02020800000000000000" pitchFamily="18" charset="-128"/>
            </a:endParaRPr>
          </a:p>
          <a:p>
            <a:pPr>
              <a:lnSpc>
                <a:spcPct val="150000"/>
              </a:lnSpc>
            </a:pPr>
            <a:r>
              <a:rPr lang="ja-JP" altLang="en-US" sz="5400" dirty="0" smtClean="0">
                <a:latin typeface="HGS創英ﾌﾟﾚｾﾞﾝｽEB" panose="02020800000000000000" pitchFamily="18" charset="-128"/>
                <a:ea typeface="HGS創英ﾌﾟﾚｾﾞﾝｽEB" panose="02020800000000000000" pitchFamily="18" charset="-128"/>
              </a:rPr>
              <a:t>として単</a:t>
            </a:r>
            <a:r>
              <a:rPr lang="ja-JP" altLang="en-US" sz="5400" dirty="0">
                <a:latin typeface="HGS創英ﾌﾟﾚｾﾞﾝｽEB" panose="02020800000000000000" pitchFamily="18" charset="-128"/>
                <a:ea typeface="HGS創英ﾌﾟﾚｾﾞﾝｽEB" panose="02020800000000000000" pitchFamily="18" charset="-128"/>
              </a:rPr>
              <a:t>回帰分析を</a:t>
            </a:r>
            <a:r>
              <a:rPr lang="ja-JP" altLang="en-US" sz="5400" dirty="0" smtClean="0">
                <a:latin typeface="HGS創英ﾌﾟﾚｾﾞﾝｽEB" panose="02020800000000000000" pitchFamily="18" charset="-128"/>
                <a:ea typeface="HGS創英ﾌﾟﾚｾﾞﾝｽEB" panose="02020800000000000000" pitchFamily="18" charset="-128"/>
              </a:rPr>
              <a:t>行う</a:t>
            </a:r>
            <a:endParaRPr lang="en-US" altLang="ja-JP" sz="5400" dirty="0">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1757388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3627245195"/>
              </p:ext>
            </p:extLst>
          </p:nvPr>
        </p:nvGraphicFramePr>
        <p:xfrm>
          <a:off x="290146" y="1760694"/>
          <a:ext cx="1082689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コンテンツ プレースホルダー 2"/>
          <p:cNvSpPr>
            <a:spLocks noGrp="1"/>
          </p:cNvSpPr>
          <p:nvPr>
            <p:ph idx="1"/>
          </p:nvPr>
        </p:nvSpPr>
        <p:spPr>
          <a:xfrm>
            <a:off x="1403572" y="5233039"/>
            <a:ext cx="9384857" cy="1236023"/>
          </a:xfrm>
        </p:spPr>
        <p:txBody>
          <a:bodyPr>
            <a:noAutofit/>
          </a:bodyPr>
          <a:lstStyle/>
          <a:p>
            <a:pPr marL="0" indent="0">
              <a:buNone/>
            </a:pP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コンビニの店舗数</a:t>
            </a:r>
            <a:r>
              <a:rPr kumimoji="1"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と鉄道の駅数は</a:t>
            </a:r>
            <a:endParaRPr kumimoji="1" lang="en-US" altLang="ja-JP"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4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相関関係</a:t>
            </a:r>
            <a:r>
              <a:rPr kumimoji="1"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にあることが分かる</a:t>
            </a:r>
            <a:endParaRPr kumimoji="1" lang="en-US" altLang="ja-JP" sz="2800" dirty="0" smtClean="0"/>
          </a:p>
          <a:p>
            <a:endParaRPr kumimoji="1" lang="ja-JP" altLang="en-US" sz="1800" dirty="0"/>
          </a:p>
        </p:txBody>
      </p:sp>
      <p:sp>
        <p:nvSpPr>
          <p:cNvPr id="5" name="テキスト ボックス 4"/>
          <p:cNvSpPr txBox="1"/>
          <p:nvPr/>
        </p:nvSpPr>
        <p:spPr>
          <a:xfrm>
            <a:off x="743696" y="282237"/>
            <a:ext cx="10704609" cy="1569660"/>
          </a:xfrm>
          <a:prstGeom prst="rect">
            <a:avLst/>
          </a:prstGeom>
          <a:noFill/>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rPr>
              <a:t>コンビニの店舗数</a:t>
            </a:r>
            <a:r>
              <a:rPr lang="en-US" altLang="ja-JP" sz="3200" b="1" dirty="0">
                <a:latin typeface="メイリオ" panose="020B0604030504040204" pitchFamily="50" charset="-128"/>
                <a:ea typeface="メイリオ" panose="020B0604030504040204" pitchFamily="50" charset="-128"/>
              </a:rPr>
              <a:t>=</a:t>
            </a:r>
            <a:r>
              <a:rPr lang="en-US" altLang="ja-JP" sz="3200" b="1" dirty="0" smtClean="0">
                <a:latin typeface="メイリオ" panose="020B0604030504040204" pitchFamily="50" charset="-128"/>
                <a:ea typeface="メイリオ" panose="020B0604030504040204" pitchFamily="50" charset="-128"/>
              </a:rPr>
              <a:t>5.6837×</a:t>
            </a:r>
            <a:r>
              <a:rPr lang="ja-JP" altLang="en-US" sz="3200" b="1" dirty="0">
                <a:latin typeface="メイリオ" panose="020B0604030504040204" pitchFamily="50" charset="-128"/>
                <a:ea typeface="メイリオ" panose="020B0604030504040204" pitchFamily="50" charset="-128"/>
              </a:rPr>
              <a:t>鉄道の</a:t>
            </a:r>
            <a:r>
              <a:rPr lang="ja-JP" altLang="en-US" sz="3200" b="1" dirty="0" smtClean="0">
                <a:latin typeface="メイリオ" panose="020B0604030504040204" pitchFamily="50" charset="-128"/>
                <a:ea typeface="メイリオ" panose="020B0604030504040204" pitchFamily="50" charset="-128"/>
              </a:rPr>
              <a:t>駅数</a:t>
            </a:r>
            <a:r>
              <a:rPr lang="en-US" altLang="ja-JP" sz="3200" b="1" dirty="0">
                <a:latin typeface="メイリオ" panose="020B0604030504040204" pitchFamily="50" charset="-128"/>
                <a:ea typeface="メイリオ" panose="020B0604030504040204" pitchFamily="50" charset="-128"/>
              </a:rPr>
              <a:t>+</a:t>
            </a:r>
            <a:r>
              <a:rPr lang="en-US" altLang="ja-JP" sz="3200" b="1" dirty="0" smtClean="0">
                <a:latin typeface="メイリオ" panose="020B0604030504040204" pitchFamily="50" charset="-128"/>
                <a:ea typeface="メイリオ" panose="020B0604030504040204" pitchFamily="50" charset="-128"/>
              </a:rPr>
              <a:t>2.258</a:t>
            </a:r>
            <a:endParaRPr lang="en-US" altLang="ja-JP" sz="3200" b="1" dirty="0">
              <a:latin typeface="メイリオ" panose="020B0604030504040204" pitchFamily="50" charset="-128"/>
              <a:ea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rPr>
              <a:t>t</a:t>
            </a:r>
            <a:r>
              <a:rPr lang="ja-JP" altLang="en-US" sz="3200" b="1" dirty="0" smtClean="0">
                <a:latin typeface="メイリオ" panose="020B0604030504040204" pitchFamily="50" charset="-128"/>
                <a:ea typeface="メイリオ" panose="020B0604030504040204" pitchFamily="50" charset="-128"/>
              </a:rPr>
              <a:t>値</a:t>
            </a:r>
            <a:r>
              <a:rPr lang="en-US" altLang="ja-JP" sz="3200" b="1" dirty="0" smtClean="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13.82</a:t>
            </a:r>
            <a:r>
              <a:rPr lang="ja-JP" altLang="en-US" sz="3200" b="1" dirty="0" smtClean="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0.5837</a:t>
            </a:r>
            <a:r>
              <a:rPr lang="ja-JP" altLang="en-US" sz="3200" b="1" dirty="0" smtClean="0">
                <a:latin typeface="メイリオ" panose="020B0604030504040204" pitchFamily="50" charset="-128"/>
                <a:ea typeface="メイリオ" panose="020B0604030504040204" pitchFamily="50" charset="-128"/>
              </a:rPr>
              <a:t>）</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r>
              <a:rPr lang="en-US" altLang="ja-JP" sz="2400" b="1" dirty="0" smtClean="0">
                <a:latin typeface="メイリオ" panose="020B0604030504040204" pitchFamily="50" charset="-128"/>
                <a:ea typeface="メイリオ" panose="020B0604030504040204" pitchFamily="50" charset="-128"/>
              </a:rPr>
              <a:t>***</a:t>
            </a:r>
            <a:r>
              <a:rPr lang="en-US" altLang="ja-JP" sz="3200" b="1" dirty="0" smtClean="0">
                <a:solidFill>
                  <a:srgbClr val="FF0000"/>
                </a:solidFill>
                <a:latin typeface="メイリオ" panose="020B0604030504040204" pitchFamily="50" charset="-128"/>
                <a:ea typeface="メイリオ" panose="020B0604030504040204" pitchFamily="50" charset="-128"/>
              </a:rPr>
              <a:t>1</a:t>
            </a:r>
            <a:r>
              <a:rPr lang="ja-JP" altLang="en-US" sz="2400" b="1" dirty="0" smtClean="0">
                <a:solidFill>
                  <a:srgbClr val="FF0000"/>
                </a:solidFill>
                <a:latin typeface="メイリオ" panose="020B0604030504040204" pitchFamily="50" charset="-128"/>
                <a:ea typeface="メイリオ" panose="020B0604030504040204" pitchFamily="50" charset="-128"/>
              </a:rPr>
              <a:t>％</a:t>
            </a:r>
            <a:r>
              <a:rPr lang="ja-JP" altLang="en-US" sz="3200" b="1" dirty="0" smtClean="0">
                <a:solidFill>
                  <a:srgbClr val="FF0000"/>
                </a:solidFill>
                <a:latin typeface="メイリオ" panose="020B0604030504040204" pitchFamily="50" charset="-128"/>
                <a:ea typeface="メイリオ" panose="020B0604030504040204" pitchFamily="50" charset="-128"/>
              </a:rPr>
              <a:t>有意</a:t>
            </a:r>
            <a:endParaRPr lang="en-US" altLang="ja-JP" sz="3200" b="1" dirty="0">
              <a:solidFill>
                <a:srgbClr val="FF0000"/>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21</a:t>
            </a:fld>
            <a:endParaRPr kumimoji="1" lang="ja-JP" altLang="en-US"/>
          </a:p>
        </p:txBody>
      </p:sp>
    </p:spTree>
    <p:extLst>
      <p:ext uri="{BB962C8B-B14F-4D97-AF65-F5344CB8AC3E}">
        <p14:creationId xmlns:p14="http://schemas.microsoft.com/office/powerpoint/2010/main" val="792313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22</a:t>
            </a:fld>
            <a:endParaRPr kumimoji="1" lang="ja-JP" altLang="en-US"/>
          </a:p>
        </p:txBody>
      </p:sp>
      <p:sp>
        <p:nvSpPr>
          <p:cNvPr id="3" name="テキスト ボックス 2"/>
          <p:cNvSpPr txBox="1"/>
          <p:nvPr/>
        </p:nvSpPr>
        <p:spPr>
          <a:xfrm>
            <a:off x="123092" y="2110154"/>
            <a:ext cx="11133992" cy="2723823"/>
          </a:xfrm>
          <a:prstGeom prst="rect">
            <a:avLst/>
          </a:prstGeom>
          <a:solidFill>
            <a:srgbClr val="FFFFCC"/>
          </a:solidFill>
        </p:spPr>
        <p:txBody>
          <a:bodyPr wrap="square" rtlCol="0">
            <a:spAutoFit/>
          </a:bodyPr>
          <a:lstStyle/>
          <a:p>
            <a:pPr algn="ctr"/>
            <a:r>
              <a:rPr kumimoji="1" lang="ja-JP" altLang="en-US" sz="5700" dirty="0" smtClean="0">
                <a:solidFill>
                  <a:srgbClr val="FF0000"/>
                </a:solidFill>
                <a:latin typeface="HGS創英ﾌﾟﾚｾﾞﾝｽEB" panose="02020800000000000000" pitchFamily="18" charset="-128"/>
                <a:ea typeface="HGS創英ﾌﾟﾚｾﾞﾝｽEB" panose="02020800000000000000" pitchFamily="18" charset="-128"/>
              </a:rPr>
              <a:t>④コンビニエンスストアの店舗数と</a:t>
            </a:r>
            <a:endParaRPr kumimoji="1" lang="en-US" altLang="ja-JP" sz="5700" dirty="0" smtClean="0">
              <a:solidFill>
                <a:srgbClr val="FF0000"/>
              </a:solidFill>
              <a:latin typeface="HGS創英ﾌﾟﾚｾﾞﾝｽEB" panose="02020800000000000000" pitchFamily="18" charset="-128"/>
              <a:ea typeface="HGS創英ﾌﾟﾚｾﾞﾝｽEB" panose="02020800000000000000" pitchFamily="18" charset="-128"/>
            </a:endParaRPr>
          </a:p>
          <a:p>
            <a:pPr algn="ctr"/>
            <a:r>
              <a:rPr kumimoji="1" lang="ja-JP" altLang="en-US" sz="5700" dirty="0" smtClean="0">
                <a:solidFill>
                  <a:srgbClr val="FF0000"/>
                </a:solidFill>
                <a:latin typeface="HGS創英ﾌﾟﾚｾﾞﾝｽEB" panose="02020800000000000000" pitchFamily="18" charset="-128"/>
                <a:ea typeface="HGS創英ﾌﾟﾚｾﾞﾝｽEB" panose="02020800000000000000" pitchFamily="18" charset="-128"/>
              </a:rPr>
              <a:t>地価の回帰分析</a:t>
            </a:r>
            <a:endParaRPr kumimoji="1" lang="ja-JP" altLang="en-US" sz="5700" dirty="0">
              <a:solidFill>
                <a:srgbClr val="FF0000"/>
              </a:solidFill>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2098460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23</a:t>
            </a:fld>
            <a:endParaRPr kumimoji="1" lang="ja-JP" altLang="en-US"/>
          </a:p>
        </p:txBody>
      </p:sp>
      <p:sp>
        <p:nvSpPr>
          <p:cNvPr id="9" name="角丸四角形 8"/>
          <p:cNvSpPr/>
          <p:nvPr/>
        </p:nvSpPr>
        <p:spPr>
          <a:xfrm>
            <a:off x="187615" y="5384493"/>
            <a:ext cx="5076000" cy="11880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4400" dirty="0">
                <a:solidFill>
                  <a:prstClr val="black">
                    <a:lumMod val="95000"/>
                    <a:lumOff val="5000"/>
                  </a:prstClr>
                </a:solidFill>
                <a:latin typeface="メイリオ" panose="020B0604030504040204" pitchFamily="50" charset="-128"/>
                <a:ea typeface="メイリオ" panose="020B0604030504040204" pitchFamily="50" charset="-128"/>
              </a:rPr>
              <a:t>平均</a:t>
            </a:r>
            <a:r>
              <a:rPr lang="en-US" altLang="ja-JP" sz="4400" dirty="0">
                <a:solidFill>
                  <a:prstClr val="black">
                    <a:lumMod val="95000"/>
                    <a:lumOff val="5000"/>
                  </a:prstClr>
                </a:solidFill>
              </a:rPr>
              <a:t>(30</a:t>
            </a:r>
            <a:r>
              <a:rPr lang="en-US" altLang="ja-JP" sz="3600" dirty="0">
                <a:solidFill>
                  <a:prstClr val="black">
                    <a:lumMod val="95000"/>
                    <a:lumOff val="5000"/>
                  </a:prstClr>
                </a:solidFill>
              </a:rPr>
              <a:t>㎡</a:t>
            </a:r>
            <a:r>
              <a:rPr lang="en-US" altLang="ja-JP" sz="4400" dirty="0">
                <a:solidFill>
                  <a:prstClr val="black">
                    <a:lumMod val="95000"/>
                    <a:lumOff val="5000"/>
                  </a:prstClr>
                </a:solidFill>
              </a:rPr>
              <a:t>~250</a:t>
            </a:r>
            <a:r>
              <a:rPr lang="en-US" altLang="ja-JP" sz="3600" dirty="0">
                <a:solidFill>
                  <a:prstClr val="black">
                    <a:lumMod val="95000"/>
                    <a:lumOff val="5000"/>
                  </a:prstClr>
                </a:solidFill>
              </a:rPr>
              <a:t>㎡</a:t>
            </a:r>
            <a:r>
              <a:rPr lang="ja-JP" altLang="en-US" sz="4400" dirty="0">
                <a:solidFill>
                  <a:prstClr val="black">
                    <a:lumMod val="95000"/>
                    <a:lumOff val="5000"/>
                  </a:prstClr>
                </a:solidFill>
              </a:rPr>
              <a:t>）</a:t>
            </a:r>
          </a:p>
        </p:txBody>
      </p:sp>
      <p:sp>
        <p:nvSpPr>
          <p:cNvPr id="10" name="角丸四角形 9"/>
          <p:cNvSpPr/>
          <p:nvPr/>
        </p:nvSpPr>
        <p:spPr>
          <a:xfrm>
            <a:off x="5539154" y="5435170"/>
            <a:ext cx="5753686" cy="11880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400" dirty="0" smtClean="0">
                <a:latin typeface="メイリオ" panose="020B0604030504040204" pitchFamily="50" charset="-128"/>
                <a:ea typeface="メイリオ" panose="020B0604030504040204" pitchFamily="50" charset="-128"/>
              </a:rPr>
              <a:t>平均</a:t>
            </a:r>
            <a:r>
              <a:rPr kumimoji="1" lang="en-US" altLang="ja-JP" sz="4400" dirty="0" smtClean="0">
                <a:latin typeface="Century Schoolbook "/>
                <a:ea typeface="メイリオ" panose="020B0604030504040204" pitchFamily="50" charset="-128"/>
              </a:rPr>
              <a:t>(</a:t>
            </a:r>
            <a:r>
              <a:rPr kumimoji="1" lang="en-US" altLang="ja-JP" sz="4400" dirty="0" smtClean="0"/>
              <a:t>300</a:t>
            </a:r>
            <a:r>
              <a:rPr kumimoji="1" lang="ja-JP" altLang="en-US" sz="3600" dirty="0" smtClean="0"/>
              <a:t>㎡</a:t>
            </a:r>
            <a:r>
              <a:rPr lang="en-US" altLang="ja-JP" sz="4400" dirty="0">
                <a:solidFill>
                  <a:prstClr val="black">
                    <a:lumMod val="95000"/>
                    <a:lumOff val="5000"/>
                  </a:prstClr>
                </a:solidFill>
              </a:rPr>
              <a:t> ~ </a:t>
            </a:r>
            <a:r>
              <a:rPr kumimoji="1" lang="en-US" altLang="ja-JP" sz="4400" dirty="0" smtClean="0"/>
              <a:t>3000</a:t>
            </a:r>
            <a:r>
              <a:rPr kumimoji="1" lang="ja-JP" altLang="en-US" sz="3600" dirty="0" smtClean="0"/>
              <a:t>㎡</a:t>
            </a:r>
            <a:r>
              <a:rPr kumimoji="1" lang="en-US" altLang="ja-JP" sz="3600" dirty="0" smtClean="0">
                <a:latin typeface="Century Schoolbook "/>
              </a:rPr>
              <a:t>)</a:t>
            </a:r>
            <a:endParaRPr kumimoji="1" lang="ja-JP" altLang="en-US" sz="4400" dirty="0">
              <a:latin typeface="Century Schoolbook "/>
            </a:endParaRPr>
          </a:p>
        </p:txBody>
      </p:sp>
      <p:graphicFrame>
        <p:nvGraphicFramePr>
          <p:cNvPr id="4" name="図表 3"/>
          <p:cNvGraphicFramePr/>
          <p:nvPr>
            <p:extLst>
              <p:ext uri="{D42A27DB-BD31-4B8C-83A1-F6EECF244321}">
                <p14:modId xmlns:p14="http://schemas.microsoft.com/office/powerpoint/2010/main" val="162449674"/>
              </p:ext>
            </p:extLst>
          </p:nvPr>
        </p:nvGraphicFramePr>
        <p:xfrm>
          <a:off x="123093" y="316523"/>
          <a:ext cx="1089366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円/楕円 11"/>
          <p:cNvSpPr/>
          <p:nvPr/>
        </p:nvSpPr>
        <p:spPr>
          <a:xfrm>
            <a:off x="2725615" y="0"/>
            <a:ext cx="6383216" cy="1969477"/>
          </a:xfrm>
          <a:prstGeom prst="ellipse">
            <a:avLst/>
          </a:prstGeom>
          <a:solidFill>
            <a:srgbClr val="FFFFCC"/>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rgbClr val="FF0000"/>
                </a:solidFill>
                <a:latin typeface="HGS創英角ｺﾞｼｯｸUB" panose="020B0900000000000000" pitchFamily="50" charset="-128"/>
                <a:ea typeface="HGS創英角ｺﾞｼｯｸUB" panose="020B0900000000000000" pitchFamily="50" charset="-128"/>
              </a:rPr>
              <a:t>店舗面積の比較</a:t>
            </a:r>
            <a:endParaRPr kumimoji="1" lang="ja-JP" altLang="en-US" sz="4800" dirty="0">
              <a:solidFill>
                <a:srgbClr val="FF0000"/>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905516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45760" y="573309"/>
            <a:ext cx="10937630" cy="5895753"/>
          </a:xfrm>
        </p:spPr>
        <p:txBody>
          <a:bodyPr>
            <a:normAutofit fontScale="90000"/>
          </a:bodyPr>
          <a:lstStyle/>
          <a:p>
            <a:pPr>
              <a:lnSpc>
                <a:spcPct val="150000"/>
              </a:lnSpc>
            </a:pP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平成</a:t>
            </a:r>
            <a:r>
              <a:rPr lang="en-US" altLang="ja-JP"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27</a:t>
            </a:r>
            <a:r>
              <a:rPr lang="ja-JP" altLang="en-US" sz="40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年</a:t>
            </a:r>
            <a:r>
              <a:rPr lang="en-US" altLang="ja-JP"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9</a:t>
            </a:r>
            <a:r>
              <a:rPr lang="ja-JP" altLang="en-US" sz="40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月</a:t>
            </a:r>
            <a:r>
              <a:rPr lang="ja-JP" altLang="en-US"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時点</a:t>
            </a: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の</a:t>
            </a:r>
            <a: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愛知県</a:t>
            </a:r>
            <a: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69</a:t>
            </a: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の市区町村ごとの地価</a:t>
            </a:r>
            <a: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b="0" u="sng"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名古屋市は区ごとの地価</a:t>
            </a: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を</a:t>
            </a:r>
            <a: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説明変数として使う</a:t>
            </a:r>
            <a: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en-US" altLang="ja-JP"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en-US" altLang="ja-JP" sz="32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a:t>
            </a:r>
            <a:r>
              <a:rPr lang="ja-JP" altLang="en-US" sz="32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名古屋市はデータの値が</a:t>
            </a:r>
            <a:r>
              <a:rPr lang="en-US" altLang="ja-JP" sz="32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sz="32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sz="32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大きくなってしまうため区ごとに分類</a:t>
            </a:r>
            <a:endParaRPr kumimoji="1" lang="ja-JP" altLang="en-US"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endParaRPr>
          </a:p>
        </p:txBody>
      </p:sp>
      <p:sp>
        <p:nvSpPr>
          <p:cNvPr id="3" name="スライド番号プレースホルダー 2"/>
          <p:cNvSpPr>
            <a:spLocks noGrp="1"/>
          </p:cNvSpPr>
          <p:nvPr>
            <p:ph type="sldNum" sz="quarter" idx="12"/>
          </p:nvPr>
        </p:nvSpPr>
        <p:spPr/>
        <p:txBody>
          <a:bodyPr>
            <a:normAutofit lnSpcReduction="10000"/>
          </a:bodyPr>
          <a:lstStyle/>
          <a:p>
            <a:fld id="{B2A91905-D3CB-4117-AF91-F51F89CE796E}" type="slidenum">
              <a:rPr kumimoji="1" lang="ja-JP" altLang="en-US" smtClean="0"/>
              <a:t>24</a:t>
            </a:fld>
            <a:endParaRPr kumimoji="1" lang="ja-JP" altLang="en-US"/>
          </a:p>
        </p:txBody>
      </p:sp>
    </p:spTree>
    <p:extLst>
      <p:ext uri="{BB962C8B-B14F-4D97-AF65-F5344CB8AC3E}">
        <p14:creationId xmlns:p14="http://schemas.microsoft.com/office/powerpoint/2010/main" val="2538051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25</a:t>
            </a:fld>
            <a:endParaRPr kumimoji="1" lang="ja-JP" altLang="en-US"/>
          </a:p>
        </p:txBody>
      </p:sp>
      <p:sp>
        <p:nvSpPr>
          <p:cNvPr id="5" name="テキスト ボックス 4"/>
          <p:cNvSpPr txBox="1"/>
          <p:nvPr/>
        </p:nvSpPr>
        <p:spPr>
          <a:xfrm>
            <a:off x="449873" y="693837"/>
            <a:ext cx="10568354" cy="5078313"/>
          </a:xfrm>
          <a:prstGeom prst="rect">
            <a:avLst/>
          </a:prstGeom>
          <a:noFill/>
        </p:spPr>
        <p:txBody>
          <a:bodyPr wrap="square" rtlCol="0">
            <a:spAutoFit/>
          </a:bodyPr>
          <a:lstStyle/>
          <a:p>
            <a:pPr>
              <a:lnSpc>
                <a:spcPct val="150000"/>
              </a:lnSpc>
            </a:pPr>
            <a:r>
              <a:rPr lang="ja-JP" altLang="en-US" sz="5400" dirty="0">
                <a:latin typeface="HGS創英ﾌﾟﾚｾﾞﾝｽEB" panose="02020800000000000000" pitchFamily="18" charset="-128"/>
                <a:ea typeface="HGS創英ﾌﾟﾚｾﾞﾝｽEB" panose="02020800000000000000" pitchFamily="18" charset="-128"/>
              </a:rPr>
              <a:t>被説明変数</a:t>
            </a:r>
            <a:r>
              <a:rPr lang="ja-JP" altLang="en-US" sz="5400" dirty="0" smtClean="0">
                <a:latin typeface="HGS創英ﾌﾟﾚｾﾞﾝｽEB" panose="02020800000000000000" pitchFamily="18" charset="-128"/>
                <a:ea typeface="HGS創英ﾌﾟﾚｾﾞﾝｽEB" panose="02020800000000000000" pitchFamily="18" charset="-128"/>
              </a:rPr>
              <a:t>を</a:t>
            </a:r>
            <a:endParaRPr lang="en-US" altLang="ja-JP" sz="5400" dirty="0" smtClean="0">
              <a:latin typeface="HGS創英ﾌﾟﾚｾﾞﾝｽEB" panose="02020800000000000000" pitchFamily="18" charset="-128"/>
              <a:ea typeface="HGS創英ﾌﾟﾚｾﾞﾝｽEB" panose="02020800000000000000" pitchFamily="18" charset="-128"/>
            </a:endParaRPr>
          </a:p>
          <a:p>
            <a:pPr>
              <a:lnSpc>
                <a:spcPct val="150000"/>
              </a:lnSpc>
            </a:pPr>
            <a:r>
              <a:rPr lang="ja-JP" altLang="en-US" sz="5400" dirty="0" smtClean="0">
                <a:latin typeface="HGS創英ﾌﾟﾚｾﾞﾝｽEB" panose="02020800000000000000" pitchFamily="18" charset="-128"/>
                <a:ea typeface="HGS創英ﾌﾟﾚｾﾞﾝｽEB" panose="02020800000000000000" pitchFamily="18" charset="-128"/>
              </a:rPr>
              <a:t>コンビニエンスストアの</a:t>
            </a:r>
            <a:r>
              <a:rPr lang="ja-JP" altLang="en-US" sz="5400" dirty="0">
                <a:latin typeface="HGS創英ﾌﾟﾚｾﾞﾝｽEB" panose="02020800000000000000" pitchFamily="18" charset="-128"/>
                <a:ea typeface="HGS創英ﾌﾟﾚｾﾞﾝｽEB" panose="02020800000000000000" pitchFamily="18" charset="-128"/>
              </a:rPr>
              <a:t>店舗数</a:t>
            </a:r>
            <a:endParaRPr lang="en-US" altLang="ja-JP" sz="5400" dirty="0">
              <a:latin typeface="HGS創英ﾌﾟﾚｾﾞﾝｽEB" panose="02020800000000000000" pitchFamily="18" charset="-128"/>
              <a:ea typeface="HGS創英ﾌﾟﾚｾﾞﾝｽEB" panose="02020800000000000000" pitchFamily="18" charset="-128"/>
            </a:endParaRPr>
          </a:p>
          <a:p>
            <a:pPr>
              <a:lnSpc>
                <a:spcPct val="150000"/>
              </a:lnSpc>
            </a:pPr>
            <a:r>
              <a:rPr lang="ja-JP" altLang="en-US" sz="5400" dirty="0" smtClean="0">
                <a:latin typeface="HGS創英ﾌﾟﾚｾﾞﾝｽEB" panose="02020800000000000000" pitchFamily="18" charset="-128"/>
                <a:ea typeface="HGS創英ﾌﾟﾚｾﾞﾝｽEB" panose="02020800000000000000" pitchFamily="18" charset="-128"/>
              </a:rPr>
              <a:t>地価を</a:t>
            </a:r>
            <a:r>
              <a:rPr lang="ja-JP" altLang="en-US" sz="5400" dirty="0">
                <a:latin typeface="HGS創英ﾌﾟﾚｾﾞﾝｽEB" panose="02020800000000000000" pitchFamily="18" charset="-128"/>
                <a:ea typeface="HGS創英ﾌﾟﾚｾﾞﾝｽEB" panose="02020800000000000000" pitchFamily="18" charset="-128"/>
              </a:rPr>
              <a:t>説明</a:t>
            </a:r>
            <a:r>
              <a:rPr lang="ja-JP" altLang="en-US" sz="5400" dirty="0" smtClean="0">
                <a:latin typeface="HGS創英ﾌﾟﾚｾﾞﾝｽEB" panose="02020800000000000000" pitchFamily="18" charset="-128"/>
                <a:ea typeface="HGS創英ﾌﾟﾚｾﾞﾝｽEB" panose="02020800000000000000" pitchFamily="18" charset="-128"/>
              </a:rPr>
              <a:t>変数と</a:t>
            </a:r>
            <a:r>
              <a:rPr lang="ja-JP" altLang="en-US" sz="5400" dirty="0">
                <a:latin typeface="HGS創英ﾌﾟﾚｾﾞﾝｽEB" panose="02020800000000000000" pitchFamily="18" charset="-128"/>
                <a:ea typeface="HGS創英ﾌﾟﾚｾﾞﾝｽEB" panose="02020800000000000000" pitchFamily="18" charset="-128"/>
              </a:rPr>
              <a:t>して単回帰分析を</a:t>
            </a:r>
            <a:r>
              <a:rPr lang="ja-JP" altLang="en-US" sz="5400" dirty="0" smtClean="0">
                <a:latin typeface="HGS創英ﾌﾟﾚｾﾞﾝｽEB" panose="02020800000000000000" pitchFamily="18" charset="-128"/>
                <a:ea typeface="HGS創英ﾌﾟﾚｾﾞﾝｽEB" panose="02020800000000000000" pitchFamily="18" charset="-128"/>
              </a:rPr>
              <a:t>行う</a:t>
            </a:r>
            <a:endParaRPr lang="en-US" altLang="ja-JP" sz="5400" dirty="0">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2827408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6089" y="472806"/>
            <a:ext cx="11759822" cy="1569660"/>
          </a:xfrm>
          <a:prstGeom prst="rect">
            <a:avLst/>
          </a:prstGeom>
          <a:noFill/>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rPr>
              <a:t>コンビニの店舗数</a:t>
            </a:r>
            <a:r>
              <a:rPr lang="en-US" altLang="ja-JP" sz="3200" b="1" dirty="0">
                <a:latin typeface="メイリオ" panose="020B0604030504040204" pitchFamily="50" charset="-128"/>
                <a:ea typeface="メイリオ" panose="020B0604030504040204" pitchFamily="50" charset="-128"/>
              </a:rPr>
              <a:t>=0.000</a:t>
            </a:r>
            <a:r>
              <a:rPr lang="ja-JP" altLang="en-US" sz="3200" b="1" dirty="0">
                <a:latin typeface="メイリオ" panose="020B0604030504040204" pitchFamily="50" charset="-128"/>
                <a:ea typeface="メイリオ" panose="020B0604030504040204" pitchFamily="50" charset="-128"/>
              </a:rPr>
              <a:t>１</a:t>
            </a:r>
            <a:r>
              <a:rPr lang="en-US" altLang="ja-JP" sz="3200" b="1" dirty="0" smtClean="0">
                <a:latin typeface="メイリオ" panose="020B0604030504040204" pitchFamily="50" charset="-128"/>
                <a:ea typeface="メイリオ" panose="020B0604030504040204" pitchFamily="50" charset="-128"/>
              </a:rPr>
              <a:t>×1</a:t>
            </a:r>
            <a:r>
              <a:rPr lang="ja-JP" altLang="en-US" sz="2800" b="1" dirty="0">
                <a:latin typeface="メイリオ" panose="020B0604030504040204" pitchFamily="50" charset="-128"/>
                <a:ea typeface="メイリオ" panose="020B0604030504040204" pitchFamily="50" charset="-128"/>
              </a:rPr>
              <a:t>㎡</a:t>
            </a:r>
            <a:r>
              <a:rPr lang="ja-JP" altLang="en-US" sz="3200" b="1" dirty="0" smtClean="0">
                <a:latin typeface="メイリオ" panose="020B0604030504040204" pitchFamily="50" charset="-128"/>
                <a:ea typeface="メイリオ" panose="020B0604030504040204" pitchFamily="50" charset="-128"/>
              </a:rPr>
              <a:t>当りの地価</a:t>
            </a:r>
            <a:r>
              <a:rPr lang="en-US" altLang="ja-JP" sz="3200" b="1" dirty="0" smtClean="0">
                <a:latin typeface="メイリオ" panose="020B0604030504040204" pitchFamily="50" charset="-128"/>
                <a:ea typeface="メイリオ" panose="020B0604030504040204" pitchFamily="50" charset="-128"/>
              </a:rPr>
              <a:t>+30.541</a:t>
            </a:r>
            <a:endParaRPr lang="en-US" altLang="ja-JP" sz="3200" b="1" dirty="0">
              <a:latin typeface="メイリオ" panose="020B0604030504040204" pitchFamily="50" charset="-128"/>
              <a:ea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rPr>
              <a:t>t</a:t>
            </a:r>
            <a:r>
              <a:rPr lang="ja-JP" altLang="en-US" sz="3200" b="1" dirty="0" smtClean="0">
                <a:latin typeface="メイリオ" panose="020B0604030504040204" pitchFamily="50" charset="-128"/>
                <a:ea typeface="メイリオ" panose="020B0604030504040204" pitchFamily="50" charset="-128"/>
              </a:rPr>
              <a:t>値→</a:t>
            </a:r>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a:t>
            </a:r>
            <a:r>
              <a:rPr lang="en-US" altLang="ja-JP" sz="3200" b="1" dirty="0" smtClean="0">
                <a:latin typeface="メイリオ" panose="020B0604030504040204" pitchFamily="50" charset="-128"/>
                <a:ea typeface="メイリオ" panose="020B0604030504040204" pitchFamily="50" charset="-128"/>
              </a:rPr>
              <a:t>3.8075</a:t>
            </a:r>
            <a:r>
              <a:rPr lang="ja-JP" altLang="en-US" sz="3200" b="1" dirty="0" smtClean="0">
                <a:latin typeface="メイリオ" panose="020B0604030504040204" pitchFamily="50" charset="-128"/>
                <a:ea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rPr>
              <a:t>5.511</a:t>
            </a:r>
            <a:r>
              <a:rPr lang="ja-JP" altLang="en-US" sz="3200" b="1" dirty="0">
                <a:latin typeface="メイリオ" panose="020B0604030504040204" pitchFamily="50" charset="-128"/>
                <a:ea typeface="メイリオ" panose="020B0604030504040204" pitchFamily="50" charset="-128"/>
              </a:rPr>
              <a:t>）</a:t>
            </a:r>
            <a:endParaRPr lang="en-US" altLang="ja-JP" sz="3200" b="1" dirty="0">
              <a:latin typeface="メイリオ" panose="020B0604030504040204" pitchFamily="50" charset="-128"/>
              <a:ea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a:t>
            </a:r>
            <a:r>
              <a:rPr lang="en-US" altLang="ja-JP" sz="3200" b="1" dirty="0" smtClean="0">
                <a:solidFill>
                  <a:srgbClr val="FF0000"/>
                </a:solidFill>
                <a:latin typeface="メイリオ" panose="020B0604030504040204" pitchFamily="50" charset="-128"/>
                <a:ea typeface="メイリオ" panose="020B0604030504040204" pitchFamily="50" charset="-128"/>
              </a:rPr>
              <a:t>1</a:t>
            </a:r>
            <a:r>
              <a:rPr lang="ja-JP" altLang="en-US" sz="2800" b="1" dirty="0" smtClean="0">
                <a:solidFill>
                  <a:srgbClr val="FF0000"/>
                </a:solidFill>
                <a:latin typeface="メイリオ" panose="020B0604030504040204" pitchFamily="50" charset="-128"/>
                <a:ea typeface="メイリオ" panose="020B0604030504040204" pitchFamily="50" charset="-128"/>
              </a:rPr>
              <a:t>％</a:t>
            </a:r>
            <a:r>
              <a:rPr lang="ja-JP" altLang="en-US" sz="3200" b="1" dirty="0" smtClean="0">
                <a:solidFill>
                  <a:srgbClr val="FF0000"/>
                </a:solidFill>
                <a:latin typeface="メイリオ" panose="020B0604030504040204" pitchFamily="50" charset="-128"/>
                <a:ea typeface="メイリオ" panose="020B0604030504040204" pitchFamily="50" charset="-128"/>
              </a:rPr>
              <a:t>有意</a:t>
            </a:r>
            <a:r>
              <a:rPr lang="en-US" altLang="ja-JP" sz="3200" b="1" dirty="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			***</a:t>
            </a:r>
            <a:r>
              <a:rPr lang="en-US" altLang="ja-JP" sz="3200" b="1" dirty="0" smtClean="0">
                <a:solidFill>
                  <a:srgbClr val="FF0000"/>
                </a:solidFill>
                <a:latin typeface="メイリオ" panose="020B0604030504040204" pitchFamily="50" charset="-128"/>
                <a:ea typeface="メイリオ" panose="020B0604030504040204" pitchFamily="50" charset="-128"/>
              </a:rPr>
              <a:t>1</a:t>
            </a:r>
            <a:r>
              <a:rPr lang="ja-JP" altLang="en-US" sz="2800" b="1" dirty="0">
                <a:solidFill>
                  <a:srgbClr val="FF0000"/>
                </a:solidFill>
                <a:latin typeface="メイリオ" panose="020B0604030504040204" pitchFamily="50" charset="-128"/>
                <a:ea typeface="メイリオ" panose="020B0604030504040204" pitchFamily="50" charset="-128"/>
              </a:rPr>
              <a:t>％</a:t>
            </a:r>
            <a:r>
              <a:rPr lang="ja-JP" altLang="en-US" sz="3200" b="1" dirty="0" smtClean="0">
                <a:solidFill>
                  <a:srgbClr val="FF0000"/>
                </a:solidFill>
                <a:latin typeface="メイリオ" panose="020B0604030504040204" pitchFamily="50" charset="-128"/>
                <a:ea typeface="メイリオ" panose="020B0604030504040204" pitchFamily="50" charset="-128"/>
              </a:rPr>
              <a:t>有意</a:t>
            </a:r>
            <a:endParaRPr lang="en-US" altLang="ja-JP" sz="3200" b="1" dirty="0">
              <a:solidFill>
                <a:srgbClr val="FF0000"/>
              </a:solidFill>
              <a:latin typeface="メイリオ" panose="020B0604030504040204" pitchFamily="50" charset="-128"/>
              <a:ea typeface="メイリオ" panose="020B0604030504040204"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2424967770"/>
              </p:ext>
            </p:extLst>
          </p:nvPr>
        </p:nvGraphicFramePr>
        <p:xfrm>
          <a:off x="216089" y="2083654"/>
          <a:ext cx="10721541" cy="4259996"/>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26</a:t>
            </a:fld>
            <a:endParaRPr kumimoji="1" lang="ja-JP" altLang="en-US"/>
          </a:p>
        </p:txBody>
      </p:sp>
    </p:spTree>
    <p:extLst>
      <p:ext uri="{BB962C8B-B14F-4D97-AF65-F5344CB8AC3E}">
        <p14:creationId xmlns:p14="http://schemas.microsoft.com/office/powerpoint/2010/main" val="1266890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809043536"/>
              </p:ext>
            </p:extLst>
          </p:nvPr>
        </p:nvGraphicFramePr>
        <p:xfrm>
          <a:off x="190500" y="1504950"/>
          <a:ext cx="10934700" cy="3808774"/>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27</a:t>
            </a:fld>
            <a:endParaRPr kumimoji="1" lang="ja-JP" altLang="en-US"/>
          </a:p>
        </p:txBody>
      </p:sp>
      <p:sp>
        <p:nvSpPr>
          <p:cNvPr id="3" name="タイトル 2"/>
          <p:cNvSpPr>
            <a:spLocks noGrp="1"/>
          </p:cNvSpPr>
          <p:nvPr>
            <p:ph type="title" idx="4294967295"/>
          </p:nvPr>
        </p:nvSpPr>
        <p:spPr>
          <a:xfrm>
            <a:off x="547761" y="166007"/>
            <a:ext cx="11134578" cy="1396093"/>
          </a:xfrm>
        </p:spPr>
        <p:txBody>
          <a:bodyPr>
            <a:noAutofit/>
          </a:bodyPr>
          <a:lstStyle/>
          <a:p>
            <a:pPr algn="l"/>
            <a:r>
              <a:rPr lang="ja-JP" altLang="en-US" sz="3200" dirty="0" smtClean="0">
                <a:solidFill>
                  <a:schemeClr val="tx1"/>
                </a:solidFill>
                <a:latin typeface="メイリオ" panose="020B0604030504040204" pitchFamily="50" charset="-128"/>
                <a:ea typeface="メイリオ" panose="020B0604030504040204" pitchFamily="50" charset="-128"/>
              </a:rPr>
              <a:t>コンビニ</a:t>
            </a:r>
            <a:r>
              <a:rPr lang="ja-JP" altLang="en-US" sz="3200" dirty="0">
                <a:solidFill>
                  <a:schemeClr val="tx1"/>
                </a:solidFill>
                <a:latin typeface="メイリオ" panose="020B0604030504040204" pitchFamily="50" charset="-128"/>
                <a:ea typeface="メイリオ" panose="020B0604030504040204" pitchFamily="50" charset="-128"/>
              </a:rPr>
              <a:t>の店舗数</a:t>
            </a:r>
            <a:r>
              <a:rPr lang="en-US" altLang="ja-JP" sz="3200" dirty="0">
                <a:solidFill>
                  <a:schemeClr val="tx1"/>
                </a:solidFill>
                <a:latin typeface="メイリオ" panose="020B0604030504040204" pitchFamily="50" charset="-128"/>
                <a:ea typeface="メイリオ" panose="020B0604030504040204" pitchFamily="50" charset="-128"/>
              </a:rPr>
              <a:t>=0.00014×1</a:t>
            </a:r>
            <a:r>
              <a:rPr lang="ja-JP" altLang="en-US" sz="2800" dirty="0">
                <a:solidFill>
                  <a:schemeClr val="tx1"/>
                </a:solidFill>
                <a:latin typeface="メイリオ" panose="020B0604030504040204" pitchFamily="50" charset="-128"/>
                <a:ea typeface="メイリオ" panose="020B0604030504040204" pitchFamily="50" charset="-128"/>
              </a:rPr>
              <a:t>㎡</a:t>
            </a:r>
            <a:r>
              <a:rPr lang="ja-JP" altLang="en-US" sz="3200" dirty="0">
                <a:solidFill>
                  <a:schemeClr val="tx1"/>
                </a:solidFill>
                <a:latin typeface="メイリオ" panose="020B0604030504040204" pitchFamily="50" charset="-128"/>
                <a:ea typeface="メイリオ" panose="020B0604030504040204" pitchFamily="50" charset="-128"/>
              </a:rPr>
              <a:t>当りの地価</a:t>
            </a:r>
            <a:r>
              <a:rPr lang="en-US" altLang="ja-JP" sz="3200" dirty="0">
                <a:solidFill>
                  <a:schemeClr val="tx1"/>
                </a:solidFill>
                <a:latin typeface="メイリオ" panose="020B0604030504040204" pitchFamily="50" charset="-128"/>
                <a:ea typeface="メイリオ" panose="020B0604030504040204" pitchFamily="50" charset="-128"/>
              </a:rPr>
              <a:t>+25.887</a:t>
            </a:r>
            <a:br>
              <a:rPr lang="en-US" altLang="ja-JP" sz="3200" dirty="0">
                <a:solidFill>
                  <a:schemeClr val="tx1"/>
                </a:solidFill>
                <a:latin typeface="メイリオ" panose="020B0604030504040204" pitchFamily="50" charset="-128"/>
                <a:ea typeface="メイリオ" panose="020B0604030504040204" pitchFamily="50" charset="-128"/>
              </a:rPr>
            </a:br>
            <a:r>
              <a:rPr lang="en-US" altLang="ja-JP" sz="3200" dirty="0">
                <a:solidFill>
                  <a:schemeClr val="tx1"/>
                </a:solidFill>
                <a:latin typeface="メイリオ" panose="020B0604030504040204" pitchFamily="50" charset="-128"/>
                <a:ea typeface="メイリオ" panose="020B0604030504040204" pitchFamily="50" charset="-128"/>
              </a:rPr>
              <a:t>t</a:t>
            </a:r>
            <a:r>
              <a:rPr lang="ja-JP" altLang="en-US" sz="3200" dirty="0" smtClean="0">
                <a:solidFill>
                  <a:schemeClr val="tx1"/>
                </a:solidFill>
                <a:latin typeface="メイリオ" panose="020B0604030504040204" pitchFamily="50" charset="-128"/>
                <a:ea typeface="メイリオ" panose="020B0604030504040204" pitchFamily="50" charset="-128"/>
              </a:rPr>
              <a:t>値</a:t>
            </a:r>
            <a:r>
              <a:rPr lang="ja-JP" altLang="en-US" sz="3200" dirty="0">
                <a:solidFill>
                  <a:schemeClr val="tx1"/>
                </a:solidFill>
                <a:latin typeface="メイリオ" panose="020B0604030504040204" pitchFamily="50" charset="-128"/>
                <a:ea typeface="メイリオ" panose="020B0604030504040204" pitchFamily="50" charset="-128"/>
              </a:rPr>
              <a:t>→　　　　　　</a:t>
            </a:r>
            <a:r>
              <a:rPr lang="ja-JP" altLang="en-US" sz="3200" dirty="0" smtClean="0">
                <a:solidFill>
                  <a:schemeClr val="tx1"/>
                </a:solidFill>
                <a:latin typeface="メイリオ" panose="020B0604030504040204" pitchFamily="50" charset="-128"/>
                <a:ea typeface="メイリオ" panose="020B0604030504040204" pitchFamily="50" charset="-128"/>
              </a:rPr>
              <a:t>（</a:t>
            </a:r>
            <a:r>
              <a:rPr lang="en-US" altLang="ja-JP" sz="3200" dirty="0">
                <a:solidFill>
                  <a:schemeClr val="tx1"/>
                </a:solidFill>
                <a:latin typeface="メイリオ" panose="020B0604030504040204" pitchFamily="50" charset="-128"/>
                <a:ea typeface="メイリオ" panose="020B0604030504040204" pitchFamily="50" charset="-128"/>
              </a:rPr>
              <a:t>2.172</a:t>
            </a:r>
            <a:r>
              <a:rPr lang="ja-JP" altLang="en-US" sz="3200" dirty="0">
                <a:solidFill>
                  <a:schemeClr val="tx1"/>
                </a:solidFill>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rPr>
              <a:t> 　　</a:t>
            </a:r>
            <a:r>
              <a:rPr lang="ja-JP" altLang="en-US" sz="3200" dirty="0" smtClean="0">
                <a:solidFill>
                  <a:schemeClr val="tx1"/>
                </a:solidFill>
                <a:latin typeface="メイリオ" panose="020B0604030504040204" pitchFamily="50" charset="-128"/>
                <a:ea typeface="メイリオ" panose="020B0604030504040204" pitchFamily="50" charset="-128"/>
              </a:rPr>
              <a:t>（</a:t>
            </a:r>
            <a:r>
              <a:rPr lang="en-US" altLang="ja-JP" sz="3200" dirty="0">
                <a:solidFill>
                  <a:schemeClr val="tx1"/>
                </a:solidFill>
                <a:latin typeface="メイリオ" panose="020B0604030504040204" pitchFamily="50" charset="-128"/>
                <a:ea typeface="メイリオ" panose="020B0604030504040204" pitchFamily="50" charset="-128"/>
              </a:rPr>
              <a:t>3.16</a:t>
            </a:r>
            <a:r>
              <a:rPr lang="ja-JP" altLang="en-US" sz="3200" dirty="0">
                <a:solidFill>
                  <a:schemeClr val="tx1"/>
                </a:solidFill>
                <a:latin typeface="メイリオ" panose="020B0604030504040204" pitchFamily="50" charset="-128"/>
                <a:ea typeface="メイリオ" panose="020B0604030504040204" pitchFamily="50" charset="-128"/>
              </a:rPr>
              <a:t>）</a:t>
            </a:r>
            <a:r>
              <a:rPr lang="en-US" altLang="ja-JP" sz="3200" dirty="0">
                <a:solidFill>
                  <a:schemeClr val="tx1"/>
                </a:solidFill>
                <a:latin typeface="メイリオ" panose="020B0604030504040204" pitchFamily="50" charset="-128"/>
                <a:ea typeface="メイリオ" panose="020B0604030504040204" pitchFamily="50" charset="-128"/>
              </a:rPr>
              <a:t/>
            </a:r>
            <a:br>
              <a:rPr lang="en-US" altLang="ja-JP" sz="3200" dirty="0">
                <a:solidFill>
                  <a:schemeClr val="tx1"/>
                </a:solidFill>
                <a:latin typeface="メイリオ" panose="020B0604030504040204" pitchFamily="50" charset="-128"/>
                <a:ea typeface="メイリオ" panose="020B0604030504040204" pitchFamily="50" charset="-128"/>
              </a:rPr>
            </a:b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　       </a:t>
            </a:r>
            <a:r>
              <a:rPr lang="en-US" altLang="ja-JP" sz="3200" dirty="0">
                <a:solidFill>
                  <a:schemeClr val="tx1"/>
                </a:solidFill>
                <a:latin typeface="メイリオ" panose="020B0604030504040204" pitchFamily="50" charset="-128"/>
                <a:ea typeface="メイリオ" panose="020B0604030504040204" pitchFamily="50" charset="-128"/>
              </a:rPr>
              <a:t>***</a:t>
            </a:r>
            <a:r>
              <a:rPr lang="en-US" altLang="ja-JP" sz="3200" dirty="0">
                <a:solidFill>
                  <a:srgbClr val="FF0000"/>
                </a:solidFill>
                <a:latin typeface="メイリオ" panose="020B0604030504040204" pitchFamily="50" charset="-128"/>
                <a:ea typeface="メイリオ" panose="020B0604030504040204" pitchFamily="50" charset="-128"/>
              </a:rPr>
              <a:t>5</a:t>
            </a:r>
            <a:r>
              <a:rPr lang="ja-JP" altLang="en-US" sz="2800" dirty="0">
                <a:solidFill>
                  <a:srgbClr val="FF0000"/>
                </a:solidFill>
                <a:latin typeface="メイリオ" panose="020B0604030504040204" pitchFamily="50" charset="-128"/>
                <a:ea typeface="メイリオ" panose="020B0604030504040204" pitchFamily="50" charset="-128"/>
              </a:rPr>
              <a:t>％</a:t>
            </a:r>
            <a:r>
              <a:rPr lang="ja-JP" altLang="en-US" sz="3200" dirty="0">
                <a:solidFill>
                  <a:srgbClr val="FF0000"/>
                </a:solidFill>
                <a:latin typeface="メイリオ" panose="020B0604030504040204" pitchFamily="50" charset="-128"/>
                <a:ea typeface="メイリオ" panose="020B0604030504040204" pitchFamily="50" charset="-128"/>
              </a:rPr>
              <a:t>有意</a:t>
            </a:r>
            <a:r>
              <a:rPr lang="en-US" altLang="ja-JP" sz="3200" dirty="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          </a:t>
            </a:r>
            <a:r>
              <a:rPr lang="en-US" altLang="ja-JP" sz="3200" dirty="0" smtClean="0">
                <a:solidFill>
                  <a:schemeClr val="tx1"/>
                </a:solidFill>
                <a:latin typeface="メイリオ" panose="020B0604030504040204" pitchFamily="50" charset="-128"/>
                <a:ea typeface="メイリオ" panose="020B0604030504040204" pitchFamily="50" charset="-128"/>
              </a:rPr>
              <a:t>***</a:t>
            </a:r>
            <a:r>
              <a:rPr lang="en-US" altLang="ja-JP" sz="3200" dirty="0">
                <a:solidFill>
                  <a:srgbClr val="FF0000"/>
                </a:solidFill>
                <a:latin typeface="メイリオ" panose="020B0604030504040204" pitchFamily="50" charset="-128"/>
                <a:ea typeface="メイリオ" panose="020B0604030504040204" pitchFamily="50" charset="-128"/>
              </a:rPr>
              <a:t>1</a:t>
            </a:r>
            <a:r>
              <a:rPr lang="ja-JP" altLang="en-US" sz="2800" dirty="0">
                <a:solidFill>
                  <a:srgbClr val="FF0000"/>
                </a:solidFill>
                <a:latin typeface="メイリオ" panose="020B0604030504040204" pitchFamily="50" charset="-128"/>
                <a:ea typeface="メイリオ" panose="020B0604030504040204" pitchFamily="50" charset="-128"/>
              </a:rPr>
              <a:t>％</a:t>
            </a:r>
            <a:r>
              <a:rPr lang="ja-JP" altLang="en-US" sz="3200" dirty="0" smtClean="0">
                <a:solidFill>
                  <a:srgbClr val="FF0000"/>
                </a:solidFill>
                <a:latin typeface="メイリオ" panose="020B0604030504040204" pitchFamily="50" charset="-128"/>
                <a:ea typeface="メイリオ" panose="020B0604030504040204" pitchFamily="50" charset="-128"/>
              </a:rPr>
              <a:t>有意</a:t>
            </a: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5" name="コンテンツ プレースホルダー 2"/>
          <p:cNvSpPr txBox="1">
            <a:spLocks/>
          </p:cNvSpPr>
          <p:nvPr/>
        </p:nvSpPr>
        <p:spPr>
          <a:xfrm>
            <a:off x="1853167" y="5370874"/>
            <a:ext cx="8229600" cy="1602652"/>
          </a:xfrm>
          <a:prstGeom prst="rect">
            <a:avLst/>
          </a:prstGeom>
        </p:spPr>
        <p:txBody>
          <a:bodyP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kumimoji="1"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pPr marL="0" indent="0">
              <a:buFont typeface="Arial" pitchFamily="34" charset="0"/>
              <a:buNone/>
            </a:pPr>
            <a:r>
              <a:rPr lang="ja-JP" altLang="en-US" sz="3200" b="1" dirty="0" smtClean="0">
                <a:solidFill>
                  <a:schemeClr val="tx1"/>
                </a:solidFill>
                <a:latin typeface="メイリオ" panose="020B0604030504040204" pitchFamily="50" charset="-128"/>
                <a:ea typeface="メイリオ" panose="020B0604030504040204" pitchFamily="50" charset="-128"/>
              </a:rPr>
              <a:t>コンビニの店舗数と</a:t>
            </a:r>
            <a:r>
              <a:rPr lang="en-US" altLang="ja-JP" sz="3200" b="1" dirty="0" smtClean="0">
                <a:solidFill>
                  <a:schemeClr val="tx1"/>
                </a:solidFill>
                <a:latin typeface="メイリオ" panose="020B0604030504040204" pitchFamily="50" charset="-128"/>
                <a:ea typeface="メイリオ" panose="020B0604030504040204" pitchFamily="50" charset="-128"/>
              </a:rPr>
              <a:t>×1</a:t>
            </a:r>
            <a:r>
              <a:rPr lang="ja-JP" altLang="en-US" sz="2800" b="1" dirty="0" smtClean="0">
                <a:solidFill>
                  <a:schemeClr val="tx1"/>
                </a:solidFill>
                <a:latin typeface="メイリオ" panose="020B0604030504040204" pitchFamily="50" charset="-128"/>
                <a:ea typeface="メイリオ" panose="020B0604030504040204" pitchFamily="50" charset="-128"/>
              </a:rPr>
              <a:t>㎡</a:t>
            </a:r>
            <a:r>
              <a:rPr lang="ja-JP" altLang="en-US" sz="3200" b="1" dirty="0" smtClean="0">
                <a:solidFill>
                  <a:schemeClr val="tx1"/>
                </a:solidFill>
                <a:latin typeface="メイリオ" panose="020B0604030504040204" pitchFamily="50" charset="-128"/>
                <a:ea typeface="メイリオ" panose="020B0604030504040204" pitchFamily="50" charset="-128"/>
              </a:rPr>
              <a:t>当たりの地価は</a:t>
            </a:r>
            <a:endParaRPr lang="en-US" altLang="ja-JP" sz="3200" b="1" dirty="0" smtClean="0">
              <a:solidFill>
                <a:schemeClr val="tx1"/>
              </a:solidFill>
              <a:latin typeface="メイリオ" panose="020B0604030504040204" pitchFamily="50" charset="-128"/>
              <a:ea typeface="メイリオ" panose="020B0604030504040204" pitchFamily="50" charset="-128"/>
            </a:endParaRPr>
          </a:p>
          <a:p>
            <a:pPr marL="0" indent="0">
              <a:buFont typeface="Arial" pitchFamily="34" charset="0"/>
              <a:buNone/>
            </a:pPr>
            <a:r>
              <a:rPr lang="ja-JP" altLang="en-US" sz="5400" b="1" dirty="0" smtClean="0">
                <a:solidFill>
                  <a:srgbClr val="FF0000"/>
                </a:solidFill>
                <a:latin typeface="メイリオ" panose="020B0604030504040204" pitchFamily="50" charset="-128"/>
                <a:ea typeface="メイリオ" panose="020B0604030504040204" pitchFamily="50" charset="-128"/>
              </a:rPr>
              <a:t>相関関係</a:t>
            </a:r>
            <a:r>
              <a:rPr lang="ja-JP" altLang="en-US" sz="3200" b="1" dirty="0" smtClean="0">
                <a:solidFill>
                  <a:schemeClr val="tx1"/>
                </a:solidFill>
                <a:latin typeface="メイリオ" panose="020B0604030504040204" pitchFamily="50" charset="-128"/>
                <a:ea typeface="メイリオ" panose="020B0604030504040204" pitchFamily="50" charset="-128"/>
              </a:rPr>
              <a:t>にあることが分かる</a:t>
            </a:r>
            <a:endParaRPr lang="en-US" altLang="ja-JP" sz="3200" b="1" dirty="0" smtClean="0">
              <a:solidFill>
                <a:schemeClr val="tx1"/>
              </a:solidFill>
              <a:latin typeface="メイリオ" panose="020B0604030504040204" pitchFamily="50" charset="-128"/>
              <a:ea typeface="メイリオ" panose="020B0604030504040204" pitchFamily="50" charset="-128"/>
            </a:endParaRPr>
          </a:p>
          <a:p>
            <a:pPr marL="0" indent="0">
              <a:buFont typeface="Arial" pitchFamily="34" charset="0"/>
              <a:buNone/>
            </a:pPr>
            <a:endParaRPr lang="en-US" altLang="ja-JP" sz="3200" dirty="0" smtClean="0">
              <a:solidFill>
                <a:schemeClr val="tx1"/>
              </a:solidFill>
              <a:latin typeface="メイリオ" panose="020B0604030504040204" pitchFamily="50" charset="-128"/>
              <a:ea typeface="メイリオ" panose="020B0604030504040204" pitchFamily="50" charset="-128"/>
            </a:endParaRPr>
          </a:p>
          <a:p>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6" name="爆発 1 5"/>
          <p:cNvSpPr/>
          <p:nvPr/>
        </p:nvSpPr>
        <p:spPr>
          <a:xfrm>
            <a:off x="7067550" y="1295400"/>
            <a:ext cx="5295900" cy="241935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latin typeface="メイリオ" panose="020B0604030504040204" pitchFamily="50" charset="-128"/>
                <a:ea typeface="メイリオ" panose="020B0604030504040204" pitchFamily="50" charset="-128"/>
              </a:rPr>
              <a:t>外れ値を抜き</a:t>
            </a:r>
            <a:endParaRPr kumimoji="1" lang="en-US" altLang="ja-JP" sz="2800" b="1" dirty="0" smtClean="0">
              <a:solidFill>
                <a:srgbClr val="FF0000"/>
              </a:solidFill>
              <a:latin typeface="メイリオ" panose="020B0604030504040204" pitchFamily="50" charset="-128"/>
              <a:ea typeface="メイリオ" panose="020B0604030504040204" pitchFamily="50" charset="-128"/>
            </a:endParaRPr>
          </a:p>
          <a:p>
            <a:pPr algn="ctr"/>
            <a:r>
              <a:rPr kumimoji="1" lang="ja-JP" altLang="en-US" sz="2800" b="1" dirty="0" smtClean="0">
                <a:solidFill>
                  <a:srgbClr val="FF0000"/>
                </a:solidFill>
                <a:latin typeface="メイリオ" panose="020B0604030504040204" pitchFamily="50" charset="-128"/>
                <a:ea typeface="メイリオ" panose="020B0604030504040204" pitchFamily="50" charset="-128"/>
              </a:rPr>
              <a:t>回帰分析</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9750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02989" y="1649118"/>
            <a:ext cx="10586022" cy="4842657"/>
          </a:xfrm>
        </p:spPr>
        <p:txBody>
          <a:bodyPr>
            <a:noAutofit/>
          </a:bodyPr>
          <a:lstStyle/>
          <a:p>
            <a:pPr marL="0" indent="0">
              <a:lnSpc>
                <a:spcPct val="150000"/>
              </a:lnSpc>
              <a:buNone/>
            </a:pPr>
            <a:r>
              <a:rPr lang="ja-JP" altLang="en-US" sz="4400" dirty="0" smtClean="0">
                <a:solidFill>
                  <a:schemeClr val="tx1"/>
                </a:solidFill>
                <a:latin typeface="HGS創英ﾌﾟﾚｾﾞﾝｽEB" panose="02020800000000000000" pitchFamily="18" charset="-128"/>
                <a:ea typeface="HGS創英ﾌﾟﾚｾﾞﾝｽEB" panose="02020800000000000000" pitchFamily="18" charset="-128"/>
              </a:rPr>
              <a:t>コンビニの店舗数を被説明変数として</a:t>
            </a:r>
            <a:endParaRPr kumimoji="1" lang="en-US" altLang="ja-JP" sz="44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0" indent="0">
              <a:lnSpc>
                <a:spcPct val="150000"/>
              </a:lnSpc>
              <a:buNone/>
            </a:pPr>
            <a:r>
              <a:rPr lang="ja-JP" altLang="en-US" sz="4400" dirty="0" smtClean="0">
                <a:solidFill>
                  <a:schemeClr val="tx1"/>
                </a:solidFill>
                <a:latin typeface="HGS創英ﾌﾟﾚｾﾞﾝｽEB" panose="02020800000000000000" pitchFamily="18" charset="-128"/>
                <a:ea typeface="HGS創英ﾌﾟﾚｾﾞﾝｽEB" panose="02020800000000000000" pitchFamily="18" charset="-128"/>
              </a:rPr>
              <a:t>　</a:t>
            </a:r>
            <a:r>
              <a:rPr kumimoji="1" lang="ja-JP" altLang="en-US" sz="4400" dirty="0" smtClean="0">
                <a:solidFill>
                  <a:schemeClr val="tx1"/>
                </a:solidFill>
                <a:latin typeface="HGS創英ﾌﾟﾚｾﾞﾝｽEB" panose="02020800000000000000" pitchFamily="18" charset="-128"/>
                <a:ea typeface="HGS創英ﾌﾟﾚｾﾞﾝｽEB" panose="02020800000000000000" pitchFamily="18" charset="-128"/>
              </a:rPr>
              <a:t>世帯数、</a:t>
            </a:r>
            <a:r>
              <a:rPr lang="ja-JP" altLang="en-US" sz="4400" dirty="0">
                <a:solidFill>
                  <a:schemeClr val="tx1"/>
                </a:solidFill>
                <a:latin typeface="HGS創英ﾌﾟﾚｾﾞﾝｽEB" panose="02020800000000000000" pitchFamily="18" charset="-128"/>
                <a:ea typeface="HGS創英ﾌﾟﾚｾﾞﾝｽEB" panose="02020800000000000000" pitchFamily="18" charset="-128"/>
              </a:rPr>
              <a:t>従業者数</a:t>
            </a:r>
            <a:endParaRPr kumimoji="1" lang="en-US" altLang="ja-JP" sz="44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0" indent="0">
              <a:lnSpc>
                <a:spcPct val="150000"/>
              </a:lnSpc>
              <a:buNone/>
            </a:pPr>
            <a:r>
              <a:rPr lang="en-US" altLang="ja-JP" sz="4400" dirty="0">
                <a:solidFill>
                  <a:schemeClr val="tx1"/>
                </a:solidFill>
                <a:latin typeface="HGS創英ﾌﾟﾚｾﾞﾝｽEB" panose="02020800000000000000" pitchFamily="18" charset="-128"/>
                <a:ea typeface="HGS創英ﾌﾟﾚｾﾞﾝｽEB" panose="02020800000000000000" pitchFamily="18" charset="-128"/>
              </a:rPr>
              <a:t> </a:t>
            </a:r>
            <a:r>
              <a:rPr lang="en-US" altLang="ja-JP" sz="4400" dirty="0" smtClean="0">
                <a:solidFill>
                  <a:schemeClr val="tx1"/>
                </a:solidFill>
                <a:latin typeface="HGS創英ﾌﾟﾚｾﾞﾝｽEB" panose="02020800000000000000" pitchFamily="18" charset="-128"/>
                <a:ea typeface="HGS創英ﾌﾟﾚｾﾞﾝｽEB" panose="02020800000000000000" pitchFamily="18" charset="-128"/>
              </a:rPr>
              <a:t>  </a:t>
            </a:r>
            <a:r>
              <a:rPr kumimoji="1" lang="ja-JP" altLang="en-US" sz="4400" dirty="0" smtClean="0">
                <a:solidFill>
                  <a:schemeClr val="tx1"/>
                </a:solidFill>
                <a:latin typeface="HGS創英ﾌﾟﾚｾﾞﾝｽEB" panose="02020800000000000000" pitchFamily="18" charset="-128"/>
                <a:ea typeface="HGS創英ﾌﾟﾚｾﾞﾝｽEB" panose="02020800000000000000" pitchFamily="18" charset="-128"/>
              </a:rPr>
              <a:t>鉄道の駅数</a:t>
            </a:r>
            <a:r>
              <a:rPr lang="ja-JP" altLang="en-US" sz="4400" dirty="0" smtClean="0">
                <a:solidFill>
                  <a:schemeClr val="tx1"/>
                </a:solidFill>
                <a:latin typeface="HGS創英ﾌﾟﾚｾﾞﾝｽEB" panose="02020800000000000000" pitchFamily="18" charset="-128"/>
                <a:ea typeface="HGS創英ﾌﾟﾚｾﾞﾝｽEB" panose="02020800000000000000" pitchFamily="18" charset="-128"/>
              </a:rPr>
              <a:t>、</a:t>
            </a:r>
            <a:r>
              <a:rPr lang="en-US" altLang="ja-JP" sz="4400" dirty="0" smtClean="0">
                <a:solidFill>
                  <a:schemeClr val="tx1"/>
                </a:solidFill>
                <a:latin typeface="HGS創英ﾌﾟﾚｾﾞﾝｽEB" panose="02020800000000000000" pitchFamily="18" charset="-128"/>
                <a:ea typeface="HGS創英ﾌﾟﾚｾﾞﾝｽEB" panose="02020800000000000000" pitchFamily="18" charset="-128"/>
              </a:rPr>
              <a:t>1</a:t>
            </a:r>
            <a:r>
              <a:rPr lang="ja-JP" altLang="en-US" sz="3600" dirty="0" smtClean="0">
                <a:solidFill>
                  <a:schemeClr val="tx1"/>
                </a:solidFill>
                <a:latin typeface="HGS創英ﾌﾟﾚｾﾞﾝｽEB" panose="02020800000000000000" pitchFamily="18" charset="-128"/>
                <a:ea typeface="HGS創英ﾌﾟﾚｾﾞﾝｽEB" panose="02020800000000000000" pitchFamily="18" charset="-128"/>
              </a:rPr>
              <a:t>㎡</a:t>
            </a:r>
            <a:r>
              <a:rPr lang="ja-JP" altLang="en-US" sz="4400" dirty="0" smtClean="0">
                <a:solidFill>
                  <a:schemeClr val="tx1"/>
                </a:solidFill>
                <a:latin typeface="HGS創英ﾌﾟﾚｾﾞﾝｽEB" panose="02020800000000000000" pitchFamily="18" charset="-128"/>
                <a:ea typeface="HGS創英ﾌﾟﾚｾﾞﾝｽEB" panose="02020800000000000000" pitchFamily="18" charset="-128"/>
              </a:rPr>
              <a:t>当たりの地価</a:t>
            </a:r>
            <a:endParaRPr lang="en-US" altLang="ja-JP" sz="44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0" indent="0">
              <a:lnSpc>
                <a:spcPct val="150000"/>
              </a:lnSpc>
              <a:buNone/>
            </a:pPr>
            <a:r>
              <a:rPr lang="ja-JP" altLang="en-US" sz="4400" dirty="0" smtClean="0">
                <a:solidFill>
                  <a:schemeClr val="tx1"/>
                </a:solidFill>
                <a:latin typeface="HGS創英ﾌﾟﾚｾﾞﾝｽEB" panose="02020800000000000000" pitchFamily="18" charset="-128"/>
                <a:ea typeface="HGS創英ﾌﾟﾚｾﾞﾝｽEB" panose="02020800000000000000" pitchFamily="18" charset="-128"/>
              </a:rPr>
              <a:t>を説明変数として重回帰分析を行う</a:t>
            </a:r>
            <a:endParaRPr kumimoji="1" lang="ja-JP" altLang="en-US" sz="4400" dirty="0">
              <a:solidFill>
                <a:schemeClr val="tx1"/>
              </a:solidFill>
              <a:latin typeface="HGS創英ﾌﾟﾚｾﾞﾝｽEB" panose="02020800000000000000" pitchFamily="18" charset="-128"/>
              <a:ea typeface="HGS創英ﾌﾟﾚｾﾞﾝｽEB" panose="02020800000000000000" pitchFamily="18" charset="-128"/>
            </a:endParaRPr>
          </a:p>
        </p:txBody>
      </p:sp>
      <p:sp>
        <p:nvSpPr>
          <p:cNvPr id="2" name="タイトル 1"/>
          <p:cNvSpPr>
            <a:spLocks noGrp="1"/>
          </p:cNvSpPr>
          <p:nvPr>
            <p:ph type="title"/>
          </p:nvPr>
        </p:nvSpPr>
        <p:spPr>
          <a:xfrm>
            <a:off x="0" y="263769"/>
            <a:ext cx="11504642" cy="899228"/>
          </a:xfrm>
        </p:spPr>
        <p:txBody>
          <a:bodyPr>
            <a:noAutofit/>
          </a:bodyPr>
          <a:lstStyle/>
          <a:p>
            <a:r>
              <a:rPr kumimoji="1" lang="ja-JP" altLang="en-US" b="0" dirty="0" smtClean="0">
                <a:solidFill>
                  <a:srgbClr val="FF0000"/>
                </a:solidFill>
                <a:latin typeface="HGS創英ﾌﾟﾚｾﾞﾝｽEB" panose="02020800000000000000" pitchFamily="18" charset="-128"/>
                <a:ea typeface="HGS創英ﾌﾟﾚｾﾞﾝｽEB" panose="02020800000000000000" pitchFamily="18" charset="-128"/>
              </a:rPr>
              <a:t>①～④コンビニの店舗数と何が関係あるのか</a:t>
            </a:r>
            <a:endParaRPr kumimoji="1" lang="ja-JP" altLang="en-US" b="0" dirty="0">
              <a:solidFill>
                <a:srgbClr val="FF0000"/>
              </a:solidFill>
              <a:latin typeface="HGS創英ﾌﾟﾚｾﾞﾝｽEB" panose="02020800000000000000" pitchFamily="18" charset="-128"/>
              <a:ea typeface="HGS創英ﾌﾟﾚｾﾞﾝｽEB" panose="02020800000000000000" pitchFamily="18" charset="-128"/>
            </a:endParaRPr>
          </a:p>
        </p:txBody>
      </p:sp>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28</a:t>
            </a:fld>
            <a:endParaRPr kumimoji="1" lang="ja-JP" altLang="en-US"/>
          </a:p>
        </p:txBody>
      </p:sp>
    </p:spTree>
    <p:extLst>
      <p:ext uri="{BB962C8B-B14F-4D97-AF65-F5344CB8AC3E}">
        <p14:creationId xmlns:p14="http://schemas.microsoft.com/office/powerpoint/2010/main" val="2274559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9476" y="207818"/>
            <a:ext cx="11364662" cy="6650182"/>
          </a:xfrm>
        </p:spPr>
        <p:txBody>
          <a:bodyPr>
            <a:noAutofit/>
          </a:bodyPr>
          <a:lstStyle/>
          <a:p>
            <a:pPr marL="0" indent="0">
              <a:buNone/>
            </a:pPr>
            <a:r>
              <a:rPr lang="en-US" altLang="ja-JP" sz="2400" b="1" dirty="0" smtClean="0">
                <a:solidFill>
                  <a:schemeClr val="tx1"/>
                </a:solidFill>
                <a:latin typeface="メイリオ" panose="020B0604030504040204" pitchFamily="50" charset="-128"/>
                <a:ea typeface="メイリオ" panose="020B0604030504040204" pitchFamily="50" charset="-128"/>
              </a:rPr>
              <a:t>Y=</a:t>
            </a:r>
            <a:r>
              <a:rPr lang="ja-JP" altLang="en-US" sz="2400" b="1" dirty="0" smtClean="0">
                <a:solidFill>
                  <a:schemeClr val="tx1"/>
                </a:solidFill>
                <a:latin typeface="メイリオ" panose="020B0604030504040204" pitchFamily="50" charset="-128"/>
                <a:ea typeface="メイリオ" panose="020B0604030504040204" pitchFamily="50" charset="-128"/>
              </a:rPr>
              <a:t>コンビニの店舗数</a:t>
            </a:r>
            <a:r>
              <a:rPr lang="en-US" altLang="ja-JP" sz="2400" b="1" dirty="0" smtClean="0">
                <a:solidFill>
                  <a:schemeClr val="tx1"/>
                </a:solidFill>
                <a:latin typeface="メイリオ" panose="020B0604030504040204" pitchFamily="50" charset="-128"/>
                <a:ea typeface="メイリオ" panose="020B0604030504040204" pitchFamily="50" charset="-128"/>
              </a:rPr>
              <a:t>   X1=</a:t>
            </a:r>
            <a:r>
              <a:rPr lang="ja-JP" altLang="en-US" sz="2400" b="1" dirty="0" smtClean="0">
                <a:solidFill>
                  <a:schemeClr val="tx1"/>
                </a:solidFill>
                <a:latin typeface="メイリオ" panose="020B0604030504040204" pitchFamily="50" charset="-128"/>
                <a:ea typeface="メイリオ" panose="020B0604030504040204" pitchFamily="50" charset="-128"/>
              </a:rPr>
              <a:t>世帯数</a:t>
            </a:r>
            <a:r>
              <a:rPr lang="en-US" altLang="ja-JP" sz="2400" b="1" dirty="0" smtClean="0">
                <a:solidFill>
                  <a:schemeClr val="tx1"/>
                </a:solidFill>
                <a:latin typeface="メイリオ" panose="020B0604030504040204" pitchFamily="50" charset="-128"/>
                <a:ea typeface="メイリオ" panose="020B0604030504040204" pitchFamily="50" charset="-128"/>
              </a:rPr>
              <a:t>  </a:t>
            </a:r>
          </a:p>
          <a:p>
            <a:pPr marL="0" indent="0">
              <a:buNone/>
            </a:pPr>
            <a:r>
              <a:rPr lang="en-US" altLang="ja-JP" sz="2400" b="1" dirty="0" smtClean="0">
                <a:solidFill>
                  <a:schemeClr val="tx1"/>
                </a:solidFill>
                <a:latin typeface="メイリオ" panose="020B0604030504040204" pitchFamily="50" charset="-128"/>
                <a:ea typeface="メイリオ" panose="020B0604030504040204" pitchFamily="50" charset="-128"/>
              </a:rPr>
              <a:t>X2=</a:t>
            </a:r>
            <a:r>
              <a:rPr lang="ja-JP" altLang="en-US" sz="2400" b="1" dirty="0">
                <a:solidFill>
                  <a:schemeClr val="tx1"/>
                </a:solidFill>
                <a:latin typeface="メイリオ" panose="020B0604030504040204" pitchFamily="50" charset="-128"/>
                <a:ea typeface="メイリオ" panose="020B0604030504040204" pitchFamily="50" charset="-128"/>
              </a:rPr>
              <a:t>従業者数</a:t>
            </a:r>
            <a:r>
              <a:rPr lang="ja-JP" altLang="en-US" sz="2400" b="1" dirty="0" smtClean="0">
                <a:solidFill>
                  <a:schemeClr val="tx1"/>
                </a:solidFill>
                <a:latin typeface="メイリオ" panose="020B0604030504040204" pitchFamily="50" charset="-128"/>
                <a:ea typeface="メイリオ" panose="020B0604030504040204" pitchFamily="50" charset="-128"/>
              </a:rPr>
              <a:t>　</a:t>
            </a:r>
            <a:r>
              <a:rPr lang="en-US" altLang="ja-JP" sz="2400" b="1" dirty="0" smtClean="0">
                <a:solidFill>
                  <a:schemeClr val="tx1"/>
                </a:solidFill>
                <a:latin typeface="メイリオ" panose="020B0604030504040204" pitchFamily="50" charset="-128"/>
                <a:ea typeface="メイリオ" panose="020B0604030504040204" pitchFamily="50" charset="-128"/>
              </a:rPr>
              <a:t>X3=</a:t>
            </a:r>
            <a:r>
              <a:rPr lang="ja-JP" altLang="en-US" sz="2400" b="1" dirty="0" smtClean="0">
                <a:solidFill>
                  <a:schemeClr val="tx1"/>
                </a:solidFill>
                <a:latin typeface="メイリオ" panose="020B0604030504040204" pitchFamily="50" charset="-128"/>
                <a:ea typeface="メイリオ" panose="020B0604030504040204" pitchFamily="50" charset="-128"/>
              </a:rPr>
              <a:t>鉄道の駅の数</a:t>
            </a:r>
            <a:endParaRPr lang="en-US" altLang="ja-JP" sz="2400" b="1" dirty="0" smtClean="0">
              <a:solidFill>
                <a:schemeClr val="tx1"/>
              </a:solidFill>
              <a:latin typeface="メイリオ" panose="020B0604030504040204" pitchFamily="50" charset="-128"/>
              <a:ea typeface="メイリオ" panose="020B0604030504040204" pitchFamily="50" charset="-128"/>
            </a:endParaRPr>
          </a:p>
          <a:p>
            <a:pPr marL="0" indent="0">
              <a:buNone/>
            </a:pPr>
            <a:r>
              <a:rPr lang="en-US" altLang="ja-JP" sz="2400" b="1" dirty="0" smtClean="0">
                <a:solidFill>
                  <a:schemeClr val="tx1"/>
                </a:solidFill>
                <a:latin typeface="メイリオ" panose="020B0604030504040204" pitchFamily="50" charset="-128"/>
                <a:ea typeface="メイリオ" panose="020B0604030504040204" pitchFamily="50" charset="-128"/>
              </a:rPr>
              <a:t>X</a:t>
            </a:r>
            <a:r>
              <a:rPr lang="ja-JP" altLang="en-US" sz="2400" b="1" dirty="0" smtClean="0">
                <a:solidFill>
                  <a:schemeClr val="tx1"/>
                </a:solidFill>
                <a:latin typeface="メイリオ" panose="020B0604030504040204" pitchFamily="50" charset="-128"/>
                <a:ea typeface="メイリオ" panose="020B0604030504040204" pitchFamily="50" charset="-128"/>
              </a:rPr>
              <a:t>４</a:t>
            </a:r>
            <a:r>
              <a:rPr lang="en-US" altLang="ja-JP" sz="2400" b="1" dirty="0" smtClean="0">
                <a:solidFill>
                  <a:schemeClr val="tx1"/>
                </a:solidFill>
                <a:latin typeface="メイリオ" panose="020B0604030504040204" pitchFamily="50" charset="-128"/>
                <a:ea typeface="メイリオ" panose="020B0604030504040204" pitchFamily="50" charset="-128"/>
              </a:rPr>
              <a:t>=</a:t>
            </a:r>
            <a:r>
              <a:rPr lang="ja-JP" altLang="en-US" sz="2400" b="1" dirty="0" smtClean="0">
                <a:solidFill>
                  <a:schemeClr val="tx1"/>
                </a:solidFill>
                <a:latin typeface="メイリオ" panose="020B0604030504040204" pitchFamily="50" charset="-128"/>
                <a:ea typeface="メイリオ" panose="020B0604030504040204" pitchFamily="50" charset="-128"/>
              </a:rPr>
              <a:t>１㎡あたりの地価</a:t>
            </a:r>
            <a:endParaRPr lang="en-US" altLang="ja-JP" sz="2400" b="1" dirty="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sz="500" b="1" dirty="0" smtClean="0">
              <a:solidFill>
                <a:schemeClr val="tx1"/>
              </a:solidFill>
              <a:latin typeface="メイリオ" panose="020B0604030504040204" pitchFamily="50" charset="-128"/>
              <a:ea typeface="メイリオ" panose="020B0604030504040204" pitchFamily="50" charset="-128"/>
            </a:endParaRPr>
          </a:p>
          <a:p>
            <a:pPr marL="0" indent="0">
              <a:buNone/>
            </a:pPr>
            <a:r>
              <a:rPr lang="en-US" altLang="ja-JP" sz="2400" b="1" dirty="0" smtClean="0">
                <a:solidFill>
                  <a:schemeClr val="tx1"/>
                </a:solidFill>
                <a:latin typeface="メイリオ" panose="020B0604030504040204" pitchFamily="50" charset="-128"/>
                <a:ea typeface="メイリオ" panose="020B0604030504040204" pitchFamily="50" charset="-128"/>
              </a:rPr>
              <a:t>Y=0.000432</a:t>
            </a:r>
            <a:r>
              <a:rPr lang="en-US" altLang="ja-JP" sz="3200" b="1" dirty="0" smtClean="0">
                <a:solidFill>
                  <a:schemeClr val="tx1"/>
                </a:solidFill>
                <a:latin typeface="メイリオ" panose="020B0604030504040204" pitchFamily="50" charset="-128"/>
                <a:ea typeface="メイリオ" panose="020B0604030504040204" pitchFamily="50" charset="-128"/>
              </a:rPr>
              <a:t>X1</a:t>
            </a:r>
            <a:r>
              <a:rPr lang="en-US" altLang="ja-JP" sz="2400" b="1" dirty="0" smtClean="0">
                <a:solidFill>
                  <a:schemeClr val="tx1"/>
                </a:solidFill>
                <a:latin typeface="メイリオ" panose="020B0604030504040204" pitchFamily="50" charset="-128"/>
                <a:ea typeface="メイリオ" panose="020B0604030504040204" pitchFamily="50" charset="-128"/>
              </a:rPr>
              <a:t>+0.0005</a:t>
            </a:r>
            <a:r>
              <a:rPr lang="en-US" altLang="ja-JP" sz="3200" b="1" dirty="0" smtClean="0">
                <a:solidFill>
                  <a:schemeClr val="tx1"/>
                </a:solidFill>
                <a:latin typeface="メイリオ" panose="020B0604030504040204" pitchFamily="50" charset="-128"/>
                <a:ea typeface="メイリオ" panose="020B0604030504040204" pitchFamily="50" charset="-128"/>
              </a:rPr>
              <a:t>X2</a:t>
            </a:r>
            <a:r>
              <a:rPr lang="en-US" altLang="ja-JP" sz="2400" b="1" dirty="0" smtClean="0">
                <a:solidFill>
                  <a:schemeClr val="tx1"/>
                </a:solidFill>
                <a:latin typeface="メイリオ" panose="020B0604030504040204" pitchFamily="50" charset="-128"/>
                <a:ea typeface="メイリオ" panose="020B0604030504040204" pitchFamily="50" charset="-128"/>
              </a:rPr>
              <a:t>+0.23</a:t>
            </a:r>
            <a:r>
              <a:rPr lang="en-US" altLang="ja-JP" sz="3200" b="1" dirty="0" smtClean="0">
                <a:solidFill>
                  <a:schemeClr val="tx1"/>
                </a:solidFill>
                <a:latin typeface="メイリオ" panose="020B0604030504040204" pitchFamily="50" charset="-128"/>
                <a:ea typeface="メイリオ" panose="020B0604030504040204" pitchFamily="50" charset="-128"/>
              </a:rPr>
              <a:t>X3</a:t>
            </a:r>
            <a:r>
              <a:rPr lang="en-US" altLang="ja-JP" sz="2400" b="1" dirty="0" smtClean="0">
                <a:solidFill>
                  <a:schemeClr val="tx1"/>
                </a:solidFill>
                <a:latin typeface="メイリオ" panose="020B0604030504040204" pitchFamily="50" charset="-128"/>
                <a:ea typeface="メイリオ" panose="020B0604030504040204" pitchFamily="50" charset="-128"/>
              </a:rPr>
              <a:t>-0.000002</a:t>
            </a:r>
            <a:r>
              <a:rPr lang="en-US" altLang="ja-JP" sz="3200" b="1" dirty="0" smtClean="0">
                <a:solidFill>
                  <a:schemeClr val="tx1"/>
                </a:solidFill>
                <a:latin typeface="メイリオ" panose="020B0604030504040204" pitchFamily="50" charset="-128"/>
                <a:ea typeface="メイリオ" panose="020B0604030504040204" pitchFamily="50" charset="-128"/>
              </a:rPr>
              <a:t>X4</a:t>
            </a:r>
            <a:r>
              <a:rPr lang="en-US" altLang="ja-JP" sz="2400" b="1" dirty="0" smtClean="0">
                <a:solidFill>
                  <a:schemeClr val="tx1"/>
                </a:solidFill>
                <a:latin typeface="メイリオ" panose="020B0604030504040204" pitchFamily="50" charset="-128"/>
                <a:ea typeface="メイリオ" panose="020B0604030504040204" pitchFamily="50" charset="-128"/>
              </a:rPr>
              <a:t>-0.66</a:t>
            </a:r>
            <a:endParaRPr lang="en-US" altLang="ja-JP" sz="2400" b="1" dirty="0">
              <a:solidFill>
                <a:schemeClr val="tx1"/>
              </a:solidFill>
              <a:latin typeface="メイリオ" panose="020B0604030504040204" pitchFamily="50" charset="-128"/>
              <a:ea typeface="メイリオ" panose="020B0604030504040204" pitchFamily="50" charset="-128"/>
            </a:endParaRPr>
          </a:p>
          <a:p>
            <a:pPr marL="0" indent="0">
              <a:buNone/>
            </a:pPr>
            <a:r>
              <a:rPr lang="en-US" altLang="ja-JP" sz="2400" b="1" dirty="0">
                <a:solidFill>
                  <a:schemeClr val="tx1"/>
                </a:solidFill>
                <a:latin typeface="メイリオ" panose="020B0604030504040204" pitchFamily="50" charset="-128"/>
                <a:ea typeface="メイリオ" panose="020B0604030504040204" pitchFamily="50" charset="-128"/>
              </a:rPr>
              <a:t>t</a:t>
            </a:r>
            <a:r>
              <a:rPr lang="ja-JP" altLang="en-US" sz="2400" b="1" dirty="0" smtClean="0">
                <a:solidFill>
                  <a:schemeClr val="tx1"/>
                </a:solidFill>
                <a:latin typeface="メイリオ" panose="020B0604030504040204" pitchFamily="50" charset="-128"/>
                <a:ea typeface="メイリオ" panose="020B0604030504040204" pitchFamily="50" charset="-128"/>
              </a:rPr>
              <a:t>値→</a:t>
            </a:r>
            <a:r>
              <a:rPr lang="en-US" altLang="ja-JP" sz="2400" b="1" dirty="0">
                <a:solidFill>
                  <a:schemeClr val="tx1"/>
                </a:solidFill>
                <a:latin typeface="メイリオ" panose="020B0604030504040204" pitchFamily="50" charset="-128"/>
                <a:ea typeface="メイリオ" panose="020B0604030504040204" pitchFamily="50" charset="-128"/>
              </a:rPr>
              <a:t>	</a:t>
            </a:r>
            <a:r>
              <a:rPr lang="en-US" altLang="ja-JP" sz="2400" b="1" dirty="0" smtClean="0">
                <a:solidFill>
                  <a:schemeClr val="tx1"/>
                </a:solidFill>
                <a:latin typeface="メイリオ" panose="020B0604030504040204" pitchFamily="50" charset="-128"/>
                <a:ea typeface="メイリオ" panose="020B0604030504040204" pitchFamily="50" charset="-128"/>
              </a:rPr>
              <a:t>(</a:t>
            </a:r>
            <a:r>
              <a:rPr lang="en-US" altLang="ja-JP" sz="2400" b="1" dirty="0">
                <a:solidFill>
                  <a:schemeClr val="tx1"/>
                </a:solidFill>
                <a:latin typeface="メイリオ" panose="020B0604030504040204" pitchFamily="50" charset="-128"/>
                <a:ea typeface="メイリオ" panose="020B0604030504040204" pitchFamily="50" charset="-128"/>
              </a:rPr>
              <a:t>12.29</a:t>
            </a:r>
            <a:r>
              <a:rPr lang="en-US" altLang="ja-JP" sz="2400" b="1" dirty="0" smtClean="0">
                <a:solidFill>
                  <a:schemeClr val="tx1"/>
                </a:solidFill>
                <a:latin typeface="メイリオ" panose="020B0604030504040204" pitchFamily="50" charset="-128"/>
                <a:ea typeface="メイリオ" panose="020B0604030504040204" pitchFamily="50" charset="-128"/>
              </a:rPr>
              <a:t>)	</a:t>
            </a:r>
            <a:r>
              <a:rPr lang="ja-JP" altLang="en-US" sz="2400" b="1" dirty="0" smtClean="0">
                <a:solidFill>
                  <a:schemeClr val="tx1"/>
                </a:solidFill>
                <a:latin typeface="メイリオ" panose="020B0604030504040204" pitchFamily="50" charset="-128"/>
                <a:ea typeface="メイリオ" panose="020B0604030504040204" pitchFamily="50" charset="-128"/>
              </a:rPr>
              <a:t>　</a:t>
            </a:r>
            <a:r>
              <a:rPr lang="en-US" altLang="ja-JP" sz="2400" b="1" dirty="0" smtClean="0">
                <a:solidFill>
                  <a:schemeClr val="tx1"/>
                </a:solidFill>
                <a:latin typeface="メイリオ" panose="020B0604030504040204" pitchFamily="50" charset="-128"/>
                <a:ea typeface="メイリオ" panose="020B0604030504040204" pitchFamily="50" charset="-128"/>
              </a:rPr>
              <a:t>(</a:t>
            </a:r>
            <a:r>
              <a:rPr lang="en-US" altLang="ja-JP" sz="2400" b="1" dirty="0">
                <a:solidFill>
                  <a:schemeClr val="tx1"/>
                </a:solidFill>
                <a:latin typeface="メイリオ" panose="020B0604030504040204" pitchFamily="50" charset="-128"/>
                <a:ea typeface="メイリオ" panose="020B0604030504040204" pitchFamily="50" charset="-128"/>
              </a:rPr>
              <a:t>16.93</a:t>
            </a:r>
            <a:r>
              <a:rPr lang="en-US" altLang="ja-JP" sz="2400" b="1" dirty="0" smtClean="0">
                <a:solidFill>
                  <a:schemeClr val="tx1"/>
                </a:solidFill>
                <a:latin typeface="メイリオ" panose="020B0604030504040204" pitchFamily="50" charset="-128"/>
                <a:ea typeface="メイリオ" panose="020B0604030504040204" pitchFamily="50" charset="-128"/>
              </a:rPr>
              <a:t>)	</a:t>
            </a:r>
            <a:r>
              <a:rPr lang="ja-JP" altLang="en-US" sz="2400" b="1" dirty="0" smtClean="0">
                <a:solidFill>
                  <a:schemeClr val="tx1"/>
                </a:solidFill>
                <a:latin typeface="メイリオ" panose="020B0604030504040204" pitchFamily="50" charset="-128"/>
                <a:ea typeface="メイリオ" panose="020B0604030504040204" pitchFamily="50" charset="-128"/>
              </a:rPr>
              <a:t>　</a:t>
            </a:r>
            <a:r>
              <a:rPr lang="en-US" altLang="ja-JP" sz="2400" b="1" dirty="0" smtClean="0">
                <a:solidFill>
                  <a:schemeClr val="tx1"/>
                </a:solidFill>
                <a:latin typeface="メイリオ" panose="020B0604030504040204" pitchFamily="50" charset="-128"/>
                <a:ea typeface="メイリオ" panose="020B0604030504040204" pitchFamily="50" charset="-128"/>
              </a:rPr>
              <a:t>(</a:t>
            </a:r>
            <a:r>
              <a:rPr lang="en-US" altLang="ja-JP" sz="2400" b="1" dirty="0">
                <a:solidFill>
                  <a:schemeClr val="tx1"/>
                </a:solidFill>
                <a:latin typeface="メイリオ" panose="020B0604030504040204" pitchFamily="50" charset="-128"/>
                <a:ea typeface="メイリオ" panose="020B0604030504040204" pitchFamily="50" charset="-128"/>
              </a:rPr>
              <a:t>1.12</a:t>
            </a:r>
            <a:r>
              <a:rPr lang="en-US" altLang="ja-JP" sz="2400" b="1" dirty="0" smtClean="0">
                <a:solidFill>
                  <a:schemeClr val="tx1"/>
                </a:solidFill>
                <a:latin typeface="メイリオ" panose="020B0604030504040204" pitchFamily="50" charset="-128"/>
                <a:ea typeface="メイリオ" panose="020B0604030504040204" pitchFamily="50" charset="-128"/>
              </a:rPr>
              <a:t>)	(-</a:t>
            </a:r>
            <a:r>
              <a:rPr lang="en-US" altLang="ja-JP" sz="2400" b="1" dirty="0">
                <a:solidFill>
                  <a:schemeClr val="tx1"/>
                </a:solidFill>
                <a:latin typeface="メイリオ" panose="020B0604030504040204" pitchFamily="50" charset="-128"/>
                <a:ea typeface="メイリオ" panose="020B0604030504040204" pitchFamily="50" charset="-128"/>
              </a:rPr>
              <a:t>3.222</a:t>
            </a:r>
            <a:r>
              <a:rPr lang="en-US" altLang="ja-JP" sz="2400" b="1" dirty="0" smtClean="0">
                <a:solidFill>
                  <a:schemeClr val="tx1"/>
                </a:solidFill>
                <a:latin typeface="メイリオ" panose="020B0604030504040204" pitchFamily="50" charset="-128"/>
                <a:ea typeface="メイリオ" panose="020B0604030504040204" pitchFamily="50" charset="-128"/>
              </a:rPr>
              <a:t>)</a:t>
            </a:r>
            <a:r>
              <a:rPr lang="en-US" altLang="ja-JP" sz="2400" b="1" dirty="0">
                <a:solidFill>
                  <a:schemeClr val="tx1"/>
                </a:solidFill>
                <a:latin typeface="メイリオ" panose="020B0604030504040204" pitchFamily="50" charset="-128"/>
                <a:ea typeface="メイリオ" panose="020B0604030504040204" pitchFamily="50" charset="-128"/>
              </a:rPr>
              <a:t>	</a:t>
            </a:r>
            <a:r>
              <a:rPr lang="ja-JP" altLang="en-US" sz="2400" b="1" dirty="0">
                <a:solidFill>
                  <a:schemeClr val="tx1"/>
                </a:solidFill>
                <a:latin typeface="メイリオ" panose="020B0604030504040204" pitchFamily="50" charset="-128"/>
                <a:ea typeface="メイリオ" panose="020B0604030504040204" pitchFamily="50" charset="-128"/>
              </a:rPr>
              <a:t>　</a:t>
            </a:r>
            <a:r>
              <a:rPr lang="en-US" altLang="ja-JP" sz="2400" b="1" dirty="0" smtClean="0">
                <a:solidFill>
                  <a:schemeClr val="tx1"/>
                </a:solidFill>
                <a:latin typeface="メイリオ" panose="020B0604030504040204" pitchFamily="50" charset="-128"/>
                <a:ea typeface="メイリオ" panose="020B0604030504040204" pitchFamily="50" charset="-128"/>
              </a:rPr>
              <a:t>(-</a:t>
            </a:r>
            <a:r>
              <a:rPr lang="en-US" altLang="ja-JP" sz="2400" b="1" dirty="0">
                <a:solidFill>
                  <a:schemeClr val="tx1"/>
                </a:solidFill>
                <a:latin typeface="メイリオ" panose="020B0604030504040204" pitchFamily="50" charset="-128"/>
                <a:ea typeface="メイリオ" panose="020B0604030504040204" pitchFamily="50" charset="-128"/>
              </a:rPr>
              <a:t>0.598)</a:t>
            </a:r>
          </a:p>
          <a:p>
            <a:pPr marL="0" indent="0">
              <a:buNone/>
            </a:pPr>
            <a:r>
              <a:rPr lang="en-US" altLang="ja-JP" sz="2400" b="1" dirty="0" smtClean="0">
                <a:solidFill>
                  <a:schemeClr val="tx1"/>
                </a:solidFill>
                <a:latin typeface="メイリオ" panose="020B0604030504040204" pitchFamily="50" charset="-128"/>
                <a:ea typeface="メイリオ" panose="020B0604030504040204" pitchFamily="50" charset="-128"/>
              </a:rPr>
              <a:t>	</a:t>
            </a:r>
            <a:r>
              <a:rPr lang="en-US" altLang="ja-JP" sz="1800" b="1" dirty="0" smtClean="0">
                <a:solidFill>
                  <a:schemeClr val="tx1"/>
                </a:solidFill>
                <a:latin typeface="メイリオ" panose="020B0604030504040204" pitchFamily="50" charset="-128"/>
                <a:ea typeface="メイリオ" panose="020B0604030504040204" pitchFamily="50" charset="-128"/>
              </a:rPr>
              <a:t>***</a:t>
            </a:r>
            <a:r>
              <a:rPr lang="en-US" altLang="ja-JP" sz="2400" b="1" dirty="0" smtClean="0">
                <a:solidFill>
                  <a:srgbClr val="FF0000"/>
                </a:solidFill>
                <a:latin typeface="メイリオ" panose="020B0604030504040204" pitchFamily="50" charset="-128"/>
                <a:ea typeface="メイリオ" panose="020B0604030504040204" pitchFamily="50" charset="-128"/>
              </a:rPr>
              <a:t>1</a:t>
            </a:r>
            <a:r>
              <a:rPr lang="ja-JP" altLang="en-US" sz="1800" b="1" dirty="0" smtClean="0">
                <a:solidFill>
                  <a:srgbClr val="FF0000"/>
                </a:solidFill>
                <a:latin typeface="メイリオ" panose="020B0604030504040204" pitchFamily="50" charset="-128"/>
                <a:ea typeface="メイリオ" panose="020B0604030504040204" pitchFamily="50" charset="-128"/>
              </a:rPr>
              <a:t>％</a:t>
            </a:r>
            <a:r>
              <a:rPr lang="ja-JP" altLang="en-US" sz="2400" b="1" dirty="0" smtClean="0">
                <a:solidFill>
                  <a:srgbClr val="FF0000"/>
                </a:solidFill>
                <a:latin typeface="メイリオ" panose="020B0604030504040204" pitchFamily="50" charset="-128"/>
                <a:ea typeface="メイリオ" panose="020B0604030504040204" pitchFamily="50" charset="-128"/>
              </a:rPr>
              <a:t>有意</a:t>
            </a:r>
            <a:r>
              <a:rPr lang="en-US" altLang="ja-JP" b="1" dirty="0">
                <a:solidFill>
                  <a:srgbClr val="FF0000"/>
                </a:solidFill>
                <a:latin typeface="メイリオ" panose="020B0604030504040204" pitchFamily="50" charset="-128"/>
                <a:ea typeface="メイリオ" panose="020B0604030504040204" pitchFamily="50" charset="-128"/>
              </a:rPr>
              <a:t>	</a:t>
            </a:r>
            <a:r>
              <a:rPr lang="ja-JP" altLang="en-US" b="1" dirty="0" smtClean="0">
                <a:solidFill>
                  <a:srgbClr val="FF0000"/>
                </a:solidFill>
                <a:latin typeface="メイリオ" panose="020B0604030504040204" pitchFamily="50" charset="-128"/>
                <a:ea typeface="メイリオ" panose="020B0604030504040204" pitchFamily="50" charset="-128"/>
              </a:rPr>
              <a:t>　</a:t>
            </a:r>
            <a:r>
              <a:rPr lang="en-US" altLang="ja-JP" sz="1800" b="1" dirty="0" smtClean="0">
                <a:solidFill>
                  <a:schemeClr val="tx1"/>
                </a:solidFill>
                <a:latin typeface="メイリオ" panose="020B0604030504040204" pitchFamily="50" charset="-128"/>
                <a:ea typeface="メイリオ" panose="020B0604030504040204" pitchFamily="50" charset="-128"/>
              </a:rPr>
              <a:t>***</a:t>
            </a:r>
            <a:r>
              <a:rPr lang="en-US" altLang="ja-JP" sz="2400" b="1" dirty="0" smtClean="0">
                <a:solidFill>
                  <a:srgbClr val="FF0000"/>
                </a:solidFill>
                <a:latin typeface="メイリオ" panose="020B0604030504040204" pitchFamily="50" charset="-128"/>
                <a:ea typeface="メイリオ" panose="020B0604030504040204" pitchFamily="50" charset="-128"/>
              </a:rPr>
              <a:t>1</a:t>
            </a:r>
            <a:r>
              <a:rPr lang="ja-JP" altLang="en-US" sz="1800" b="1" dirty="0">
                <a:solidFill>
                  <a:srgbClr val="FF0000"/>
                </a:solidFill>
                <a:latin typeface="メイリオ" panose="020B0604030504040204" pitchFamily="50" charset="-128"/>
                <a:ea typeface="メイリオ" panose="020B0604030504040204" pitchFamily="50" charset="-128"/>
              </a:rPr>
              <a:t>％</a:t>
            </a:r>
            <a:r>
              <a:rPr lang="ja-JP" altLang="en-US" sz="2400" b="1" dirty="0" smtClean="0">
                <a:solidFill>
                  <a:srgbClr val="FF0000"/>
                </a:solidFill>
                <a:latin typeface="メイリオ" panose="020B0604030504040204" pitchFamily="50" charset="-128"/>
                <a:ea typeface="メイリオ" panose="020B0604030504040204" pitchFamily="50" charset="-128"/>
              </a:rPr>
              <a:t>有意</a:t>
            </a:r>
            <a:r>
              <a:rPr lang="en-US" altLang="ja-JP" b="1" dirty="0" smtClean="0">
                <a:solidFill>
                  <a:srgbClr val="FF0000"/>
                </a:solidFill>
                <a:latin typeface="メイリオ" panose="020B0604030504040204" pitchFamily="50" charset="-128"/>
                <a:ea typeface="メイリオ" panose="020B0604030504040204" pitchFamily="50" charset="-128"/>
              </a:rPr>
              <a:t>			</a:t>
            </a:r>
            <a:r>
              <a:rPr lang="en-US" altLang="ja-JP" sz="1800" b="1" dirty="0" smtClean="0">
                <a:solidFill>
                  <a:schemeClr val="tx1"/>
                </a:solidFill>
                <a:latin typeface="メイリオ" panose="020B0604030504040204" pitchFamily="50" charset="-128"/>
                <a:ea typeface="メイリオ" panose="020B0604030504040204" pitchFamily="50" charset="-128"/>
              </a:rPr>
              <a:t>***</a:t>
            </a:r>
            <a:r>
              <a:rPr lang="en-US" altLang="ja-JP" sz="2400" b="1" dirty="0" smtClean="0">
                <a:solidFill>
                  <a:srgbClr val="FF0000"/>
                </a:solidFill>
                <a:latin typeface="メイリオ" panose="020B0604030504040204" pitchFamily="50" charset="-128"/>
                <a:ea typeface="メイリオ" panose="020B0604030504040204" pitchFamily="50" charset="-128"/>
              </a:rPr>
              <a:t>1</a:t>
            </a:r>
            <a:r>
              <a:rPr lang="ja-JP" altLang="en-US" sz="1800" b="1" dirty="0">
                <a:solidFill>
                  <a:srgbClr val="FF0000"/>
                </a:solidFill>
                <a:latin typeface="メイリオ" panose="020B0604030504040204" pitchFamily="50" charset="-128"/>
                <a:ea typeface="メイリオ" panose="020B0604030504040204" pitchFamily="50" charset="-128"/>
              </a:rPr>
              <a:t>％</a:t>
            </a:r>
            <a:r>
              <a:rPr lang="ja-JP" altLang="en-US" sz="2400" b="1" dirty="0" smtClean="0">
                <a:solidFill>
                  <a:srgbClr val="FF0000"/>
                </a:solidFill>
                <a:latin typeface="メイリオ" panose="020B0604030504040204" pitchFamily="50" charset="-128"/>
                <a:ea typeface="メイリオ" panose="020B0604030504040204" pitchFamily="50" charset="-128"/>
              </a:rPr>
              <a:t>有意</a:t>
            </a:r>
            <a:endParaRPr lang="en-US" altLang="ja-JP" sz="2400" b="1"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2400" b="1" dirty="0" smtClean="0">
                <a:solidFill>
                  <a:schemeClr val="tx1"/>
                </a:solidFill>
                <a:latin typeface="メイリオ" panose="020B0604030504040204" pitchFamily="50" charset="-128"/>
                <a:ea typeface="メイリオ" panose="020B0604030504040204" pitchFamily="50" charset="-128"/>
              </a:rPr>
              <a:t>で表すことができる</a:t>
            </a:r>
            <a:endParaRPr lang="en-US" altLang="ja-JP" sz="2400" b="1" dirty="0" smtClean="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sz="500" b="1" dirty="0" smtClean="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2400" b="1" dirty="0" smtClean="0">
                <a:solidFill>
                  <a:schemeClr val="tx1"/>
                </a:solidFill>
                <a:latin typeface="メイリオ" panose="020B0604030504040204" pitchFamily="50" charset="-128"/>
                <a:ea typeface="メイリオ" panose="020B0604030504040204" pitchFamily="50" charset="-128"/>
              </a:rPr>
              <a:t>コンビニの店舗数</a:t>
            </a:r>
            <a:r>
              <a:rPr lang="ja-JP" altLang="en-US" sz="2400" b="1" dirty="0">
                <a:solidFill>
                  <a:schemeClr val="tx1"/>
                </a:solidFill>
                <a:latin typeface="メイリオ" panose="020B0604030504040204" pitchFamily="50" charset="-128"/>
                <a:ea typeface="メイリオ" panose="020B0604030504040204" pitchFamily="50" charset="-128"/>
              </a:rPr>
              <a:t>と世帯数</a:t>
            </a:r>
            <a:r>
              <a:rPr lang="ja-JP" altLang="en-US" sz="2400" b="1" dirty="0" smtClean="0">
                <a:solidFill>
                  <a:schemeClr val="tx1"/>
                </a:solidFill>
                <a:latin typeface="メイリオ" panose="020B0604030504040204" pitchFamily="50" charset="-128"/>
                <a:ea typeface="メイリオ" panose="020B0604030504040204" pitchFamily="50" charset="-128"/>
              </a:rPr>
              <a:t>と</a:t>
            </a:r>
            <a:r>
              <a:rPr lang="ja-JP" altLang="en-US" sz="2400" b="1" dirty="0">
                <a:solidFill>
                  <a:schemeClr val="tx1"/>
                </a:solidFill>
                <a:latin typeface="メイリオ" panose="020B0604030504040204" pitchFamily="50" charset="-128"/>
                <a:ea typeface="メイリオ" panose="020B0604030504040204" pitchFamily="50" charset="-128"/>
              </a:rPr>
              <a:t>従業者数</a:t>
            </a:r>
            <a:r>
              <a:rPr lang="ja-JP" altLang="en-US" sz="2400" b="1" dirty="0" smtClean="0">
                <a:solidFill>
                  <a:schemeClr val="tx1"/>
                </a:solidFill>
                <a:latin typeface="メイリオ" panose="020B0604030504040204" pitchFamily="50" charset="-128"/>
                <a:ea typeface="メイリオ" panose="020B0604030504040204" pitchFamily="50" charset="-128"/>
              </a:rPr>
              <a:t>と</a:t>
            </a:r>
            <a:r>
              <a:rPr lang="ja-JP" altLang="en-US" sz="2400" b="1" dirty="0">
                <a:solidFill>
                  <a:schemeClr val="tx1"/>
                </a:solidFill>
                <a:latin typeface="メイリオ" panose="020B0604030504040204" pitchFamily="50" charset="-128"/>
                <a:ea typeface="メイリオ" panose="020B0604030504040204" pitchFamily="50" charset="-128"/>
              </a:rPr>
              <a:t>１㎡あたりの地価が</a:t>
            </a:r>
            <a:endParaRPr lang="en-US" altLang="ja-JP" b="1"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4000" b="1" dirty="0">
                <a:solidFill>
                  <a:srgbClr val="FF0000"/>
                </a:solidFill>
                <a:latin typeface="メイリオ" panose="020B0604030504040204" pitchFamily="50" charset="-128"/>
                <a:ea typeface="メイリオ" panose="020B0604030504040204" pitchFamily="50" charset="-128"/>
              </a:rPr>
              <a:t>相関関係</a:t>
            </a:r>
            <a:r>
              <a:rPr lang="ja-JP" altLang="en-US" sz="2400" b="1" dirty="0">
                <a:solidFill>
                  <a:schemeClr val="tx1"/>
                </a:solidFill>
                <a:latin typeface="メイリオ" panose="020B0604030504040204" pitchFamily="50" charset="-128"/>
                <a:ea typeface="メイリオ" panose="020B0604030504040204" pitchFamily="50" charset="-128"/>
              </a:rPr>
              <a:t>にあることが</a:t>
            </a:r>
            <a:r>
              <a:rPr lang="ja-JP" altLang="en-US" sz="2400" b="1" dirty="0" smtClean="0">
                <a:solidFill>
                  <a:schemeClr val="tx1"/>
                </a:solidFill>
                <a:latin typeface="メイリオ" panose="020B0604030504040204" pitchFamily="50" charset="-128"/>
                <a:ea typeface="メイリオ" panose="020B0604030504040204" pitchFamily="50" charset="-128"/>
              </a:rPr>
              <a:t>分かった</a:t>
            </a:r>
            <a:endParaRPr lang="en-US" altLang="ja-JP" sz="2400" b="1" dirty="0" smtClean="0">
              <a:solidFill>
                <a:schemeClr val="tx1"/>
              </a:solidFill>
              <a:latin typeface="メイリオ" panose="020B0604030504040204" pitchFamily="50" charset="-128"/>
              <a:ea typeface="メイリオ" panose="020B0604030504040204" pitchFamily="50" charset="-128"/>
            </a:endParaRPr>
          </a:p>
          <a:p>
            <a:pPr marL="0" lvl="0" indent="0">
              <a:buClr>
                <a:srgbClr val="549E39"/>
              </a:buClr>
              <a:buNone/>
            </a:pPr>
            <a:r>
              <a:rPr lang="ja-JP" altLang="en-US" sz="2400" b="1" dirty="0">
                <a:solidFill>
                  <a:prstClr val="black"/>
                </a:solidFill>
                <a:latin typeface="メイリオ" panose="020B0604030504040204" pitchFamily="50" charset="-128"/>
                <a:ea typeface="メイリオ" panose="020B0604030504040204" pitchFamily="50" charset="-128"/>
              </a:rPr>
              <a:t>また駅の数は</a:t>
            </a:r>
            <a:r>
              <a:rPr lang="en-US" altLang="ja-JP" sz="2400" b="1" dirty="0">
                <a:solidFill>
                  <a:prstClr val="black"/>
                </a:solidFill>
                <a:latin typeface="メイリオ" panose="020B0604030504040204" pitchFamily="50" charset="-128"/>
                <a:ea typeface="メイリオ" panose="020B0604030504040204" pitchFamily="50" charset="-128"/>
              </a:rPr>
              <a:t>t</a:t>
            </a:r>
            <a:r>
              <a:rPr lang="ja-JP" altLang="en-US" sz="2400" b="1" dirty="0">
                <a:solidFill>
                  <a:prstClr val="black"/>
                </a:solidFill>
                <a:latin typeface="メイリオ" panose="020B0604030504040204" pitchFamily="50" charset="-128"/>
                <a:ea typeface="メイリオ" panose="020B0604030504040204" pitchFamily="50" charset="-128"/>
              </a:rPr>
              <a:t>値が低くなり</a:t>
            </a:r>
            <a:r>
              <a:rPr lang="ja-JP" altLang="en-US" sz="4000" b="1" dirty="0">
                <a:solidFill>
                  <a:srgbClr val="0070C0"/>
                </a:solidFill>
                <a:latin typeface="メイリオ" panose="020B0604030504040204" pitchFamily="50" charset="-128"/>
                <a:ea typeface="メイリオ" panose="020B0604030504040204" pitchFamily="50" charset="-128"/>
              </a:rPr>
              <a:t>有意</a:t>
            </a:r>
            <a:r>
              <a:rPr lang="ja-JP" altLang="en-US" sz="4000" b="1" dirty="0" smtClean="0">
                <a:solidFill>
                  <a:srgbClr val="0070C0"/>
                </a:solidFill>
                <a:latin typeface="メイリオ" panose="020B0604030504040204" pitchFamily="50" charset="-128"/>
                <a:ea typeface="メイリオ" panose="020B0604030504040204" pitchFamily="50" charset="-128"/>
              </a:rPr>
              <a:t>ではないこと</a:t>
            </a:r>
            <a:r>
              <a:rPr lang="ja-JP" altLang="en-US" sz="4000" b="1" dirty="0" smtClean="0">
                <a:solidFill>
                  <a:schemeClr val="tx1"/>
                </a:solidFill>
                <a:latin typeface="メイリオ" panose="020B0604030504040204" pitchFamily="50" charset="-128"/>
                <a:ea typeface="メイリオ" panose="020B0604030504040204" pitchFamily="50" charset="-128"/>
              </a:rPr>
              <a:t>が分かった</a:t>
            </a:r>
            <a:endParaRPr lang="en-US" altLang="ja-JP" sz="4000" b="1" dirty="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b="1" dirty="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dirty="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dirty="0" smtClean="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dirty="0" smtClean="0">
              <a:solidFill>
                <a:schemeClr val="tx1"/>
              </a:solidFill>
              <a:latin typeface="メイリオ" panose="020B0604030504040204" pitchFamily="50" charset="-128"/>
              <a:ea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29</a:t>
            </a:fld>
            <a:endParaRPr kumimoji="1" lang="ja-JP" altLang="en-US"/>
          </a:p>
        </p:txBody>
      </p:sp>
    </p:spTree>
    <p:extLst>
      <p:ext uri="{BB962C8B-B14F-4D97-AF65-F5344CB8AC3E}">
        <p14:creationId xmlns:p14="http://schemas.microsoft.com/office/powerpoint/2010/main" val="2043459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0" y="1594660"/>
            <a:ext cx="11292839" cy="3668680"/>
          </a:xfrm>
          <a:solidFill>
            <a:srgbClr val="FFFFCC"/>
          </a:solidFill>
        </p:spPr>
        <p:txBody>
          <a:bodyPr>
            <a:noAutofit/>
          </a:bodyPr>
          <a:lstStyle/>
          <a:p>
            <a:pPr algn="dist"/>
            <a:r>
              <a:rPr kumimoji="1" lang="ja-JP" altLang="en-US" sz="28700" b="0" dirty="0" smtClean="0">
                <a:solidFill>
                  <a:srgbClr val="FF0000"/>
                </a:solidFill>
                <a:latin typeface="HGS創英ﾌﾟﾚｾﾞﾝｽEB" panose="02020800000000000000" pitchFamily="18" charset="-128"/>
                <a:ea typeface="HGS創英ﾌﾟﾚｾﾞﾝｽEB" panose="02020800000000000000" pitchFamily="18" charset="-128"/>
              </a:rPr>
              <a:t>動機</a:t>
            </a:r>
            <a:endParaRPr kumimoji="1" lang="ja-JP" altLang="en-US" sz="28700" b="0" dirty="0">
              <a:solidFill>
                <a:srgbClr val="FF0000"/>
              </a:solidFill>
              <a:latin typeface="HGS創英ﾌﾟﾚｾﾞﾝｽEB" panose="02020800000000000000" pitchFamily="18" charset="-128"/>
              <a:ea typeface="HGS創英ﾌﾟﾚｾﾞﾝｽEB" panose="02020800000000000000" pitchFamily="18" charset="-128"/>
            </a:endParaRPr>
          </a:p>
        </p:txBody>
      </p:sp>
      <p:sp>
        <p:nvSpPr>
          <p:cNvPr id="7" name="スライド番号プレースホルダー 6"/>
          <p:cNvSpPr>
            <a:spLocks noGrp="1"/>
          </p:cNvSpPr>
          <p:nvPr>
            <p:ph type="sldNum" sz="quarter" idx="12"/>
          </p:nvPr>
        </p:nvSpPr>
        <p:spPr/>
        <p:txBody>
          <a:bodyPr>
            <a:normAutofit lnSpcReduction="10000"/>
          </a:bodyPr>
          <a:lstStyle/>
          <a:p>
            <a:fld id="{B2A91905-D3CB-4117-AF91-F51F89CE796E}" type="slidenum">
              <a:rPr kumimoji="1" lang="ja-JP" altLang="en-US" smtClean="0"/>
              <a:t>3</a:t>
            </a:fld>
            <a:endParaRPr kumimoji="1" lang="ja-JP" altLang="en-US" dirty="0"/>
          </a:p>
        </p:txBody>
      </p:sp>
    </p:spTree>
    <p:extLst>
      <p:ext uri="{BB962C8B-B14F-4D97-AF65-F5344CB8AC3E}">
        <p14:creationId xmlns:p14="http://schemas.microsoft.com/office/powerpoint/2010/main" val="2910679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553453"/>
            <a:ext cx="11935973" cy="6858000"/>
          </a:xfrm>
        </p:spPr>
        <p:txBody>
          <a:bodyPr>
            <a:noAutofit/>
          </a:bodyPr>
          <a:lstStyle/>
          <a:p>
            <a:pPr marL="0" indent="0">
              <a:buNone/>
            </a:pPr>
            <a:r>
              <a:rPr lang="ja-JP" altLang="en-US" sz="3200" b="1" dirty="0" smtClean="0">
                <a:solidFill>
                  <a:schemeClr val="tx1"/>
                </a:solidFill>
                <a:latin typeface="メイリオ" panose="020B0604030504040204" pitchFamily="50" charset="-128"/>
                <a:ea typeface="メイリオ" panose="020B0604030504040204" pitchFamily="50" charset="-128"/>
              </a:rPr>
              <a:t>次は駅数を抜いて重回帰分析を行った</a:t>
            </a:r>
            <a:endParaRPr lang="en-US" altLang="ja-JP" sz="2400" b="1"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en-US" altLang="ja-JP" sz="2800" b="1" dirty="0" smtClean="0">
                <a:solidFill>
                  <a:schemeClr val="tx1"/>
                </a:solidFill>
                <a:latin typeface="メイリオ" panose="020B0604030504040204" pitchFamily="50" charset="-128"/>
                <a:ea typeface="メイリオ" panose="020B0604030504040204" pitchFamily="50" charset="-128"/>
              </a:rPr>
              <a:t>Y=</a:t>
            </a:r>
            <a:r>
              <a:rPr lang="ja-JP" altLang="en-US" sz="2800" b="1" dirty="0" smtClean="0">
                <a:solidFill>
                  <a:schemeClr val="tx1"/>
                </a:solidFill>
                <a:latin typeface="メイリオ" panose="020B0604030504040204" pitchFamily="50" charset="-128"/>
                <a:ea typeface="メイリオ" panose="020B0604030504040204" pitchFamily="50" charset="-128"/>
              </a:rPr>
              <a:t>コンビニの店舗数</a:t>
            </a:r>
            <a:r>
              <a:rPr lang="en-US" altLang="ja-JP" sz="2800" b="1" dirty="0" smtClean="0">
                <a:solidFill>
                  <a:schemeClr val="tx1"/>
                </a:solidFill>
                <a:latin typeface="メイリオ" panose="020B0604030504040204" pitchFamily="50" charset="-128"/>
                <a:ea typeface="メイリオ" panose="020B0604030504040204" pitchFamily="50" charset="-128"/>
              </a:rPr>
              <a:t>   X1=</a:t>
            </a:r>
            <a:r>
              <a:rPr lang="ja-JP" altLang="en-US" sz="2800" b="1" dirty="0" smtClean="0">
                <a:solidFill>
                  <a:schemeClr val="tx1"/>
                </a:solidFill>
                <a:latin typeface="メイリオ" panose="020B0604030504040204" pitchFamily="50" charset="-128"/>
                <a:ea typeface="メイリオ" panose="020B0604030504040204" pitchFamily="50" charset="-128"/>
              </a:rPr>
              <a:t>世帯数</a:t>
            </a:r>
            <a:r>
              <a:rPr lang="en-US" altLang="ja-JP" sz="2800" b="1" dirty="0" smtClean="0">
                <a:solidFill>
                  <a:schemeClr val="tx1"/>
                </a:solidFill>
                <a:latin typeface="メイリオ" panose="020B0604030504040204" pitchFamily="50" charset="-128"/>
                <a:ea typeface="メイリオ" panose="020B0604030504040204" pitchFamily="50" charset="-128"/>
              </a:rPr>
              <a:t>  </a:t>
            </a:r>
          </a:p>
          <a:p>
            <a:pPr marL="0" indent="0">
              <a:lnSpc>
                <a:spcPct val="150000"/>
              </a:lnSpc>
              <a:buNone/>
            </a:pPr>
            <a:r>
              <a:rPr lang="en-US" altLang="ja-JP" sz="2800" b="1" dirty="0" smtClean="0">
                <a:solidFill>
                  <a:schemeClr val="tx1"/>
                </a:solidFill>
                <a:latin typeface="メイリオ" panose="020B0604030504040204" pitchFamily="50" charset="-128"/>
                <a:ea typeface="メイリオ" panose="020B0604030504040204" pitchFamily="50" charset="-128"/>
              </a:rPr>
              <a:t>X2=</a:t>
            </a:r>
            <a:r>
              <a:rPr lang="ja-JP" altLang="en-US" sz="2800" b="1" dirty="0">
                <a:solidFill>
                  <a:schemeClr val="tx1"/>
                </a:solidFill>
                <a:latin typeface="メイリオ" panose="020B0604030504040204" pitchFamily="50" charset="-128"/>
                <a:ea typeface="メイリオ" panose="020B0604030504040204" pitchFamily="50" charset="-128"/>
              </a:rPr>
              <a:t>従業者数</a:t>
            </a:r>
            <a:r>
              <a:rPr lang="ja-JP" altLang="en-US" sz="2800" b="1" dirty="0" smtClean="0">
                <a:solidFill>
                  <a:schemeClr val="tx1"/>
                </a:solidFill>
                <a:latin typeface="メイリオ" panose="020B0604030504040204" pitchFamily="50" charset="-128"/>
                <a:ea typeface="メイリオ" panose="020B0604030504040204" pitchFamily="50" charset="-128"/>
              </a:rPr>
              <a:t>　</a:t>
            </a:r>
            <a:r>
              <a:rPr lang="en-US" altLang="ja-JP" sz="2800" b="1" dirty="0" smtClean="0">
                <a:solidFill>
                  <a:schemeClr val="tx1"/>
                </a:solidFill>
                <a:latin typeface="メイリオ" panose="020B0604030504040204" pitchFamily="50" charset="-128"/>
                <a:ea typeface="メイリオ" panose="020B0604030504040204" pitchFamily="50" charset="-128"/>
              </a:rPr>
              <a:t>X3=1</a:t>
            </a:r>
            <a:r>
              <a:rPr lang="ja-JP" altLang="en-US" sz="2800" b="1" dirty="0" smtClean="0">
                <a:solidFill>
                  <a:schemeClr val="tx1"/>
                </a:solidFill>
                <a:latin typeface="メイリオ" panose="020B0604030504040204" pitchFamily="50" charset="-128"/>
                <a:ea typeface="メイリオ" panose="020B0604030504040204" pitchFamily="50" charset="-128"/>
              </a:rPr>
              <a:t>㎡あたりの地価</a:t>
            </a:r>
            <a:endParaRPr kumimoji="1" lang="en-US" altLang="ja-JP" sz="2800" b="1"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2800" b="1" dirty="0" smtClean="0">
                <a:solidFill>
                  <a:schemeClr val="tx1"/>
                </a:solidFill>
                <a:latin typeface="メイリオ" panose="020B0604030504040204" pitchFamily="50" charset="-128"/>
                <a:ea typeface="メイリオ" panose="020B0604030504040204" pitchFamily="50" charset="-128"/>
              </a:rPr>
              <a:t>Ｙ</a:t>
            </a:r>
            <a:r>
              <a:rPr lang="en-US" altLang="ja-JP" sz="2800" b="1" dirty="0" smtClean="0">
                <a:solidFill>
                  <a:schemeClr val="tx1"/>
                </a:solidFill>
                <a:latin typeface="メイリオ" panose="020B0604030504040204" pitchFamily="50" charset="-128"/>
                <a:ea typeface="メイリオ" panose="020B0604030504040204" pitchFamily="50" charset="-128"/>
              </a:rPr>
              <a:t>=</a:t>
            </a:r>
            <a:r>
              <a:rPr lang="ja-JP" altLang="en-US" sz="2800" b="1" dirty="0" smtClean="0">
                <a:solidFill>
                  <a:schemeClr val="tx1"/>
                </a:solidFill>
                <a:latin typeface="メイリオ" panose="020B0604030504040204" pitchFamily="50" charset="-128"/>
                <a:ea typeface="メイリオ" panose="020B0604030504040204" pitchFamily="50" charset="-128"/>
              </a:rPr>
              <a:t>　</a:t>
            </a:r>
            <a:r>
              <a:rPr lang="en-US" altLang="ja-JP" sz="2800" b="1" u="sng" dirty="0" smtClean="0">
                <a:solidFill>
                  <a:schemeClr val="tx1"/>
                </a:solidFill>
                <a:latin typeface="メイリオ" panose="020B0604030504040204" pitchFamily="50" charset="-128"/>
                <a:ea typeface="メイリオ" panose="020B0604030504040204" pitchFamily="50" charset="-128"/>
              </a:rPr>
              <a:t>0.00045</a:t>
            </a:r>
            <a:r>
              <a:rPr lang="en-US" altLang="ja-JP" sz="3200" b="1" u="sng" dirty="0" smtClean="0">
                <a:solidFill>
                  <a:schemeClr val="tx1"/>
                </a:solidFill>
                <a:latin typeface="メイリオ" panose="020B0604030504040204" pitchFamily="50" charset="-128"/>
                <a:ea typeface="メイリオ" panose="020B0604030504040204" pitchFamily="50" charset="-128"/>
              </a:rPr>
              <a:t>X1</a:t>
            </a:r>
            <a:r>
              <a:rPr lang="en-US" altLang="ja-JP" sz="2800" b="1" dirty="0" smtClean="0">
                <a:solidFill>
                  <a:schemeClr val="tx1"/>
                </a:solidFill>
                <a:latin typeface="メイリオ" panose="020B0604030504040204" pitchFamily="50" charset="-128"/>
                <a:ea typeface="メイリオ" panose="020B0604030504040204" pitchFamily="50" charset="-128"/>
              </a:rPr>
              <a:t>+0.000501</a:t>
            </a:r>
            <a:r>
              <a:rPr lang="en-US" altLang="ja-JP" sz="3200" b="1" dirty="0" smtClean="0">
                <a:solidFill>
                  <a:schemeClr val="tx1"/>
                </a:solidFill>
                <a:latin typeface="メイリオ" panose="020B0604030504040204" pitchFamily="50" charset="-128"/>
                <a:ea typeface="メイリオ" panose="020B0604030504040204" pitchFamily="50" charset="-128"/>
              </a:rPr>
              <a:t>X2</a:t>
            </a:r>
            <a:r>
              <a:rPr lang="en-US" altLang="ja-JP" sz="2800" b="1" dirty="0" smtClean="0">
                <a:solidFill>
                  <a:schemeClr val="tx1"/>
                </a:solidFill>
                <a:latin typeface="メイリオ" panose="020B0604030504040204" pitchFamily="50" charset="-128"/>
                <a:ea typeface="メイリオ" panose="020B0604030504040204" pitchFamily="50" charset="-128"/>
              </a:rPr>
              <a:t>-0.000019</a:t>
            </a:r>
            <a:r>
              <a:rPr lang="en-US" altLang="ja-JP" sz="3200" b="1" dirty="0" smtClean="0">
                <a:solidFill>
                  <a:schemeClr val="tx1"/>
                </a:solidFill>
                <a:latin typeface="メイリオ" panose="020B0604030504040204" pitchFamily="50" charset="-128"/>
                <a:ea typeface="メイリオ" panose="020B0604030504040204" pitchFamily="50" charset="-128"/>
              </a:rPr>
              <a:t>X3</a:t>
            </a:r>
            <a:r>
              <a:rPr lang="en-US" altLang="ja-JP" sz="2800" b="1" dirty="0" smtClean="0">
                <a:solidFill>
                  <a:schemeClr val="tx1"/>
                </a:solidFill>
                <a:latin typeface="メイリオ" panose="020B0604030504040204" pitchFamily="50" charset="-128"/>
                <a:ea typeface="メイリオ" panose="020B0604030504040204" pitchFamily="50" charset="-128"/>
              </a:rPr>
              <a:t>-0.3398</a:t>
            </a:r>
            <a:endParaRPr lang="en-US" altLang="ja-JP" sz="2800" b="1"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en-US" altLang="ja-JP" sz="2800" b="1" dirty="0">
                <a:solidFill>
                  <a:schemeClr val="tx1"/>
                </a:solidFill>
                <a:latin typeface="メイリオ" panose="020B0604030504040204" pitchFamily="50" charset="-128"/>
                <a:ea typeface="メイリオ" panose="020B0604030504040204" pitchFamily="50" charset="-128"/>
              </a:rPr>
              <a:t>t</a:t>
            </a:r>
            <a:r>
              <a:rPr lang="ja-JP" altLang="en-US" sz="2800" b="1" dirty="0" smtClean="0">
                <a:solidFill>
                  <a:schemeClr val="tx1"/>
                </a:solidFill>
                <a:latin typeface="メイリオ" panose="020B0604030504040204" pitchFamily="50" charset="-128"/>
                <a:ea typeface="メイリオ" panose="020B0604030504040204" pitchFamily="50" charset="-128"/>
              </a:rPr>
              <a:t>値→　</a:t>
            </a:r>
            <a:r>
              <a:rPr lang="en-US" altLang="ja-JP" sz="2800" b="1" dirty="0" smtClean="0">
                <a:solidFill>
                  <a:schemeClr val="tx1"/>
                </a:solidFill>
                <a:latin typeface="メイリオ" panose="020B0604030504040204" pitchFamily="50" charset="-128"/>
                <a:ea typeface="メイリオ" panose="020B0604030504040204" pitchFamily="50" charset="-128"/>
              </a:rPr>
              <a:t>(</a:t>
            </a:r>
            <a:r>
              <a:rPr lang="en-US" altLang="ja-JP" sz="2800" b="1" dirty="0">
                <a:solidFill>
                  <a:schemeClr val="tx1"/>
                </a:solidFill>
                <a:latin typeface="メイリオ" panose="020B0604030504040204" pitchFamily="50" charset="-128"/>
                <a:ea typeface="メイリオ" panose="020B0604030504040204" pitchFamily="50" charset="-128"/>
              </a:rPr>
              <a:t>14.339)      </a:t>
            </a:r>
            <a:r>
              <a:rPr lang="en-US" altLang="ja-JP" sz="2800" b="1" dirty="0" smtClean="0">
                <a:solidFill>
                  <a:schemeClr val="tx1"/>
                </a:solidFill>
                <a:latin typeface="メイリオ" panose="020B0604030504040204" pitchFamily="50" charset="-128"/>
                <a:ea typeface="メイリオ" panose="020B0604030504040204" pitchFamily="50" charset="-128"/>
              </a:rPr>
              <a:t>	(18.82</a:t>
            </a:r>
            <a:r>
              <a:rPr lang="en-US" altLang="ja-JP" sz="2800" b="1" dirty="0">
                <a:solidFill>
                  <a:schemeClr val="tx1"/>
                </a:solidFill>
                <a:latin typeface="メイリオ" panose="020B0604030504040204" pitchFamily="50" charset="-128"/>
                <a:ea typeface="メイリオ" panose="020B0604030504040204" pitchFamily="50" charset="-128"/>
              </a:rPr>
              <a:t>)        </a:t>
            </a:r>
            <a:r>
              <a:rPr lang="en-US" altLang="ja-JP" sz="2800" b="1" dirty="0" smtClean="0">
                <a:solidFill>
                  <a:schemeClr val="tx1"/>
                </a:solidFill>
                <a:latin typeface="メイリオ" panose="020B0604030504040204" pitchFamily="50" charset="-128"/>
                <a:ea typeface="メイリオ" panose="020B0604030504040204" pitchFamily="50" charset="-128"/>
              </a:rPr>
              <a:t>(-</a:t>
            </a:r>
            <a:r>
              <a:rPr lang="en-US" altLang="ja-JP" sz="2800" b="1" dirty="0">
                <a:solidFill>
                  <a:schemeClr val="tx1"/>
                </a:solidFill>
                <a:latin typeface="メイリオ" panose="020B0604030504040204" pitchFamily="50" charset="-128"/>
                <a:ea typeface="メイリオ" panose="020B0604030504040204" pitchFamily="50" charset="-128"/>
              </a:rPr>
              <a:t>3.387)    </a:t>
            </a:r>
            <a:r>
              <a:rPr lang="ja-JP" altLang="en-US" sz="2800" b="1" dirty="0" smtClean="0">
                <a:solidFill>
                  <a:schemeClr val="tx1"/>
                </a:solidFill>
                <a:latin typeface="メイリオ" panose="020B0604030504040204" pitchFamily="50" charset="-128"/>
                <a:ea typeface="メイリオ" panose="020B0604030504040204" pitchFamily="50" charset="-128"/>
              </a:rPr>
              <a:t>　</a:t>
            </a:r>
            <a:r>
              <a:rPr lang="en-US" altLang="ja-JP" sz="2800" b="1" dirty="0" smtClean="0">
                <a:solidFill>
                  <a:schemeClr val="tx1"/>
                </a:solidFill>
                <a:latin typeface="メイリオ" panose="020B0604030504040204" pitchFamily="50" charset="-128"/>
                <a:ea typeface="メイリオ" panose="020B0604030504040204" pitchFamily="50" charset="-128"/>
              </a:rPr>
              <a:t>(-</a:t>
            </a:r>
            <a:r>
              <a:rPr lang="en-US" altLang="ja-JP" sz="2800" b="1" dirty="0">
                <a:solidFill>
                  <a:schemeClr val="tx1"/>
                </a:solidFill>
                <a:latin typeface="メイリオ" panose="020B0604030504040204" pitchFamily="50" charset="-128"/>
                <a:ea typeface="メイリオ" panose="020B0604030504040204" pitchFamily="50" charset="-128"/>
              </a:rPr>
              <a:t>0.3179</a:t>
            </a:r>
            <a:r>
              <a:rPr lang="en-US" altLang="ja-JP" sz="2800" b="1" dirty="0" smtClean="0">
                <a:solidFill>
                  <a:schemeClr val="tx1"/>
                </a:solidFill>
                <a:latin typeface="メイリオ" panose="020B0604030504040204" pitchFamily="50" charset="-128"/>
                <a:ea typeface="メイリオ" panose="020B0604030504040204" pitchFamily="50" charset="-128"/>
              </a:rPr>
              <a:t>)</a:t>
            </a:r>
          </a:p>
          <a:p>
            <a:pPr marL="0" indent="0">
              <a:lnSpc>
                <a:spcPct val="150000"/>
              </a:lnSpc>
              <a:buNone/>
            </a:pPr>
            <a:r>
              <a:rPr lang="en-US" altLang="ja-JP" sz="2400" b="1" dirty="0" smtClean="0">
                <a:solidFill>
                  <a:schemeClr val="tx1"/>
                </a:solidFill>
                <a:latin typeface="メイリオ" panose="020B0604030504040204" pitchFamily="50" charset="-128"/>
                <a:ea typeface="メイリオ" panose="020B0604030504040204" pitchFamily="50" charset="-128"/>
              </a:rPr>
              <a:t> 	</a:t>
            </a:r>
            <a:r>
              <a:rPr lang="en-US" altLang="ja-JP" b="1" dirty="0" smtClean="0">
                <a:solidFill>
                  <a:schemeClr val="tx1"/>
                </a:solidFill>
                <a:latin typeface="メイリオ" panose="020B0604030504040204" pitchFamily="50" charset="-128"/>
                <a:ea typeface="メイリオ" panose="020B0604030504040204" pitchFamily="50" charset="-128"/>
              </a:rPr>
              <a:t>***</a:t>
            </a:r>
            <a:r>
              <a:rPr lang="en-US" altLang="ja-JP" sz="2800" b="1" dirty="0" smtClean="0">
                <a:solidFill>
                  <a:srgbClr val="FF0000"/>
                </a:solidFill>
                <a:latin typeface="メイリオ" panose="020B0604030504040204" pitchFamily="50" charset="-128"/>
                <a:ea typeface="メイリオ" panose="020B0604030504040204" pitchFamily="50" charset="-128"/>
              </a:rPr>
              <a:t>1</a:t>
            </a:r>
            <a:r>
              <a:rPr lang="en-US" altLang="ja-JP" b="1" dirty="0" smtClean="0">
                <a:solidFill>
                  <a:srgbClr val="FF0000"/>
                </a:solidFill>
                <a:latin typeface="メイリオ" panose="020B0604030504040204" pitchFamily="50" charset="-128"/>
                <a:ea typeface="メイリオ" panose="020B0604030504040204" pitchFamily="50" charset="-128"/>
              </a:rPr>
              <a:t>%</a:t>
            </a:r>
            <a:r>
              <a:rPr lang="ja-JP" altLang="en-US" sz="2800" b="1" dirty="0" smtClean="0">
                <a:solidFill>
                  <a:srgbClr val="FF0000"/>
                </a:solidFill>
                <a:latin typeface="メイリオ" panose="020B0604030504040204" pitchFamily="50" charset="-128"/>
                <a:ea typeface="メイリオ" panose="020B0604030504040204" pitchFamily="50" charset="-128"/>
              </a:rPr>
              <a:t>有意</a:t>
            </a:r>
            <a:r>
              <a:rPr lang="ja-JP" altLang="en-US" sz="2400" b="1" dirty="0">
                <a:solidFill>
                  <a:srgbClr val="FF0000"/>
                </a:solidFill>
                <a:latin typeface="メイリオ" panose="020B0604030504040204" pitchFamily="50" charset="-128"/>
                <a:ea typeface="メイリオ" panose="020B0604030504040204" pitchFamily="50" charset="-128"/>
              </a:rPr>
              <a:t>　</a:t>
            </a:r>
            <a:r>
              <a:rPr lang="ja-JP" altLang="en-US" sz="2400" b="1" dirty="0" smtClean="0">
                <a:solidFill>
                  <a:srgbClr val="FF0000"/>
                </a:solidFill>
                <a:latin typeface="メイリオ" panose="020B0604030504040204" pitchFamily="50" charset="-128"/>
                <a:ea typeface="メイリオ" panose="020B0604030504040204" pitchFamily="50" charset="-128"/>
              </a:rPr>
              <a:t>　</a:t>
            </a:r>
            <a:r>
              <a:rPr lang="en-US" altLang="ja-JP" b="1" dirty="0" smtClean="0">
                <a:solidFill>
                  <a:schemeClr val="tx1"/>
                </a:solidFill>
                <a:latin typeface="メイリオ" panose="020B0604030504040204" pitchFamily="50" charset="-128"/>
                <a:ea typeface="メイリオ" panose="020B0604030504040204" pitchFamily="50" charset="-128"/>
              </a:rPr>
              <a:t>***</a:t>
            </a:r>
            <a:r>
              <a:rPr lang="en-US" altLang="ja-JP" sz="2800" b="1" dirty="0" smtClean="0">
                <a:solidFill>
                  <a:srgbClr val="FF0000"/>
                </a:solidFill>
                <a:latin typeface="メイリオ" panose="020B0604030504040204" pitchFamily="50" charset="-128"/>
                <a:ea typeface="メイリオ" panose="020B0604030504040204" pitchFamily="50" charset="-128"/>
              </a:rPr>
              <a:t>1</a:t>
            </a:r>
            <a:r>
              <a:rPr lang="en-US" altLang="ja-JP" b="1" dirty="0" smtClean="0">
                <a:solidFill>
                  <a:srgbClr val="FF0000"/>
                </a:solidFill>
                <a:latin typeface="メイリオ" panose="020B0604030504040204" pitchFamily="50" charset="-128"/>
                <a:ea typeface="メイリオ" panose="020B0604030504040204" pitchFamily="50" charset="-128"/>
              </a:rPr>
              <a:t>%</a:t>
            </a:r>
            <a:r>
              <a:rPr lang="ja-JP" altLang="en-US" sz="2800" b="1" dirty="0" smtClean="0">
                <a:solidFill>
                  <a:srgbClr val="FF0000"/>
                </a:solidFill>
                <a:latin typeface="メイリオ" panose="020B0604030504040204" pitchFamily="50" charset="-128"/>
                <a:ea typeface="メイリオ" panose="020B0604030504040204" pitchFamily="50" charset="-128"/>
              </a:rPr>
              <a:t>有意</a:t>
            </a:r>
            <a:r>
              <a:rPr lang="ja-JP" altLang="en-US" sz="1800" b="1" dirty="0">
                <a:solidFill>
                  <a:schemeClr val="tx1"/>
                </a:solidFill>
                <a:latin typeface="メイリオ" panose="020B0604030504040204" pitchFamily="50" charset="-128"/>
                <a:ea typeface="メイリオ" panose="020B0604030504040204" pitchFamily="50" charset="-128"/>
              </a:rPr>
              <a:t>　</a:t>
            </a:r>
            <a:r>
              <a:rPr lang="ja-JP" altLang="en-US" sz="1800" b="1" dirty="0" smtClean="0">
                <a:solidFill>
                  <a:schemeClr val="tx1"/>
                </a:solidFill>
                <a:latin typeface="メイリオ" panose="020B0604030504040204" pitchFamily="50" charset="-128"/>
                <a:ea typeface="メイリオ" panose="020B0604030504040204" pitchFamily="50" charset="-128"/>
              </a:rPr>
              <a:t>　　　</a:t>
            </a:r>
            <a:r>
              <a:rPr lang="en-US" altLang="ja-JP" b="1" dirty="0" smtClean="0">
                <a:solidFill>
                  <a:schemeClr val="tx1"/>
                </a:solidFill>
                <a:latin typeface="メイリオ" panose="020B0604030504040204" pitchFamily="50" charset="-128"/>
                <a:ea typeface="メイリオ" panose="020B0604030504040204" pitchFamily="50" charset="-128"/>
              </a:rPr>
              <a:t>***</a:t>
            </a:r>
            <a:r>
              <a:rPr lang="en-US" altLang="ja-JP" sz="2800" b="1" dirty="0" smtClean="0">
                <a:solidFill>
                  <a:srgbClr val="FF0000"/>
                </a:solidFill>
                <a:latin typeface="メイリオ" panose="020B0604030504040204" pitchFamily="50" charset="-128"/>
                <a:ea typeface="メイリオ" panose="020B0604030504040204" pitchFamily="50" charset="-128"/>
              </a:rPr>
              <a:t>1</a:t>
            </a:r>
            <a:r>
              <a:rPr lang="en-US" altLang="ja-JP" b="1" dirty="0" smtClean="0">
                <a:solidFill>
                  <a:srgbClr val="FF0000"/>
                </a:solidFill>
                <a:latin typeface="メイリオ" panose="020B0604030504040204" pitchFamily="50" charset="-128"/>
                <a:ea typeface="メイリオ" panose="020B0604030504040204" pitchFamily="50" charset="-128"/>
              </a:rPr>
              <a:t>%</a:t>
            </a:r>
            <a:r>
              <a:rPr lang="ja-JP" altLang="en-US" sz="2800" b="1" dirty="0" smtClean="0">
                <a:solidFill>
                  <a:srgbClr val="FF0000"/>
                </a:solidFill>
                <a:latin typeface="メイリオ" panose="020B0604030504040204" pitchFamily="50" charset="-128"/>
                <a:ea typeface="メイリオ" panose="020B0604030504040204" pitchFamily="50" charset="-128"/>
              </a:rPr>
              <a:t>有意</a:t>
            </a:r>
            <a:endParaRPr lang="en-US" altLang="ja-JP" sz="2800" b="1" dirty="0">
              <a:solidFill>
                <a:srgbClr val="FF0000"/>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3200" b="1" dirty="0" smtClean="0">
                <a:solidFill>
                  <a:schemeClr val="tx1"/>
                </a:solidFill>
                <a:latin typeface="メイリオ" panose="020B0604030504040204" pitchFamily="50" charset="-128"/>
                <a:ea typeface="メイリオ" panose="020B0604030504040204" pitchFamily="50" charset="-128"/>
              </a:rPr>
              <a:t>で表すことができる</a:t>
            </a:r>
            <a:endParaRPr lang="en-US" altLang="ja-JP" sz="3200" b="1" dirty="0" smtClean="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sz="2400" b="1" dirty="0" smtClean="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sz="2400" b="1" dirty="0" smtClean="0">
              <a:solidFill>
                <a:schemeClr val="tx1"/>
              </a:solidFill>
              <a:latin typeface="メイリオ" panose="020B0604030504040204" pitchFamily="50" charset="-128"/>
              <a:ea typeface="メイリオ" panose="020B0604030504040204" pitchFamily="50" charset="-128"/>
            </a:endParaRPr>
          </a:p>
          <a:p>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30</a:t>
            </a:fld>
            <a:endParaRPr kumimoji="1" lang="ja-JP" altLang="en-US"/>
          </a:p>
        </p:txBody>
      </p:sp>
    </p:spTree>
    <p:extLst>
      <p:ext uri="{BB962C8B-B14F-4D97-AF65-F5344CB8AC3E}">
        <p14:creationId xmlns:p14="http://schemas.microsoft.com/office/powerpoint/2010/main" val="3604439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6437407" y="2568934"/>
            <a:ext cx="4434183" cy="4166793"/>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3200" b="1" dirty="0" smtClean="0">
                <a:latin typeface="メイリオ" panose="020B0604030504040204" pitchFamily="50" charset="-128"/>
                <a:ea typeface="メイリオ" panose="020B0604030504040204" pitchFamily="50" charset="-128"/>
              </a:rPr>
              <a:t>コンビニ店舗数</a:t>
            </a:r>
            <a:endParaRPr lang="en-US" altLang="ja-JP" sz="3200" b="1" dirty="0">
              <a:latin typeface="メイリオ" panose="020B0604030504040204" pitchFamily="50" charset="-128"/>
              <a:ea typeface="メイリオ" panose="020B0604030504040204" pitchFamily="50" charset="-128"/>
            </a:endParaRPr>
          </a:p>
          <a:p>
            <a:pPr algn="ctr"/>
            <a:r>
              <a:rPr lang="ja-JP" altLang="en-US" sz="3200" b="1" dirty="0" smtClean="0">
                <a:latin typeface="メイリオ" panose="020B0604030504040204" pitchFamily="50" charset="-128"/>
                <a:ea typeface="メイリオ" panose="020B0604030504040204" pitchFamily="50" charset="-128"/>
              </a:rPr>
              <a:t>世帯数</a:t>
            </a:r>
            <a:endParaRPr lang="en-US" altLang="ja-JP" sz="3200" b="1" dirty="0" smtClean="0">
              <a:latin typeface="メイリオ" panose="020B0604030504040204" pitchFamily="50" charset="-128"/>
              <a:ea typeface="メイリオ" panose="020B0604030504040204" pitchFamily="50" charset="-128"/>
            </a:endParaRPr>
          </a:p>
          <a:p>
            <a:pPr algn="ctr"/>
            <a:endParaRPr lang="en-US" altLang="ja-JP" sz="1200" b="1" dirty="0">
              <a:latin typeface="メイリオ" panose="020B0604030504040204" pitchFamily="50" charset="-128"/>
              <a:ea typeface="メイリオ" panose="020B0604030504040204" pitchFamily="50" charset="-128"/>
            </a:endParaRPr>
          </a:p>
          <a:p>
            <a:pPr algn="ctr"/>
            <a:r>
              <a:rPr lang="en-US" altLang="ja-JP" sz="6600" b="1" dirty="0">
                <a:solidFill>
                  <a:srgbClr val="FF0000"/>
                </a:solidFill>
                <a:latin typeface="メイリオ" panose="020B0604030504040204" pitchFamily="50" charset="-128"/>
                <a:ea typeface="メイリオ" panose="020B0604030504040204" pitchFamily="50" charset="-128"/>
              </a:rPr>
              <a:t>17821</a:t>
            </a:r>
            <a:endParaRPr lang="ja-JP" altLang="en-US" sz="6600" b="1" dirty="0">
              <a:solidFill>
                <a:srgbClr val="FF0000"/>
              </a:solidFill>
              <a:latin typeface="メイリオ" panose="020B0604030504040204" pitchFamily="50" charset="-128"/>
              <a:ea typeface="メイリオ" panose="020B0604030504040204" pitchFamily="50" charset="-128"/>
            </a:endParaRPr>
          </a:p>
        </p:txBody>
      </p:sp>
      <p:sp>
        <p:nvSpPr>
          <p:cNvPr id="5" name="円/楕円 4"/>
          <p:cNvSpPr/>
          <p:nvPr/>
        </p:nvSpPr>
        <p:spPr>
          <a:xfrm>
            <a:off x="529388" y="2832902"/>
            <a:ext cx="5625751" cy="3699252"/>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3200" b="1" dirty="0" smtClean="0">
                <a:latin typeface="メイリオ" panose="020B0604030504040204" pitchFamily="50" charset="-128"/>
                <a:ea typeface="メイリオ" panose="020B0604030504040204" pitchFamily="50" charset="-128"/>
              </a:rPr>
              <a:t>コンビニの店舗数</a:t>
            </a:r>
            <a:endParaRPr lang="en-US" altLang="ja-JP" sz="3200" b="1" dirty="0" smtClean="0">
              <a:latin typeface="メイリオ" panose="020B0604030504040204" pitchFamily="50" charset="-128"/>
              <a:ea typeface="メイリオ" panose="020B0604030504040204" pitchFamily="50" charset="-128"/>
            </a:endParaRPr>
          </a:p>
          <a:p>
            <a:pPr algn="ctr"/>
            <a:r>
              <a:rPr lang="ja-JP" altLang="en-US" sz="3200" b="1" dirty="0" smtClean="0">
                <a:latin typeface="メイリオ" panose="020B0604030504040204" pitchFamily="50" charset="-128"/>
                <a:ea typeface="メイリオ" panose="020B0604030504040204" pitchFamily="50" charset="-128"/>
              </a:rPr>
              <a:t>世帯数</a:t>
            </a:r>
            <a:endParaRPr lang="en-US" altLang="ja-JP" sz="3200" b="1" dirty="0">
              <a:latin typeface="メイリオ" panose="020B0604030504040204" pitchFamily="50" charset="-128"/>
              <a:ea typeface="メイリオ" panose="020B0604030504040204" pitchFamily="50" charset="-128"/>
            </a:endParaRPr>
          </a:p>
          <a:p>
            <a:pPr algn="ctr"/>
            <a:r>
              <a:rPr lang="ja-JP" altLang="en-US" sz="3200" b="1" dirty="0" smtClean="0">
                <a:latin typeface="メイリオ" panose="020B0604030504040204" pitchFamily="50" charset="-128"/>
                <a:ea typeface="メイリオ" panose="020B0604030504040204" pitchFamily="50" charset="-128"/>
              </a:rPr>
              <a:t>従業者数・地価</a:t>
            </a:r>
            <a:endParaRPr lang="en-US" altLang="ja-JP" sz="3200" b="1" dirty="0" smtClean="0">
              <a:latin typeface="メイリオ" panose="020B0604030504040204" pitchFamily="50" charset="-128"/>
              <a:ea typeface="メイリオ" panose="020B0604030504040204" pitchFamily="50" charset="-128"/>
            </a:endParaRPr>
          </a:p>
          <a:p>
            <a:pPr algn="ctr"/>
            <a:endParaRPr lang="en-US" altLang="ja-JP" sz="3200" b="1" dirty="0">
              <a:latin typeface="メイリオ" panose="020B0604030504040204" pitchFamily="50" charset="-128"/>
              <a:ea typeface="メイリオ" panose="020B0604030504040204" pitchFamily="50" charset="-128"/>
            </a:endParaRPr>
          </a:p>
          <a:p>
            <a:pPr algn="ctr"/>
            <a:r>
              <a:rPr lang="en-US" altLang="ja-JP" sz="6600" b="1" dirty="0">
                <a:solidFill>
                  <a:srgbClr val="0070C0"/>
                </a:solidFill>
                <a:latin typeface="メイリオ" panose="020B0604030504040204" pitchFamily="50" charset="-128"/>
                <a:ea typeface="メイリオ" panose="020B0604030504040204" pitchFamily="50" charset="-128"/>
              </a:rPr>
              <a:t>1752</a:t>
            </a:r>
          </a:p>
        </p:txBody>
      </p:sp>
      <p:sp>
        <p:nvSpPr>
          <p:cNvPr id="6" name="テキスト ボックス 5"/>
          <p:cNvSpPr txBox="1"/>
          <p:nvPr/>
        </p:nvSpPr>
        <p:spPr>
          <a:xfrm>
            <a:off x="4905323" y="2397868"/>
            <a:ext cx="2353119" cy="4508927"/>
          </a:xfrm>
          <a:prstGeom prst="rect">
            <a:avLst/>
          </a:prstGeom>
          <a:noFill/>
        </p:spPr>
        <p:txBody>
          <a:bodyPr wrap="square" rtlCol="0">
            <a:spAutoFit/>
          </a:bodyPr>
          <a:lstStyle/>
          <a:p>
            <a:r>
              <a:rPr lang="en-US" altLang="ja-JP" sz="28700" dirty="0"/>
              <a:t>&lt;</a:t>
            </a:r>
            <a:endParaRPr lang="ja-JP" altLang="en-US" sz="28700" dirty="0"/>
          </a:p>
        </p:txBody>
      </p:sp>
      <p:sp>
        <p:nvSpPr>
          <p:cNvPr id="3" name="コンテンツ プレースホルダー 2"/>
          <p:cNvSpPr>
            <a:spLocks noGrp="1"/>
          </p:cNvSpPr>
          <p:nvPr>
            <p:ph idx="1"/>
          </p:nvPr>
        </p:nvSpPr>
        <p:spPr>
          <a:xfrm>
            <a:off x="1579358" y="322570"/>
            <a:ext cx="9677214" cy="2026311"/>
          </a:xfrm>
        </p:spPr>
        <p:txBody>
          <a:bodyPr>
            <a:noAutofit/>
          </a:bodyPr>
          <a:lstStyle/>
          <a:p>
            <a:pPr marL="0" indent="0">
              <a:buNone/>
            </a:pPr>
            <a:r>
              <a:rPr kumimoji="1" lang="ja-JP" altLang="en-US" sz="4000" b="1" dirty="0" smtClean="0">
                <a:solidFill>
                  <a:schemeClr val="tx1"/>
                </a:solidFill>
                <a:latin typeface="メイリオ" panose="020B0604030504040204" pitchFamily="50" charset="-128"/>
                <a:ea typeface="メイリオ" panose="020B0604030504040204" pitchFamily="50" charset="-128"/>
              </a:rPr>
              <a:t>この結果の残差平方和は</a:t>
            </a:r>
            <a:endParaRPr kumimoji="1" lang="en-US" altLang="ja-JP" sz="4000" b="1" dirty="0" smtClean="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4000" b="1" dirty="0" smtClean="0">
                <a:solidFill>
                  <a:schemeClr val="tx1"/>
                </a:solidFill>
                <a:latin typeface="メイリオ" panose="020B0604030504040204" pitchFamily="50" charset="-128"/>
                <a:ea typeface="メイリオ" panose="020B0604030504040204" pitchFamily="50" charset="-128"/>
              </a:rPr>
              <a:t>先の結果のコンビニの店舗数と世帯数の残差平方和より小さくなった</a:t>
            </a:r>
            <a:endParaRPr lang="en-US" altLang="ja-JP" sz="4000" b="1" dirty="0" smtClean="0">
              <a:solidFill>
                <a:schemeClr val="tx1"/>
              </a:solidFill>
              <a:latin typeface="メイリオ" panose="020B0604030504040204" pitchFamily="50" charset="-128"/>
              <a:ea typeface="メイリオ" panose="020B0604030504040204" pitchFamily="50" charset="-128"/>
            </a:endParaRPr>
          </a:p>
          <a:p>
            <a:pPr marL="0" indent="0">
              <a:buNone/>
            </a:pPr>
            <a:endParaRPr kumimoji="1" lang="ja-JP" altLang="en-US" sz="4000" b="1" dirty="0">
              <a:solidFill>
                <a:schemeClr val="tx1"/>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31</a:t>
            </a:fld>
            <a:endParaRPr kumimoji="1" lang="ja-JP" altLang="en-US"/>
          </a:p>
        </p:txBody>
      </p:sp>
    </p:spTree>
    <p:extLst>
      <p:ext uri="{BB962C8B-B14F-4D97-AF65-F5344CB8AC3E}">
        <p14:creationId xmlns:p14="http://schemas.microsoft.com/office/powerpoint/2010/main" val="4117357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9680" y="209862"/>
            <a:ext cx="9692640" cy="791912"/>
          </a:xfrm>
        </p:spPr>
        <p:txBody>
          <a:bodyPr>
            <a:normAutofit/>
          </a:bodyPr>
          <a:lstStyle/>
          <a:p>
            <a:r>
              <a:rPr kumimoji="1" lang="ja-JP" altLang="en-US" b="0" dirty="0" smtClean="0">
                <a:solidFill>
                  <a:srgbClr val="002060"/>
                </a:solidFill>
                <a:latin typeface="HGS創英角ｺﾞｼｯｸUB" panose="020B0900000000000000" pitchFamily="50" charset="-128"/>
                <a:ea typeface="HGS創英角ｺﾞｼｯｸUB" panose="020B0900000000000000" pitchFamily="50" charset="-128"/>
              </a:rPr>
              <a:t>コンビニエンスストアの</a:t>
            </a:r>
            <a:r>
              <a:rPr lang="ja-JP" altLang="en-US" b="0" dirty="0" smtClean="0">
                <a:solidFill>
                  <a:srgbClr val="002060"/>
                </a:solidFill>
                <a:latin typeface="HGS創英角ｺﾞｼｯｸUB" panose="020B0900000000000000" pitchFamily="50" charset="-128"/>
                <a:ea typeface="HGS創英角ｺﾞｼｯｸUB" panose="020B0900000000000000" pitchFamily="50" charset="-128"/>
              </a:rPr>
              <a:t>店舗数</a:t>
            </a:r>
            <a:r>
              <a:rPr lang="en-US" altLang="ja-JP" b="0" dirty="0" smtClean="0">
                <a:solidFill>
                  <a:srgbClr val="002060"/>
                </a:solidFill>
                <a:latin typeface="HGS創英角ｺﾞｼｯｸUB" panose="020B0900000000000000" pitchFamily="50" charset="-128"/>
                <a:ea typeface="HGS創英角ｺﾞｼｯｸUB" panose="020B0900000000000000" pitchFamily="50" charset="-128"/>
              </a:rPr>
              <a:t>	</a:t>
            </a:r>
            <a:r>
              <a:rPr lang="ja-JP" altLang="en-US" b="0" dirty="0" smtClean="0">
                <a:solidFill>
                  <a:srgbClr val="002060"/>
                </a:solidFill>
                <a:latin typeface="HGS創英角ｺﾞｼｯｸUB" panose="020B0900000000000000" pitchFamily="50" charset="-128"/>
                <a:ea typeface="HGS創英角ｺﾞｼｯｸUB" panose="020B0900000000000000" pitchFamily="50" charset="-128"/>
              </a:rPr>
              <a:t>残</a:t>
            </a:r>
            <a:r>
              <a:rPr lang="ja-JP" altLang="en-US" b="0" dirty="0">
                <a:solidFill>
                  <a:srgbClr val="002060"/>
                </a:solidFill>
                <a:latin typeface="HGS創英角ｺﾞｼｯｸUB" panose="020B0900000000000000" pitchFamily="50" charset="-128"/>
                <a:ea typeface="HGS創英角ｺﾞｼｯｸUB" panose="020B0900000000000000" pitchFamily="50" charset="-128"/>
              </a:rPr>
              <a:t>差</a:t>
            </a:r>
            <a:endParaRPr kumimoji="1" lang="ja-JP" altLang="en-US" b="0" dirty="0">
              <a:solidFill>
                <a:srgbClr val="002060"/>
              </a:solidFill>
              <a:latin typeface="HGS創英角ｺﾞｼｯｸUB" panose="020B0900000000000000" pitchFamily="50" charset="-128"/>
              <a:ea typeface="HGS創英角ｺﾞｼｯｸUB" panose="020B0900000000000000" pitchFamily="50" charset="-128"/>
            </a:endParaRPr>
          </a:p>
        </p:txBody>
      </p:sp>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32</a:t>
            </a:fld>
            <a:endParaRPr kumimoji="1" lang="ja-JP" altLang="en-US" dirty="0"/>
          </a:p>
        </p:txBody>
      </p:sp>
      <p:graphicFrame>
        <p:nvGraphicFramePr>
          <p:cNvPr id="7" name="コンテンツ プレースホルダー 6"/>
          <p:cNvGraphicFramePr>
            <a:graphicFrameLocks noGrp="1"/>
          </p:cNvGraphicFramePr>
          <p:nvPr>
            <p:ph idx="4294967295"/>
            <p:extLst>
              <p:ext uri="{D42A27DB-BD31-4B8C-83A1-F6EECF244321}">
                <p14:modId xmlns:p14="http://schemas.microsoft.com/office/powerpoint/2010/main" val="1203111538"/>
              </p:ext>
            </p:extLst>
          </p:nvPr>
        </p:nvGraphicFramePr>
        <p:xfrm>
          <a:off x="201295" y="1271587"/>
          <a:ext cx="10741025" cy="5284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8363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33</a:t>
            </a:fld>
            <a:endParaRPr kumimoji="1" lang="ja-JP" altLang="en-US"/>
          </a:p>
        </p:txBody>
      </p:sp>
      <p:sp>
        <p:nvSpPr>
          <p:cNvPr id="4" name="テキスト ボックス 3"/>
          <p:cNvSpPr txBox="1"/>
          <p:nvPr/>
        </p:nvSpPr>
        <p:spPr>
          <a:xfrm>
            <a:off x="0" y="2373923"/>
            <a:ext cx="11292840" cy="1107996"/>
          </a:xfrm>
          <a:prstGeom prst="rect">
            <a:avLst/>
          </a:prstGeom>
          <a:solidFill>
            <a:srgbClr val="FFFFCC"/>
          </a:solidFill>
        </p:spPr>
        <p:txBody>
          <a:bodyPr wrap="square" rtlCol="0">
            <a:spAutoFit/>
          </a:bodyPr>
          <a:lstStyle/>
          <a:p>
            <a:r>
              <a:rPr kumimoji="1" lang="ja-JP" altLang="en-US" sz="6600" dirty="0" smtClean="0">
                <a:solidFill>
                  <a:srgbClr val="FF0000"/>
                </a:solidFill>
                <a:latin typeface="HGS創英ﾌﾟﾚｾﾞﾝｽEB" panose="02020800000000000000" pitchFamily="18" charset="-128"/>
                <a:ea typeface="HGS創英ﾌﾟﾚｾﾞﾝｽEB" panose="02020800000000000000" pitchFamily="18" charset="-128"/>
              </a:rPr>
              <a:t>コンビニエンスストアの考察</a:t>
            </a:r>
            <a:endParaRPr kumimoji="1" lang="ja-JP" altLang="en-US" sz="6600" dirty="0">
              <a:solidFill>
                <a:srgbClr val="FF0000"/>
              </a:solidFill>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3151233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34</a:t>
            </a:fld>
            <a:endParaRPr kumimoji="1" lang="ja-JP" altLang="en-US"/>
          </a:p>
        </p:txBody>
      </p:sp>
      <p:sp>
        <p:nvSpPr>
          <p:cNvPr id="3" name="テキスト ボックス 2"/>
          <p:cNvSpPr txBox="1"/>
          <p:nvPr/>
        </p:nvSpPr>
        <p:spPr>
          <a:xfrm>
            <a:off x="0" y="1560115"/>
            <a:ext cx="11292840" cy="923330"/>
          </a:xfrm>
          <a:prstGeom prst="rect">
            <a:avLst/>
          </a:prstGeom>
          <a:solidFill>
            <a:srgbClr val="FFFFCC"/>
          </a:solidFill>
        </p:spPr>
        <p:txBody>
          <a:bodyPr wrap="square" rtlCol="0">
            <a:spAutoFit/>
          </a:bodyPr>
          <a:lstStyle/>
          <a:p>
            <a:pPr algn="ctr"/>
            <a:r>
              <a:rPr kumimoji="1" lang="ja-JP" altLang="en-US" sz="5400" dirty="0" smtClean="0">
                <a:solidFill>
                  <a:srgbClr val="002060"/>
                </a:solidFill>
                <a:latin typeface="HGS創英ﾌﾟﾚｾﾞﾝｽEB" panose="02020800000000000000" pitchFamily="18" charset="-128"/>
                <a:ea typeface="HGS創英ﾌﾟﾚｾﾞﾝｽEB" panose="02020800000000000000" pitchFamily="18" charset="-128"/>
              </a:rPr>
              <a:t>コンビニエンスストアが少ない</a:t>
            </a:r>
            <a:r>
              <a:rPr lang="ja-JP" altLang="en-US" sz="5400" dirty="0">
                <a:solidFill>
                  <a:srgbClr val="002060"/>
                </a:solidFill>
                <a:latin typeface="HGS創英ﾌﾟﾚｾﾞﾝｽEB" panose="02020800000000000000" pitchFamily="18" charset="-128"/>
                <a:ea typeface="HGS創英ﾌﾟﾚｾﾞﾝｽEB" panose="02020800000000000000" pitchFamily="18" charset="-128"/>
              </a:rPr>
              <a:t>区</a:t>
            </a:r>
            <a:endParaRPr kumimoji="1" lang="en-US" altLang="ja-JP" sz="5400" dirty="0" smtClean="0">
              <a:solidFill>
                <a:srgbClr val="002060"/>
              </a:solidFill>
              <a:latin typeface="HGS創英ﾌﾟﾚｾﾞﾝｽEB" panose="02020800000000000000" pitchFamily="18" charset="-128"/>
              <a:ea typeface="HGS創英ﾌﾟﾚｾﾞﾝｽEB" panose="02020800000000000000" pitchFamily="18" charset="-128"/>
            </a:endParaRPr>
          </a:p>
        </p:txBody>
      </p:sp>
      <p:sp>
        <p:nvSpPr>
          <p:cNvPr id="4" name="角丸四角形 3"/>
          <p:cNvSpPr/>
          <p:nvPr/>
        </p:nvSpPr>
        <p:spPr>
          <a:xfrm>
            <a:off x="898071" y="4718957"/>
            <a:ext cx="9176658" cy="1750105"/>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latin typeface="HGS創英ﾌﾟﾚｾﾞﾝｽEB" panose="02020800000000000000" pitchFamily="18" charset="-128"/>
                <a:ea typeface="HGS創英ﾌﾟﾚｾﾞﾝｽEB" panose="02020800000000000000" pitchFamily="18" charset="-128"/>
              </a:rPr>
              <a:t>千種区・瑞穂区・熱田区・港区</a:t>
            </a:r>
            <a:endParaRPr kumimoji="1" lang="ja-JP" altLang="en-US" sz="4000" dirty="0">
              <a:solidFill>
                <a:schemeClr val="tx1"/>
              </a:solidFill>
              <a:latin typeface="HGS創英ﾌﾟﾚｾﾞﾝｽEB" panose="02020800000000000000" pitchFamily="18" charset="-128"/>
              <a:ea typeface="HGS創英ﾌﾟﾚｾﾞﾝｽEB" panose="02020800000000000000" pitchFamily="18" charset="-128"/>
            </a:endParaRPr>
          </a:p>
        </p:txBody>
      </p:sp>
      <p:sp>
        <p:nvSpPr>
          <p:cNvPr id="5" name="下矢印 4"/>
          <p:cNvSpPr/>
          <p:nvPr/>
        </p:nvSpPr>
        <p:spPr>
          <a:xfrm>
            <a:off x="4299313" y="2483445"/>
            <a:ext cx="3130187" cy="2545754"/>
          </a:xfrm>
          <a:prstGeom prst="downArrow">
            <a:avLst>
              <a:gd name="adj1" fmla="val 58071"/>
              <a:gd name="adj2" fmla="val 52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1166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8120" y="259080"/>
            <a:ext cx="10942320" cy="5913120"/>
          </a:xfrm>
        </p:spPr>
        <p:txBody>
          <a:bodyPr>
            <a:normAutofit/>
          </a:bodyPr>
          <a:lstStyle/>
          <a:p>
            <a:pPr marL="0" indent="0">
              <a:buNone/>
            </a:pPr>
            <a:r>
              <a:rPr lang="ja-JP" altLang="en-US" sz="5400" b="1" dirty="0" smtClean="0">
                <a:solidFill>
                  <a:srgbClr val="002060"/>
                </a:solidFill>
                <a:latin typeface="メイリオ" panose="020B0604030504040204" pitchFamily="50" charset="-128"/>
                <a:ea typeface="メイリオ" panose="020B0604030504040204" pitchFamily="50" charset="-128"/>
              </a:rPr>
              <a:t>千種区</a:t>
            </a:r>
            <a:endParaRPr lang="en-US" altLang="ja-JP" sz="5400" b="1" dirty="0" smtClean="0">
              <a:solidFill>
                <a:srgbClr val="002060"/>
              </a:solidFill>
              <a:latin typeface="メイリオ" panose="020B0604030504040204" pitchFamily="50" charset="-128"/>
              <a:ea typeface="メイリオ" panose="020B0604030504040204" pitchFamily="50" charset="-128"/>
            </a:endParaRPr>
          </a:p>
          <a:p>
            <a:pPr>
              <a:buFont typeface="Wingdings" panose="05000000000000000000" pitchFamily="2" charset="2"/>
              <a:buChar char="u"/>
            </a:pPr>
            <a:r>
              <a:rPr lang="ja-JP" altLang="en-US" sz="3200" b="1" dirty="0" smtClean="0">
                <a:solidFill>
                  <a:schemeClr val="tx1"/>
                </a:solidFill>
                <a:latin typeface="メイリオ" panose="020B0604030504040204" pitchFamily="50" charset="-128"/>
                <a:ea typeface="メイリオ" panose="020B0604030504040204" pitchFamily="50" charset="-128"/>
              </a:rPr>
              <a:t>コンビニ</a:t>
            </a:r>
            <a:r>
              <a:rPr lang="ja-JP" altLang="en-US" sz="3200" b="1" dirty="0">
                <a:solidFill>
                  <a:schemeClr val="tx1"/>
                </a:solidFill>
                <a:latin typeface="メイリオ" panose="020B0604030504040204" pitchFamily="50" charset="-128"/>
                <a:ea typeface="メイリオ" panose="020B0604030504040204" pitchFamily="50" charset="-128"/>
              </a:rPr>
              <a:t>がたてられない地域の割合が高い</a:t>
            </a:r>
            <a:endParaRPr lang="en-US" altLang="ja-JP" sz="3200" b="1" dirty="0">
              <a:solidFill>
                <a:schemeClr val="tx1"/>
              </a:solidFill>
              <a:latin typeface="メイリオ" panose="020B0604030504040204" pitchFamily="50" charset="-128"/>
              <a:ea typeface="メイリオ" panose="020B0604030504040204" pitchFamily="50" charset="-128"/>
            </a:endParaRPr>
          </a:p>
          <a:p>
            <a:pPr marL="0" indent="0">
              <a:buNone/>
            </a:pPr>
            <a:r>
              <a:rPr lang="en-US" altLang="ja-JP" sz="3200" b="1" dirty="0" smtClean="0">
                <a:solidFill>
                  <a:schemeClr val="tx1"/>
                </a:solidFill>
                <a:latin typeface="メイリオ" panose="020B0604030504040204" pitchFamily="50" charset="-128"/>
                <a:ea typeface="メイリオ" panose="020B0604030504040204" pitchFamily="50" charset="-128"/>
              </a:rPr>
              <a:t>※</a:t>
            </a:r>
            <a:r>
              <a:rPr lang="ja-JP" altLang="en-US" sz="3200" b="1" dirty="0" smtClean="0">
                <a:solidFill>
                  <a:schemeClr val="tx1"/>
                </a:solidFill>
                <a:latin typeface="メイリオ" panose="020B0604030504040204" pitchFamily="50" charset="-128"/>
                <a:ea typeface="メイリオ" panose="020B0604030504040204" pitchFamily="50" charset="-128"/>
              </a:rPr>
              <a:t>第一低層住居専用地域が多い</a:t>
            </a:r>
            <a:endParaRPr lang="en-US" altLang="ja-JP" sz="3200" b="1"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2800" b="1" dirty="0" smtClean="0">
                <a:solidFill>
                  <a:schemeClr val="tx1"/>
                </a:solidFill>
                <a:latin typeface="メイリオ" panose="020B0604030504040204" pitchFamily="50" charset="-128"/>
                <a:ea typeface="メイリオ" panose="020B0604030504040204" pitchFamily="50" charset="-128"/>
              </a:rPr>
              <a:t>（通常コンビニは建てられない地域</a:t>
            </a:r>
            <a:r>
              <a:rPr lang="ja-JP" altLang="en-US" sz="2800" dirty="0" smtClean="0">
                <a:solidFill>
                  <a:schemeClr val="tx1"/>
                </a:solidFill>
                <a:latin typeface="メイリオ" panose="020B0604030504040204" pitchFamily="50" charset="-128"/>
                <a:ea typeface="メイリオ" panose="020B0604030504040204" pitchFamily="50" charset="-128"/>
              </a:rPr>
              <a:t>）</a:t>
            </a:r>
            <a:endParaRPr lang="en-US" altLang="ja-JP" sz="2800" dirty="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2400" b="1" dirty="0" smtClean="0">
                <a:latin typeface="メイリオ" panose="020B0604030504040204" pitchFamily="50" charset="-128"/>
                <a:ea typeface="メイリオ" panose="020B0604030504040204" pitchFamily="50" charset="-128"/>
              </a:rPr>
              <a:t>　　　</a:t>
            </a:r>
            <a:endParaRPr lang="en-US" altLang="ja-JP" sz="2400" b="1" dirty="0" smtClean="0">
              <a:latin typeface="メイリオ" panose="020B0604030504040204" pitchFamily="50" charset="-128"/>
              <a:ea typeface="メイリオ" panose="020B0604030504040204" pitchFamily="50" charset="-128"/>
            </a:endParaRPr>
          </a:p>
          <a:p>
            <a:pPr marL="0" indent="0">
              <a:buNone/>
            </a:pP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b="1" dirty="0">
              <a:latin typeface="メイリオ" panose="020B0604030504040204" pitchFamily="50" charset="-128"/>
              <a:ea typeface="メイリオ" panose="020B0604030504040204" pitchFamily="50" charset="-128"/>
            </a:endParaRPr>
          </a:p>
          <a:p>
            <a:endParaRPr kumimoji="1" lang="ja-JP" altLang="en-US" sz="2400" dirty="0"/>
          </a:p>
        </p:txBody>
      </p:sp>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35</a:t>
            </a:fld>
            <a:endParaRPr kumimoji="1" lang="ja-JP" altLang="en-US"/>
          </a:p>
        </p:txBody>
      </p:sp>
      <p:pic>
        <p:nvPicPr>
          <p:cNvPr id="1026" name="Picture 2" descr="image.png"/>
          <p:cNvPicPr>
            <a:picLocks noChangeAspect="1" noChangeArrowheads="1"/>
          </p:cNvPicPr>
          <p:nvPr/>
        </p:nvPicPr>
        <p:blipFill rotWithShape="1">
          <a:blip r:embed="rId3">
            <a:extLst>
              <a:ext uri="{28A0092B-C50C-407E-A947-70E740481C1C}">
                <a14:useLocalDpi xmlns:a14="http://schemas.microsoft.com/office/drawing/2010/main" val="0"/>
              </a:ext>
            </a:extLst>
          </a:blip>
          <a:srcRect l="398" t="24280" r="652" b="36763"/>
          <a:stretch/>
        </p:blipFill>
        <p:spPr bwMode="auto">
          <a:xfrm>
            <a:off x="198120" y="3151414"/>
            <a:ext cx="7262405" cy="3614511"/>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4122" y="2945764"/>
            <a:ext cx="2865120" cy="3820161"/>
          </a:xfrm>
          <a:prstGeom prst="rect">
            <a:avLst/>
          </a:prstGeom>
        </p:spPr>
      </p:pic>
    </p:spTree>
    <p:extLst>
      <p:ext uri="{BB962C8B-B14F-4D97-AF65-F5344CB8AC3E}">
        <p14:creationId xmlns:p14="http://schemas.microsoft.com/office/powerpoint/2010/main" val="1893530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36</a:t>
            </a:fld>
            <a:endParaRPr kumimoji="1" lang="ja-JP" altLang="en-US"/>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751408008"/>
              </p:ext>
            </p:extLst>
          </p:nvPr>
        </p:nvGraphicFramePr>
        <p:xfrm>
          <a:off x="171450" y="1827507"/>
          <a:ext cx="10877550" cy="4687593"/>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473528" y="196291"/>
            <a:ext cx="12174583" cy="1631216"/>
          </a:xfrm>
          <a:prstGeom prst="rect">
            <a:avLst/>
          </a:prstGeom>
          <a:noFill/>
        </p:spPr>
        <p:txBody>
          <a:bodyPr wrap="square" rtlCol="0">
            <a:spAutoFit/>
          </a:bodyPr>
          <a:lstStyle/>
          <a:p>
            <a:r>
              <a:rPr lang="ja-JP" altLang="ja-JP" sz="3600" b="1" dirty="0" smtClean="0">
                <a:solidFill>
                  <a:srgbClr val="002060"/>
                </a:solidFill>
                <a:latin typeface="メイリオ" panose="020B0604030504040204" pitchFamily="50" charset="-128"/>
                <a:ea typeface="メイリオ" panose="020B0604030504040204" pitchFamily="50" charset="-128"/>
              </a:rPr>
              <a:t>瑞穂</a:t>
            </a:r>
            <a:r>
              <a:rPr lang="ja-JP" altLang="en-US" sz="3600" b="1" dirty="0" smtClean="0">
                <a:solidFill>
                  <a:srgbClr val="002060"/>
                </a:solidFill>
                <a:latin typeface="メイリオ" panose="020B0604030504040204" pitchFamily="50" charset="-128"/>
                <a:ea typeface="メイリオ" panose="020B0604030504040204" pitchFamily="50" charset="-128"/>
              </a:rPr>
              <a:t>区・熱田区</a:t>
            </a:r>
            <a:endParaRPr lang="en-US" altLang="ja-JP" sz="3600" b="1" dirty="0" smtClean="0">
              <a:solidFill>
                <a:srgbClr val="002060"/>
              </a:solidFill>
              <a:latin typeface="メイリオ" panose="020B0604030504040204" pitchFamily="50" charset="-128"/>
              <a:ea typeface="メイリオ" panose="020B0604030504040204" pitchFamily="50" charset="-128"/>
            </a:endParaRPr>
          </a:p>
          <a:p>
            <a:pPr marL="342900" indent="-342900">
              <a:buClr>
                <a:schemeClr val="tx2"/>
              </a:buClr>
              <a:buFont typeface="Wingdings" panose="05000000000000000000" pitchFamily="2" charset="2"/>
              <a:buChar char="u"/>
            </a:pPr>
            <a:r>
              <a:rPr lang="en-US" altLang="ja-JP" sz="3200" b="1" dirty="0" smtClean="0">
                <a:latin typeface="メイリオ" panose="020B0604030504040204" pitchFamily="50" charset="-128"/>
                <a:ea typeface="メイリオ" panose="020B0604030504040204" pitchFamily="50" charset="-128"/>
              </a:rPr>
              <a:t>1</a:t>
            </a:r>
            <a:r>
              <a:rPr lang="ja-JP" altLang="en-US" sz="2800" b="1" dirty="0">
                <a:latin typeface="メイリオ" panose="020B0604030504040204" pitchFamily="50" charset="-128"/>
                <a:ea typeface="メイリオ" panose="020B0604030504040204" pitchFamily="50" charset="-128"/>
              </a:rPr>
              <a:t>㎡</a:t>
            </a:r>
            <a:r>
              <a:rPr lang="ja-JP" altLang="ja-JP" sz="3200" b="1" dirty="0" smtClean="0">
                <a:latin typeface="メイリオ" panose="020B0604030504040204" pitchFamily="50" charset="-128"/>
                <a:ea typeface="メイリオ" panose="020B0604030504040204" pitchFamily="50" charset="-128"/>
              </a:rPr>
              <a:t>あたり</a:t>
            </a:r>
            <a:r>
              <a:rPr lang="ja-JP" altLang="ja-JP" sz="3200" b="1" dirty="0">
                <a:latin typeface="メイリオ" panose="020B0604030504040204" pitchFamily="50" charset="-128"/>
                <a:ea typeface="メイリオ" panose="020B0604030504040204" pitchFamily="50" charset="-128"/>
              </a:rPr>
              <a:t>の地価ほかの区</a:t>
            </a:r>
            <a:r>
              <a:rPr lang="ja-JP" altLang="ja-JP" sz="3200" b="1" dirty="0" smtClean="0">
                <a:latin typeface="メイリオ" panose="020B0604030504040204" pitchFamily="50" charset="-128"/>
                <a:ea typeface="メイリオ" panose="020B0604030504040204" pitchFamily="50" charset="-128"/>
              </a:rPr>
              <a:t>より</a:t>
            </a:r>
            <a:endParaRPr lang="en-US" altLang="ja-JP" sz="3200" b="1" dirty="0" smtClean="0">
              <a:latin typeface="メイリオ" panose="020B0604030504040204" pitchFamily="50" charset="-128"/>
              <a:ea typeface="メイリオ" panose="020B0604030504040204" pitchFamily="50" charset="-128"/>
            </a:endParaRPr>
          </a:p>
          <a:p>
            <a:pPr>
              <a:buClr>
                <a:schemeClr val="tx2"/>
              </a:buClr>
            </a:pPr>
            <a:r>
              <a:rPr lang="ja-JP" altLang="ja-JP" sz="3200" b="1" dirty="0" smtClean="0">
                <a:latin typeface="メイリオ" panose="020B0604030504040204" pitchFamily="50" charset="-128"/>
                <a:ea typeface="メイリオ" panose="020B0604030504040204" pitchFamily="50" charset="-128"/>
              </a:rPr>
              <a:t>高い</a:t>
            </a:r>
            <a:r>
              <a:rPr lang="ja-JP" altLang="ja-JP" sz="3200" b="1" dirty="0">
                <a:latin typeface="メイリオ" panose="020B0604030504040204" pitchFamily="50" charset="-128"/>
                <a:ea typeface="メイリオ" panose="020B0604030504040204" pitchFamily="50" charset="-128"/>
              </a:rPr>
              <a:t>且つ他の区より</a:t>
            </a:r>
            <a:r>
              <a:rPr lang="en-US" altLang="ja-JP" sz="3200" b="1" dirty="0">
                <a:latin typeface="メイリオ" panose="020B0604030504040204" pitchFamily="50" charset="-128"/>
                <a:ea typeface="メイリオ" panose="020B0604030504040204" pitchFamily="50" charset="-128"/>
              </a:rPr>
              <a:t>1998</a:t>
            </a:r>
            <a:r>
              <a:rPr lang="ja-JP" altLang="ja-JP" sz="3200" b="1" dirty="0">
                <a:latin typeface="メイリオ" panose="020B0604030504040204" pitchFamily="50" charset="-128"/>
                <a:ea typeface="メイリオ" panose="020B0604030504040204" pitchFamily="50" charset="-128"/>
              </a:rPr>
              <a:t>年</a:t>
            </a:r>
            <a:r>
              <a:rPr lang="en-US" altLang="ja-JP" sz="3200" b="1" dirty="0">
                <a:latin typeface="メイリオ" panose="020B0604030504040204" pitchFamily="50" charset="-128"/>
                <a:ea typeface="メイリオ" panose="020B0604030504040204" pitchFamily="50" charset="-128"/>
              </a:rPr>
              <a:t>4</a:t>
            </a:r>
            <a:r>
              <a:rPr lang="ja-JP" altLang="ja-JP" sz="3200" b="1" dirty="0">
                <a:latin typeface="メイリオ" panose="020B0604030504040204" pitchFamily="50" charset="-128"/>
                <a:ea typeface="メイリオ" panose="020B0604030504040204" pitchFamily="50" charset="-128"/>
              </a:rPr>
              <a:t>月から</a:t>
            </a:r>
            <a:r>
              <a:rPr lang="ja-JP" altLang="ja-JP" sz="3200" b="1" dirty="0" smtClean="0">
                <a:latin typeface="メイリオ" panose="020B0604030504040204" pitchFamily="50" charset="-128"/>
                <a:ea typeface="メイリオ" panose="020B0604030504040204" pitchFamily="50" charset="-128"/>
              </a:rPr>
              <a:t>の世帯数</a:t>
            </a:r>
            <a:r>
              <a:rPr lang="ja-JP" altLang="ja-JP" sz="3200" b="1" dirty="0">
                <a:latin typeface="メイリオ" panose="020B0604030504040204" pitchFamily="50" charset="-128"/>
                <a:ea typeface="メイリオ" panose="020B0604030504040204" pitchFamily="50" charset="-128"/>
              </a:rPr>
              <a:t>増加率が</a:t>
            </a:r>
            <a:r>
              <a:rPr lang="ja-JP" altLang="ja-JP" sz="3200" b="1" dirty="0" smtClean="0">
                <a:latin typeface="メイリオ" panose="020B0604030504040204" pitchFamily="50" charset="-128"/>
                <a:ea typeface="メイリオ" panose="020B0604030504040204" pitchFamily="50" charset="-128"/>
              </a:rPr>
              <a:t>低い</a:t>
            </a:r>
            <a:r>
              <a:rPr lang="ja-JP" altLang="ja-JP" sz="3200" b="1" dirty="0">
                <a:latin typeface="メイリオ" panose="020B0604030504040204" pitchFamily="50" charset="-128"/>
                <a:ea typeface="メイリオ" panose="020B0604030504040204" pitchFamily="50" charset="-128"/>
              </a:rPr>
              <a:t>　　</a:t>
            </a:r>
            <a:endParaRPr lang="en-US" altLang="ja-JP" sz="3200" b="1"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77655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37</a:t>
            </a:fld>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424534520"/>
              </p:ext>
            </p:extLst>
          </p:nvPr>
        </p:nvGraphicFramePr>
        <p:xfrm>
          <a:off x="333990" y="1798259"/>
          <a:ext cx="10753110" cy="44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538843" y="228599"/>
            <a:ext cx="10753997" cy="1569660"/>
          </a:xfrm>
          <a:prstGeom prst="rect">
            <a:avLst/>
          </a:prstGeom>
        </p:spPr>
        <p:txBody>
          <a:bodyPr wrap="square">
            <a:spAutoFit/>
          </a:bodyPr>
          <a:lstStyle/>
          <a:p>
            <a:r>
              <a:rPr lang="ja-JP" altLang="en-US" sz="4000" b="1" dirty="0">
                <a:solidFill>
                  <a:srgbClr val="002060"/>
                </a:solidFill>
                <a:latin typeface="メイリオ" panose="020B0604030504040204" pitchFamily="50" charset="-128"/>
                <a:ea typeface="メイリオ" panose="020B0604030504040204" pitchFamily="50" charset="-128"/>
              </a:rPr>
              <a:t>港区</a:t>
            </a:r>
            <a:endParaRPr lang="en-US" altLang="ja-JP" sz="4000" dirty="0">
              <a:solidFill>
                <a:srgbClr val="002060"/>
              </a:solidFill>
              <a:latin typeface="メイリオ" panose="020B0604030504040204" pitchFamily="50" charset="-128"/>
              <a:ea typeface="メイリオ" panose="020B0604030504040204" pitchFamily="50" charset="-128"/>
            </a:endParaRPr>
          </a:p>
          <a:p>
            <a:pPr marL="342900" indent="-342900">
              <a:buClr>
                <a:schemeClr val="tx2"/>
              </a:buClr>
              <a:buFont typeface="Wingdings" panose="05000000000000000000" pitchFamily="2" charset="2"/>
              <a:buChar char="u"/>
            </a:pPr>
            <a:r>
              <a:rPr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rPr>
              <a:t>工場がたてられているところが多く</a:t>
            </a:r>
            <a:r>
              <a:rPr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rPr>
              <a:t>、コンビニを立てることが</a:t>
            </a:r>
            <a:r>
              <a:rPr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rPr>
              <a:t>できないのでは？</a:t>
            </a:r>
            <a:endParaRPr lang="ja-JP" altLang="ja-JP" sz="280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13219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38</a:t>
            </a:fld>
            <a:endParaRPr kumimoji="1" lang="ja-JP" altLang="en-US"/>
          </a:p>
        </p:txBody>
      </p:sp>
      <p:sp>
        <p:nvSpPr>
          <p:cNvPr id="4" name="テキスト ボックス 3"/>
          <p:cNvSpPr txBox="1"/>
          <p:nvPr/>
        </p:nvSpPr>
        <p:spPr>
          <a:xfrm>
            <a:off x="0" y="1956135"/>
            <a:ext cx="11292840" cy="1015663"/>
          </a:xfrm>
          <a:prstGeom prst="rect">
            <a:avLst/>
          </a:prstGeom>
          <a:solidFill>
            <a:srgbClr val="FFFFCC"/>
          </a:solidFill>
        </p:spPr>
        <p:txBody>
          <a:bodyPr wrap="square" rtlCol="0">
            <a:spAutoFit/>
          </a:bodyPr>
          <a:lstStyle/>
          <a:p>
            <a:pPr algn="ctr"/>
            <a:r>
              <a:rPr lang="ja-JP" altLang="en-US" sz="6000" dirty="0" smtClean="0">
                <a:solidFill>
                  <a:srgbClr val="002060"/>
                </a:solidFill>
                <a:latin typeface="HGS創英ﾌﾟﾚｾﾞﾝｽEB" panose="02020800000000000000" pitchFamily="18" charset="-128"/>
                <a:ea typeface="HGS創英ﾌﾟﾚｾﾞﾝｽEB" panose="02020800000000000000" pitchFamily="18" charset="-128"/>
              </a:rPr>
              <a:t>コンビニエンスストアが</a:t>
            </a:r>
            <a:r>
              <a:rPr kumimoji="1" lang="ja-JP" altLang="en-US" sz="6000" dirty="0" smtClean="0">
                <a:solidFill>
                  <a:srgbClr val="002060"/>
                </a:solidFill>
                <a:latin typeface="HGS創英ﾌﾟﾚｾﾞﾝｽEB" panose="02020800000000000000" pitchFamily="18" charset="-128"/>
                <a:ea typeface="HGS創英ﾌﾟﾚｾﾞﾝｽEB" panose="02020800000000000000" pitchFamily="18" charset="-128"/>
              </a:rPr>
              <a:t>多い区</a:t>
            </a:r>
            <a:endParaRPr kumimoji="1" lang="ja-JP" altLang="en-US" sz="6000" dirty="0">
              <a:solidFill>
                <a:srgbClr val="002060"/>
              </a:solidFill>
              <a:latin typeface="HGS創英ﾌﾟﾚｾﾞﾝｽEB" panose="02020800000000000000" pitchFamily="18" charset="-128"/>
              <a:ea typeface="HGS創英ﾌﾟﾚｾﾞﾝｽEB" panose="02020800000000000000" pitchFamily="18" charset="-128"/>
            </a:endParaRPr>
          </a:p>
        </p:txBody>
      </p:sp>
      <p:sp>
        <p:nvSpPr>
          <p:cNvPr id="6" name="角丸四角形 5"/>
          <p:cNvSpPr/>
          <p:nvPr/>
        </p:nvSpPr>
        <p:spPr>
          <a:xfrm>
            <a:off x="2911384" y="4996544"/>
            <a:ext cx="5698672" cy="163285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dirty="0" smtClean="0">
                <a:solidFill>
                  <a:schemeClr val="tx1">
                    <a:lumMod val="85000"/>
                    <a:lumOff val="15000"/>
                  </a:schemeClr>
                </a:solidFill>
                <a:latin typeface="HGS創英ﾌﾟﾚｾﾞﾝｽEB" panose="02020800000000000000" pitchFamily="18" charset="-128"/>
                <a:ea typeface="HGS創英ﾌﾟﾚｾﾞﾝｽEB" panose="02020800000000000000" pitchFamily="18" charset="-128"/>
              </a:rPr>
              <a:t>中川区</a:t>
            </a:r>
            <a:endParaRPr kumimoji="1" lang="ja-JP" altLang="en-US" sz="7200" dirty="0">
              <a:solidFill>
                <a:schemeClr val="tx1">
                  <a:lumMod val="85000"/>
                  <a:lumOff val="15000"/>
                </a:schemeClr>
              </a:solidFill>
              <a:latin typeface="HGS創英ﾌﾟﾚｾﾞﾝｽEB" panose="02020800000000000000" pitchFamily="18" charset="-128"/>
              <a:ea typeface="HGS創英ﾌﾟﾚｾﾞﾝｽEB" panose="02020800000000000000" pitchFamily="18" charset="-128"/>
            </a:endParaRPr>
          </a:p>
        </p:txBody>
      </p:sp>
      <p:sp>
        <p:nvSpPr>
          <p:cNvPr id="5" name="下矢印 4"/>
          <p:cNvSpPr/>
          <p:nvPr/>
        </p:nvSpPr>
        <p:spPr>
          <a:xfrm>
            <a:off x="4274820" y="3069770"/>
            <a:ext cx="2971800" cy="2227443"/>
          </a:xfrm>
          <a:prstGeom prst="downArrow">
            <a:avLst>
              <a:gd name="adj1" fmla="val 5769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742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4544" y="141513"/>
            <a:ext cx="10868296" cy="2601687"/>
          </a:xfrm>
        </p:spPr>
        <p:txBody>
          <a:bodyPr>
            <a:noAutofit/>
          </a:bodyPr>
          <a:lstStyle/>
          <a:p>
            <a:pPr marL="0" indent="0">
              <a:buNone/>
            </a:pPr>
            <a:r>
              <a:rPr lang="ja-JP" altLang="en-US" sz="4800" b="1" dirty="0" smtClean="0">
                <a:solidFill>
                  <a:srgbClr val="002060"/>
                </a:solidFill>
                <a:latin typeface="メイリオ" panose="020B0604030504040204" pitchFamily="50" charset="-128"/>
                <a:ea typeface="メイリオ" panose="020B0604030504040204" pitchFamily="50" charset="-128"/>
              </a:rPr>
              <a:t>中川区</a:t>
            </a:r>
            <a:endParaRPr lang="en-US" altLang="ja-JP" sz="4800" b="1" dirty="0">
              <a:solidFill>
                <a:srgbClr val="002060"/>
              </a:solidFill>
              <a:latin typeface="メイリオ" panose="020B0604030504040204" pitchFamily="50" charset="-128"/>
              <a:ea typeface="メイリオ" panose="020B0604030504040204" pitchFamily="50" charset="-128"/>
            </a:endParaRPr>
          </a:p>
          <a:p>
            <a:pPr>
              <a:buFont typeface="Wingdings" panose="05000000000000000000" pitchFamily="2" charset="2"/>
              <a:buChar char="u"/>
            </a:pPr>
            <a:r>
              <a:rPr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rPr>
              <a:t>周りの区と比べ、土地代が安い</a:t>
            </a:r>
            <a:endParaRPr lang="en-US" altLang="ja-JP" sz="2800" b="1" dirty="0">
              <a:solidFill>
                <a:schemeClr val="tx1">
                  <a:lumMod val="95000"/>
                  <a:lumOff val="5000"/>
                </a:schemeClr>
              </a:solidFill>
              <a:latin typeface="メイリオ" panose="020B0604030504040204" pitchFamily="50" charset="-128"/>
              <a:ea typeface="メイリオ" panose="020B0604030504040204" pitchFamily="50" charset="-128"/>
            </a:endParaRPr>
          </a:p>
          <a:p>
            <a:pPr>
              <a:buFont typeface="Wingdings" panose="05000000000000000000" pitchFamily="2" charset="2"/>
              <a:buChar char="u"/>
            </a:pPr>
            <a:r>
              <a:rPr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rPr>
              <a:t>人口が名古屋市で</a:t>
            </a:r>
            <a:r>
              <a:rPr lang="en-US" altLang="ja-JP" sz="2800" b="1" dirty="0">
                <a:solidFill>
                  <a:schemeClr val="tx1">
                    <a:lumMod val="95000"/>
                    <a:lumOff val="5000"/>
                  </a:schemeClr>
                </a:solidFill>
                <a:latin typeface="メイリオ" panose="020B0604030504040204" pitchFamily="50" charset="-128"/>
                <a:ea typeface="メイリオ" panose="020B0604030504040204" pitchFamily="50" charset="-128"/>
              </a:rPr>
              <a:t>2</a:t>
            </a:r>
            <a:r>
              <a:rPr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rPr>
              <a:t>番目</a:t>
            </a:r>
            <a:endParaRPr lang="en-US" altLang="ja-JP" sz="2800" b="1" dirty="0">
              <a:solidFill>
                <a:schemeClr val="tx1">
                  <a:lumMod val="95000"/>
                  <a:lumOff val="5000"/>
                </a:schemeClr>
              </a:solidFill>
              <a:latin typeface="メイリオ" panose="020B0604030504040204" pitchFamily="50" charset="-128"/>
              <a:ea typeface="メイリオ" panose="020B0604030504040204" pitchFamily="50" charset="-128"/>
            </a:endParaRPr>
          </a:p>
          <a:p>
            <a:pPr>
              <a:buFont typeface="Wingdings" panose="05000000000000000000" pitchFamily="2" charset="2"/>
              <a:buChar char="u"/>
            </a:pPr>
            <a:r>
              <a:rPr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rPr>
              <a:t>従業者は</a:t>
            </a:r>
            <a:r>
              <a:rPr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rPr>
              <a:t>緑区</a:t>
            </a:r>
            <a:r>
              <a:rPr lang="en-US" altLang="ja-JP" sz="2800" b="1" dirty="0" smtClean="0">
                <a:solidFill>
                  <a:schemeClr val="tx1">
                    <a:lumMod val="95000"/>
                    <a:lumOff val="5000"/>
                  </a:schemeClr>
                </a:solidFill>
                <a:latin typeface="メイリオ" panose="020B0604030504040204" pitchFamily="50" charset="-128"/>
                <a:ea typeface="メイリオ" panose="020B0604030504040204" pitchFamily="50" charset="-128"/>
              </a:rPr>
              <a:t>(63,808</a:t>
            </a:r>
            <a:r>
              <a:rPr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rPr>
              <a:t>人</a:t>
            </a:r>
            <a:r>
              <a:rPr lang="en-US" altLang="ja-JP" sz="2800" b="1"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rPr>
              <a:t>より多い</a:t>
            </a:r>
            <a:r>
              <a:rPr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rPr>
              <a:t>中川区は</a:t>
            </a:r>
            <a:r>
              <a:rPr lang="en-US" altLang="ja-JP" sz="2800" b="1" dirty="0" smtClean="0">
                <a:solidFill>
                  <a:schemeClr val="tx1">
                    <a:lumMod val="95000"/>
                    <a:lumOff val="5000"/>
                  </a:schemeClr>
                </a:solidFill>
                <a:latin typeface="メイリオ" panose="020B0604030504040204" pitchFamily="50" charset="-128"/>
                <a:ea typeface="メイリオ" panose="020B0604030504040204" pitchFamily="50" charset="-128"/>
              </a:rPr>
              <a:t>(79,024</a:t>
            </a:r>
            <a:r>
              <a:rPr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rPr>
              <a:t>人</a:t>
            </a:r>
            <a:r>
              <a:rPr lang="en-US" altLang="ja-JP" sz="2800" b="1" dirty="0" smtClean="0">
                <a:solidFill>
                  <a:schemeClr val="tx1">
                    <a:lumMod val="95000"/>
                    <a:lumOff val="5000"/>
                  </a:schemeClr>
                </a:solidFill>
                <a:latin typeface="メイリオ" panose="020B0604030504040204" pitchFamily="50" charset="-128"/>
                <a:ea typeface="メイリオ" panose="020B0604030504040204" pitchFamily="50" charset="-128"/>
              </a:rPr>
              <a:t>)</a:t>
            </a:r>
            <a:endParaRPr lang="en-US" altLang="ja-JP" sz="2800" b="1" dirty="0">
              <a:solidFill>
                <a:schemeClr val="tx1">
                  <a:lumMod val="95000"/>
                  <a:lumOff val="5000"/>
                </a:schemeClr>
              </a:solidFill>
              <a:latin typeface="メイリオ" panose="020B0604030504040204" pitchFamily="50" charset="-128"/>
              <a:ea typeface="メイリオ" panose="020B0604030504040204" pitchFamily="50" charset="-128"/>
            </a:endParaRPr>
          </a:p>
          <a:p>
            <a:pPr>
              <a:buFont typeface="Wingdings" panose="05000000000000000000" pitchFamily="2" charset="2"/>
              <a:buChar char="u"/>
            </a:pPr>
            <a:endParaRPr lang="en-US" altLang="ja-JP" sz="24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u"/>
            </a:pPr>
            <a:endParaRPr lang="en-US" altLang="ja-JP" sz="2400" b="1" dirty="0">
              <a:solidFill>
                <a:schemeClr val="tx1">
                  <a:lumMod val="95000"/>
                  <a:lumOff val="5000"/>
                </a:schemeClr>
              </a:solidFill>
              <a:latin typeface="メイリオ" panose="020B0604030504040204" pitchFamily="50" charset="-128"/>
              <a:ea typeface="メイリオ" panose="020B0604030504040204" pitchFamily="50" charset="-128"/>
            </a:endParaRPr>
          </a:p>
          <a:p>
            <a:pPr>
              <a:buFont typeface="Wingdings" panose="05000000000000000000" pitchFamily="2" charset="2"/>
              <a:buChar char="u"/>
            </a:pPr>
            <a:endParaRPr lang="ja-JP" altLang="en-US" sz="2400" b="1" dirty="0">
              <a:solidFill>
                <a:schemeClr val="tx1">
                  <a:lumMod val="95000"/>
                  <a:lumOff val="5000"/>
                </a:schemeClr>
              </a:solidFill>
            </a:endParaRPr>
          </a:p>
        </p:txBody>
      </p:sp>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39</a:t>
            </a:fld>
            <a:endParaRPr kumimoji="1" lang="ja-JP" altLang="en-US"/>
          </a:p>
        </p:txBody>
      </p:sp>
      <p:graphicFrame>
        <p:nvGraphicFramePr>
          <p:cNvPr id="6" name="グラフ 5"/>
          <p:cNvGraphicFramePr>
            <a:graphicFrameLocks/>
          </p:cNvGraphicFramePr>
          <p:nvPr>
            <p:extLst>
              <p:ext uri="{D42A27DB-BD31-4B8C-83A1-F6EECF244321}">
                <p14:modId xmlns:p14="http://schemas.microsoft.com/office/powerpoint/2010/main" val="4217133084"/>
              </p:ext>
            </p:extLst>
          </p:nvPr>
        </p:nvGraphicFramePr>
        <p:xfrm>
          <a:off x="424544" y="2743200"/>
          <a:ext cx="10613570" cy="39533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7685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62138" y="162297"/>
            <a:ext cx="9867725" cy="828437"/>
          </a:xfrm>
          <a:noFill/>
        </p:spPr>
        <p:txBody>
          <a:bodyPr>
            <a:noAutofit/>
          </a:bodyPr>
          <a:lstStyle/>
          <a:p>
            <a:r>
              <a:rPr kumimoji="1" lang="ja-JP" altLang="en-US" sz="5400" b="0" dirty="0" smtClean="0">
                <a:solidFill>
                  <a:srgbClr val="002060"/>
                </a:solidFill>
                <a:latin typeface="HGS創英ﾌﾟﾚｾﾞﾝｽEB" panose="02020800000000000000" pitchFamily="18" charset="-128"/>
                <a:ea typeface="HGS創英ﾌﾟﾚｾﾞﾝｽEB" panose="02020800000000000000" pitchFamily="18" charset="-128"/>
              </a:rPr>
              <a:t>コンビニエンスストアの活躍</a:t>
            </a:r>
            <a:endParaRPr kumimoji="1" lang="ja-JP" altLang="en-US" sz="5400" b="0" dirty="0">
              <a:solidFill>
                <a:srgbClr val="002060"/>
              </a:solidFill>
              <a:latin typeface="HGS創英ﾌﾟﾚｾﾞﾝｽEB" panose="02020800000000000000" pitchFamily="18" charset="-128"/>
              <a:ea typeface="HGS創英ﾌﾟﾚｾﾞﾝｽEB" panose="02020800000000000000" pitchFamily="18" charset="-128"/>
            </a:endParaRPr>
          </a:p>
        </p:txBody>
      </p:sp>
      <p:sp>
        <p:nvSpPr>
          <p:cNvPr id="3" name="コンテンツ プレースホルダー 2"/>
          <p:cNvSpPr>
            <a:spLocks noGrp="1"/>
          </p:cNvSpPr>
          <p:nvPr>
            <p:ph idx="1"/>
          </p:nvPr>
        </p:nvSpPr>
        <p:spPr>
          <a:xfrm>
            <a:off x="0" y="1814494"/>
            <a:ext cx="6668852" cy="4951180"/>
          </a:xfrm>
        </p:spPr>
        <p:txBody>
          <a:bodyPr>
            <a:normAutofit/>
          </a:bodyPr>
          <a:lstStyle/>
          <a:p>
            <a:pPr>
              <a:lnSpc>
                <a:spcPct val="150000"/>
              </a:lnSpc>
              <a:buClr>
                <a:srgbClr val="00B050"/>
              </a:buClr>
              <a:buFont typeface="Wingdings" panose="05000000000000000000" pitchFamily="2" charset="2"/>
              <a:buChar char="u"/>
            </a:pPr>
            <a:r>
              <a:rPr kumimoji="1" lang="ja-JP" altLang="en-US" sz="3200" b="1" u="heavy" dirty="0" smtClean="0">
                <a:solidFill>
                  <a:schemeClr val="tx1"/>
                </a:solidFill>
                <a:uFill>
                  <a:solidFill>
                    <a:schemeClr val="tx1">
                      <a:lumMod val="85000"/>
                      <a:lumOff val="15000"/>
                    </a:schemeClr>
                  </a:solidFill>
                </a:uFill>
                <a:latin typeface="メイリオ" panose="020B0604030504040204" pitchFamily="50" charset="-128"/>
                <a:ea typeface="メイリオ" panose="020B0604030504040204" pitchFamily="50" charset="-128"/>
              </a:rPr>
              <a:t>介護サービス</a:t>
            </a:r>
            <a:endParaRPr lang="en-US" altLang="ja-JP" sz="3200" b="1" u="heavy" dirty="0" smtClean="0">
              <a:solidFill>
                <a:schemeClr val="tx1"/>
              </a:solidFill>
              <a:uFill>
                <a:solidFill>
                  <a:schemeClr val="tx1">
                    <a:lumMod val="85000"/>
                    <a:lumOff val="15000"/>
                  </a:schemeClr>
                </a:solidFill>
              </a:uFill>
              <a:latin typeface="メイリオ" panose="020B0604030504040204" pitchFamily="50" charset="-128"/>
              <a:ea typeface="メイリオ" panose="020B0604030504040204" pitchFamily="50" charset="-128"/>
            </a:endParaRPr>
          </a:p>
          <a:p>
            <a:pPr>
              <a:lnSpc>
                <a:spcPct val="150000"/>
              </a:lnSpc>
              <a:buClr>
                <a:srgbClr val="00B050"/>
              </a:buClr>
              <a:buFont typeface="Wingdings" panose="05000000000000000000" pitchFamily="2" charset="2"/>
              <a:buChar char="u"/>
            </a:pPr>
            <a:r>
              <a:rPr lang="ja-JP" altLang="en-US" sz="3200" b="1" u="heavy" dirty="0">
                <a:solidFill>
                  <a:schemeClr val="tx1"/>
                </a:solidFill>
                <a:uFill>
                  <a:solidFill>
                    <a:schemeClr val="tx1">
                      <a:lumMod val="85000"/>
                      <a:lumOff val="15000"/>
                    </a:schemeClr>
                  </a:solidFill>
                </a:uFill>
                <a:latin typeface="メイリオ" panose="020B0604030504040204" pitchFamily="50" charset="-128"/>
                <a:ea typeface="メイリオ" panose="020B0604030504040204" pitchFamily="50" charset="-128"/>
              </a:rPr>
              <a:t>日本</a:t>
            </a:r>
            <a:r>
              <a:rPr kumimoji="1" lang="ja-JP" altLang="en-US" sz="3200" b="1" u="heavy" dirty="0" smtClean="0">
                <a:solidFill>
                  <a:schemeClr val="tx1"/>
                </a:solidFill>
                <a:uFill>
                  <a:solidFill>
                    <a:schemeClr val="tx1">
                      <a:lumMod val="85000"/>
                      <a:lumOff val="15000"/>
                    </a:schemeClr>
                  </a:solidFill>
                </a:uFill>
                <a:latin typeface="メイリオ" panose="020B0604030504040204" pitchFamily="50" charset="-128"/>
                <a:ea typeface="メイリオ" panose="020B0604030504040204" pitchFamily="50" charset="-128"/>
              </a:rPr>
              <a:t>郵便の荷物受け取りサービス</a:t>
            </a:r>
            <a:endParaRPr kumimoji="1" lang="en-US" altLang="ja-JP" sz="3200" b="1" u="heavy" dirty="0" smtClean="0">
              <a:solidFill>
                <a:schemeClr val="tx1"/>
              </a:solidFill>
              <a:uFill>
                <a:solidFill>
                  <a:schemeClr val="tx1">
                    <a:lumMod val="85000"/>
                    <a:lumOff val="15000"/>
                  </a:schemeClr>
                </a:solidFill>
              </a:uFill>
              <a:latin typeface="メイリオ" panose="020B0604030504040204" pitchFamily="50" charset="-128"/>
              <a:ea typeface="メイリオ" panose="020B0604030504040204" pitchFamily="50" charset="-128"/>
            </a:endParaRPr>
          </a:p>
          <a:p>
            <a:pPr>
              <a:lnSpc>
                <a:spcPct val="150000"/>
              </a:lnSpc>
              <a:buClr>
                <a:srgbClr val="00B050"/>
              </a:buClr>
              <a:buFont typeface="Wingdings" panose="05000000000000000000" pitchFamily="2" charset="2"/>
              <a:buChar char="u"/>
            </a:pPr>
            <a:r>
              <a:rPr lang="ja-JP" altLang="en-US" sz="3200" b="1" u="heavy" dirty="0">
                <a:solidFill>
                  <a:schemeClr val="tx1"/>
                </a:solidFill>
                <a:uFill>
                  <a:solidFill>
                    <a:schemeClr val="tx1">
                      <a:lumMod val="85000"/>
                      <a:lumOff val="15000"/>
                    </a:schemeClr>
                  </a:solidFill>
                </a:uFill>
                <a:latin typeface="メイリオ" panose="020B0604030504040204" pitchFamily="50" charset="-128"/>
                <a:ea typeface="メイリオ" panose="020B0604030504040204" pitchFamily="50" charset="-128"/>
              </a:rPr>
              <a:t>薬</a:t>
            </a:r>
            <a:r>
              <a:rPr lang="ja-JP" altLang="en-US" sz="3200" b="1" u="heavy" dirty="0" smtClean="0">
                <a:solidFill>
                  <a:schemeClr val="tx1"/>
                </a:solidFill>
                <a:uFill>
                  <a:solidFill>
                    <a:schemeClr val="tx1">
                      <a:lumMod val="85000"/>
                      <a:lumOff val="15000"/>
                    </a:schemeClr>
                  </a:solidFill>
                </a:uFill>
                <a:latin typeface="メイリオ" panose="020B0604030504040204" pitchFamily="50" charset="-128"/>
                <a:ea typeface="メイリオ" panose="020B0604030504040204" pitchFamily="50" charset="-128"/>
              </a:rPr>
              <a:t>の販売</a:t>
            </a:r>
            <a:endParaRPr lang="en-US" altLang="ja-JP" sz="3200" b="1" u="heavy" dirty="0" smtClean="0">
              <a:solidFill>
                <a:schemeClr val="tx1"/>
              </a:solidFill>
              <a:uFill>
                <a:solidFill>
                  <a:schemeClr val="tx1">
                    <a:lumMod val="85000"/>
                    <a:lumOff val="15000"/>
                  </a:schemeClr>
                </a:solidFill>
              </a:uFill>
              <a:latin typeface="メイリオ" panose="020B0604030504040204" pitchFamily="50" charset="-128"/>
              <a:ea typeface="メイリオ" panose="020B0604030504040204" pitchFamily="50" charset="-128"/>
            </a:endParaRPr>
          </a:p>
          <a:p>
            <a:pPr>
              <a:lnSpc>
                <a:spcPct val="150000"/>
              </a:lnSpc>
              <a:buClr>
                <a:srgbClr val="00B050"/>
              </a:buClr>
              <a:buFont typeface="Wingdings" panose="05000000000000000000" pitchFamily="2" charset="2"/>
              <a:buChar char="u"/>
            </a:pPr>
            <a:r>
              <a:rPr kumimoji="1" lang="ja-JP" altLang="en-US" sz="3200" b="1" u="heavy" dirty="0" smtClean="0">
                <a:solidFill>
                  <a:schemeClr val="tx1"/>
                </a:solidFill>
                <a:uFill>
                  <a:solidFill>
                    <a:schemeClr val="tx1">
                      <a:lumMod val="85000"/>
                      <a:lumOff val="15000"/>
                    </a:schemeClr>
                  </a:solidFill>
                </a:uFill>
                <a:latin typeface="メイリオ" panose="020B0604030504040204" pitchFamily="50" charset="-128"/>
                <a:ea typeface="メイリオ" panose="020B0604030504040204" pitchFamily="50" charset="-128"/>
              </a:rPr>
              <a:t>公共料金の支払い</a:t>
            </a:r>
            <a:endParaRPr kumimoji="1" lang="en-US" altLang="ja-JP" sz="3200" b="1" u="heavy" dirty="0" smtClean="0">
              <a:solidFill>
                <a:schemeClr val="tx1"/>
              </a:solidFill>
              <a:uFill>
                <a:solidFill>
                  <a:schemeClr val="tx1">
                    <a:lumMod val="85000"/>
                    <a:lumOff val="15000"/>
                  </a:schemeClr>
                </a:solidFill>
              </a:uFill>
              <a:latin typeface="メイリオ" panose="020B0604030504040204" pitchFamily="50" charset="-128"/>
              <a:ea typeface="メイリオ" panose="020B0604030504040204" pitchFamily="50" charset="-128"/>
            </a:endParaRPr>
          </a:p>
          <a:p>
            <a:pPr>
              <a:lnSpc>
                <a:spcPct val="150000"/>
              </a:lnSpc>
              <a:buClr>
                <a:srgbClr val="00B050"/>
              </a:buClr>
              <a:buFont typeface="Wingdings" panose="05000000000000000000" pitchFamily="2" charset="2"/>
              <a:buChar char="u"/>
            </a:pPr>
            <a:r>
              <a:rPr lang="ja-JP" altLang="en-US" sz="3200" b="1" u="heavy" dirty="0" smtClean="0">
                <a:solidFill>
                  <a:schemeClr val="tx1"/>
                </a:solidFill>
                <a:uFill>
                  <a:solidFill>
                    <a:schemeClr val="tx1">
                      <a:lumMod val="85000"/>
                      <a:lumOff val="15000"/>
                    </a:schemeClr>
                  </a:solidFill>
                </a:uFill>
                <a:latin typeface="メイリオ" panose="020B0604030504040204" pitchFamily="50" charset="-128"/>
                <a:ea typeface="メイリオ" panose="020B0604030504040204" pitchFamily="50" charset="-128"/>
              </a:rPr>
              <a:t>ポインカード提携</a:t>
            </a:r>
            <a:endParaRPr kumimoji="1" lang="en-US" altLang="ja-JP" sz="3200" b="1" u="heavy" dirty="0" smtClean="0">
              <a:solidFill>
                <a:schemeClr val="tx1"/>
              </a:solidFill>
              <a:uFill>
                <a:solidFill>
                  <a:schemeClr val="tx1">
                    <a:lumMod val="85000"/>
                    <a:lumOff val="15000"/>
                  </a:schemeClr>
                </a:solidFill>
              </a:u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301" y="1301262"/>
            <a:ext cx="4704851" cy="2988822"/>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262" y="4290084"/>
            <a:ext cx="6587890" cy="2567916"/>
          </a:xfrm>
          <a:prstGeom prst="rect">
            <a:avLst/>
          </a:prstGeom>
        </p:spPr>
      </p:pic>
      <p:sp>
        <p:nvSpPr>
          <p:cNvPr id="7" name="スライド番号プレースホルダー 6"/>
          <p:cNvSpPr>
            <a:spLocks noGrp="1"/>
          </p:cNvSpPr>
          <p:nvPr>
            <p:ph type="sldNum" sz="quarter" idx="12"/>
          </p:nvPr>
        </p:nvSpPr>
        <p:spPr/>
        <p:txBody>
          <a:bodyPr>
            <a:normAutofit lnSpcReduction="10000"/>
          </a:bodyPr>
          <a:lstStyle/>
          <a:p>
            <a:fld id="{B2A91905-D3CB-4117-AF91-F51F89CE796E}" type="slidenum">
              <a:rPr kumimoji="1" lang="ja-JP" altLang="en-US" smtClean="0"/>
              <a:t>4</a:t>
            </a:fld>
            <a:endParaRPr kumimoji="1" lang="ja-JP" altLang="en-US" dirty="0"/>
          </a:p>
        </p:txBody>
      </p:sp>
    </p:spTree>
    <p:extLst>
      <p:ext uri="{BB962C8B-B14F-4D97-AF65-F5344CB8AC3E}">
        <p14:creationId xmlns:p14="http://schemas.microsoft.com/office/powerpoint/2010/main" val="90667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 y="847829"/>
            <a:ext cx="11292839" cy="5487657"/>
          </a:xfrm>
        </p:spPr>
        <p:txBody>
          <a:bodyPr>
            <a:noAutofit/>
          </a:bodyPr>
          <a:lstStyle/>
          <a:p>
            <a:pPr>
              <a:lnSpc>
                <a:spcPct val="150000"/>
              </a:lnSpc>
              <a:buFont typeface="Wingdings" panose="05000000000000000000" pitchFamily="2" charset="2"/>
              <a:buChar char="u"/>
            </a:pPr>
            <a:r>
              <a:rPr lang="ja-JP" altLang="en-US" sz="3600" dirty="0" smtClean="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コンビニの店舗数</a:t>
            </a:r>
            <a:r>
              <a:rPr lang="ja-JP" altLang="en-US" sz="3600" dirty="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と世帯数が大きく関係しているの</a:t>
            </a:r>
            <a:r>
              <a:rPr lang="ja-JP" altLang="en-US" sz="3600" dirty="0" smtClean="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は</a:t>
            </a:r>
            <a:endParaRPr lang="en-US" altLang="ja-JP" sz="3600" dirty="0" smtClean="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endParaRPr>
          </a:p>
          <a:p>
            <a:pPr marL="0" indent="0">
              <a:lnSpc>
                <a:spcPct val="150000"/>
              </a:lnSpc>
              <a:buNone/>
            </a:pPr>
            <a:r>
              <a:rPr lang="ja-JP" altLang="en-US" sz="3600" dirty="0" smtClean="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人口</a:t>
            </a:r>
            <a:r>
              <a:rPr lang="ja-JP" altLang="en-US" sz="3600" dirty="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が多いところは収益が見込めるから</a:t>
            </a:r>
            <a:r>
              <a:rPr lang="ja-JP" altLang="en-US" sz="3600" dirty="0" smtClean="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である</a:t>
            </a:r>
            <a:endParaRPr lang="en-US" altLang="ja-JP" sz="3600" dirty="0" smtClean="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endParaRPr>
          </a:p>
          <a:p>
            <a:pPr marL="0" indent="0">
              <a:buNone/>
            </a:pPr>
            <a:endParaRPr lang="en-US" altLang="ja-JP" sz="3600" dirty="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endParaRPr>
          </a:p>
          <a:p>
            <a:pPr>
              <a:lnSpc>
                <a:spcPct val="150000"/>
              </a:lnSpc>
              <a:buFont typeface="Wingdings" panose="05000000000000000000" pitchFamily="2" charset="2"/>
              <a:buChar char="u"/>
            </a:pPr>
            <a:r>
              <a:rPr lang="ja-JP" altLang="en-US" sz="3600" dirty="0" smtClean="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コンビニの店舗数</a:t>
            </a:r>
            <a:r>
              <a:rPr lang="ja-JP" altLang="en-US" sz="3600" dirty="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と地価が負の相関関係であるの</a:t>
            </a:r>
            <a:r>
              <a:rPr lang="ja-JP" altLang="en-US" sz="3600" dirty="0" smtClean="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は、</a:t>
            </a:r>
            <a:endParaRPr lang="en-US" altLang="ja-JP" sz="3600" dirty="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endParaRPr>
          </a:p>
          <a:p>
            <a:pPr marL="0" indent="0">
              <a:lnSpc>
                <a:spcPct val="150000"/>
              </a:lnSpc>
              <a:buNone/>
            </a:pPr>
            <a:r>
              <a:rPr lang="ja-JP" altLang="en-US" sz="3600" dirty="0" smtClean="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地価</a:t>
            </a:r>
            <a:r>
              <a:rPr lang="ja-JP" altLang="en-US" sz="3600" dirty="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が高いと人口が多くても費用の面であまり</a:t>
            </a:r>
            <a:r>
              <a:rPr lang="ja-JP" altLang="en-US" sz="3600" dirty="0" smtClean="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建てられないから</a:t>
            </a:r>
            <a:r>
              <a:rPr lang="ja-JP" altLang="en-US" sz="3600" dirty="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で</a:t>
            </a:r>
            <a:r>
              <a:rPr lang="ja-JP" altLang="en-US" sz="3600" dirty="0" smtClean="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ある</a:t>
            </a:r>
            <a:endParaRPr lang="en-US" altLang="ja-JP" sz="3600" dirty="0" smtClean="0">
              <a:solidFill>
                <a:schemeClr val="tx1"/>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40</a:t>
            </a:fld>
            <a:endParaRPr kumimoji="1" lang="ja-JP" altLang="en-US"/>
          </a:p>
        </p:txBody>
      </p:sp>
    </p:spTree>
    <p:extLst>
      <p:ext uri="{BB962C8B-B14F-4D97-AF65-F5344CB8AC3E}">
        <p14:creationId xmlns:p14="http://schemas.microsoft.com/office/powerpoint/2010/main" val="1492526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0"/>
            <a:ext cx="11292840" cy="6988629"/>
          </a:xfrm>
        </p:spPr>
        <p:txBody>
          <a:bodyPr>
            <a:noAutofit/>
          </a:bodyPr>
          <a:lstStyle/>
          <a:p>
            <a:pPr marL="0" indent="0" algn="ctr">
              <a:buNone/>
            </a:pPr>
            <a:r>
              <a:rPr lang="ja-JP" altLang="en-US" sz="4800" dirty="0">
                <a:solidFill>
                  <a:schemeClr val="tx1"/>
                </a:solidFill>
                <a:latin typeface="HGS創英ﾌﾟﾚｾﾞﾝｽEB" panose="02020800000000000000" pitchFamily="18" charset="-128"/>
                <a:ea typeface="HGS創英ﾌﾟﾚｾﾞﾝｽEB" panose="02020800000000000000" pitchFamily="18" charset="-128"/>
              </a:rPr>
              <a:t>スーパーマーケット</a:t>
            </a:r>
            <a:r>
              <a:rPr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の店舗数を</a:t>
            </a:r>
            <a:endParaRPr lang="en-US" altLang="ja-JP" sz="48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0" indent="0" algn="ctr">
              <a:buNone/>
            </a:pPr>
            <a:r>
              <a:rPr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被説明変数として</a:t>
            </a:r>
            <a:endParaRPr lang="en-US" altLang="ja-JP" sz="48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0" indent="0" algn="ctr">
              <a:buNone/>
            </a:pPr>
            <a:endParaRPr kumimoji="1" lang="en-US" altLang="ja-JP" sz="105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514350" indent="-514350" algn="just">
              <a:buClr>
                <a:schemeClr val="tx1"/>
              </a:buClr>
              <a:buFont typeface="+mj-ea"/>
              <a:buAutoNum type="circleNumDbPlain"/>
            </a:pPr>
            <a:r>
              <a:rPr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世帯数</a:t>
            </a:r>
            <a:endParaRPr lang="en-US" altLang="ja-JP" sz="48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514350" indent="-514350" algn="just">
              <a:buClr>
                <a:schemeClr val="tx1"/>
              </a:buClr>
              <a:buFont typeface="+mj-ea"/>
              <a:buAutoNum type="circleNumDbPlain"/>
            </a:pPr>
            <a:r>
              <a:rPr lang="ja-JP" altLang="en-US" sz="4800" dirty="0">
                <a:solidFill>
                  <a:schemeClr val="tx1"/>
                </a:solidFill>
                <a:latin typeface="HGS創英ﾌﾟﾚｾﾞﾝｽEB" panose="02020800000000000000" pitchFamily="18" charset="-128"/>
                <a:ea typeface="HGS創英ﾌﾟﾚｾﾞﾝｽEB" panose="02020800000000000000" pitchFamily="18" charset="-128"/>
              </a:rPr>
              <a:t>従業者数</a:t>
            </a:r>
            <a:endParaRPr kumimoji="1" lang="en-US" altLang="ja-JP" sz="48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514350" indent="-514350" algn="just">
              <a:buClr>
                <a:schemeClr val="tx1"/>
              </a:buClr>
              <a:buFont typeface="+mj-ea"/>
              <a:buAutoNum type="circleNumDbPlain"/>
            </a:pPr>
            <a:r>
              <a:rPr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駅数</a:t>
            </a:r>
            <a:endParaRPr lang="en-US" altLang="ja-JP" sz="48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514350" indent="-514350" algn="just">
              <a:buClr>
                <a:schemeClr val="tx1"/>
              </a:buClr>
              <a:buFont typeface="+mj-ea"/>
              <a:buAutoNum type="circleNumDbPlain"/>
            </a:pPr>
            <a:r>
              <a:rPr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地価</a:t>
            </a:r>
            <a:endParaRPr lang="en-US" altLang="ja-JP" sz="4800" dirty="0">
              <a:solidFill>
                <a:schemeClr val="tx1"/>
              </a:solidFill>
              <a:latin typeface="HGS創英ﾌﾟﾚｾﾞﾝｽEB" panose="02020800000000000000" pitchFamily="18" charset="-128"/>
              <a:ea typeface="HGS創英ﾌﾟﾚｾﾞﾝｽEB" panose="02020800000000000000" pitchFamily="18" charset="-128"/>
            </a:endParaRPr>
          </a:p>
          <a:p>
            <a:pPr marL="0" indent="0" algn="just">
              <a:buClr>
                <a:schemeClr val="tx1"/>
              </a:buClr>
              <a:buNone/>
            </a:pPr>
            <a:r>
              <a:rPr lang="ja-JP" altLang="en-US" sz="4000" dirty="0" smtClean="0">
                <a:solidFill>
                  <a:schemeClr val="tx1"/>
                </a:solidFill>
                <a:latin typeface="HGS創英ﾌﾟﾚｾﾞﾝｽEB" panose="02020800000000000000" pitchFamily="18" charset="-128"/>
                <a:ea typeface="HGS創英ﾌﾟﾚｾﾞﾝｽEB" panose="02020800000000000000" pitchFamily="18" charset="-128"/>
              </a:rPr>
              <a:t>①～④を説明変数</a:t>
            </a:r>
            <a:r>
              <a:rPr lang="ja-JP" altLang="en-US" sz="3600" dirty="0" smtClean="0">
                <a:solidFill>
                  <a:schemeClr val="tx1"/>
                </a:solidFill>
                <a:latin typeface="HGS創英ﾌﾟﾚｾﾞﾝｽEB" panose="02020800000000000000" pitchFamily="18" charset="-128"/>
                <a:ea typeface="HGS創英ﾌﾟﾚｾﾞﾝｽEB" panose="02020800000000000000" pitchFamily="18" charset="-128"/>
              </a:rPr>
              <a:t>としてそれぞれ単回帰分析を行う</a:t>
            </a:r>
            <a:endParaRPr lang="en-US" altLang="ja-JP" sz="3600" dirty="0">
              <a:solidFill>
                <a:schemeClr val="tx1"/>
              </a:solidFill>
              <a:latin typeface="HGS創英ﾌﾟﾚｾﾞﾝｽEB" panose="02020800000000000000" pitchFamily="18" charset="-128"/>
              <a:ea typeface="HGS創英ﾌﾟﾚｾﾞﾝｽEB" panose="02020800000000000000" pitchFamily="18" charset="-128"/>
            </a:endParaRPr>
          </a:p>
        </p:txBody>
      </p:sp>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41</a:t>
            </a:fld>
            <a:endParaRPr kumimoji="1" lang="ja-JP" altLang="en-US"/>
          </a:p>
        </p:txBody>
      </p:sp>
    </p:spTree>
    <p:extLst>
      <p:ext uri="{BB962C8B-B14F-4D97-AF65-F5344CB8AC3E}">
        <p14:creationId xmlns:p14="http://schemas.microsoft.com/office/powerpoint/2010/main" val="28630812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61457"/>
            <a:ext cx="11292840" cy="2587452"/>
          </a:xfrm>
          <a:solidFill>
            <a:srgbClr val="FFFFCC"/>
          </a:solidFill>
          <a:ln w="57150">
            <a:noFill/>
          </a:ln>
        </p:spPr>
        <p:txBody>
          <a:bodyPr>
            <a:noAutofit/>
          </a:bodyPr>
          <a:lstStyle/>
          <a:p>
            <a:pPr algn="ctr"/>
            <a:r>
              <a:rPr kumimoji="1"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①</a:t>
            </a:r>
            <a:r>
              <a:rPr lang="ja-JP" altLang="en-US" sz="5400" b="0" dirty="0">
                <a:solidFill>
                  <a:srgbClr val="FF0000"/>
                </a:solidFill>
                <a:latin typeface="HGS創英ﾌﾟﾚｾﾞﾝｽEB" panose="02020800000000000000" pitchFamily="18" charset="-128"/>
                <a:ea typeface="HGS創英ﾌﾟﾚｾﾞﾝｽEB" panose="02020800000000000000" pitchFamily="18" charset="-128"/>
              </a:rPr>
              <a:t>スーパーマーケット</a:t>
            </a:r>
            <a:r>
              <a:rPr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の店舗</a:t>
            </a:r>
            <a:r>
              <a:rPr kumimoji="1"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数</a:t>
            </a:r>
            <a:r>
              <a:rPr kumimoji="1" lang="en-US" altLang="ja-JP" sz="5400" b="0" dirty="0" smtClean="0">
                <a:solidFill>
                  <a:srgbClr val="FF0000"/>
                </a:solidFill>
                <a:latin typeface="HGS創英ﾌﾟﾚｾﾞﾝｽEB" panose="02020800000000000000" pitchFamily="18" charset="-128"/>
                <a:ea typeface="HGS創英ﾌﾟﾚｾﾞﾝｽEB" panose="02020800000000000000" pitchFamily="18" charset="-128"/>
              </a:rPr>
              <a:t/>
            </a:r>
            <a:br>
              <a:rPr kumimoji="1" lang="en-US" altLang="ja-JP" sz="5400" b="0" dirty="0" smtClean="0">
                <a:solidFill>
                  <a:srgbClr val="FF0000"/>
                </a:solidFill>
                <a:latin typeface="HGS創英ﾌﾟﾚｾﾞﾝｽEB" panose="02020800000000000000" pitchFamily="18" charset="-128"/>
                <a:ea typeface="HGS創英ﾌﾟﾚｾﾞﾝｽEB" panose="02020800000000000000" pitchFamily="18" charset="-128"/>
              </a:rPr>
            </a:br>
            <a:r>
              <a:rPr kumimoji="1"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と</a:t>
            </a:r>
            <a:r>
              <a:rPr kumimoji="1" lang="en-US" altLang="ja-JP" sz="5400" b="0" dirty="0" smtClean="0">
                <a:solidFill>
                  <a:srgbClr val="FF0000"/>
                </a:solidFill>
                <a:latin typeface="HGS創英ﾌﾟﾚｾﾞﾝｽEB" panose="02020800000000000000" pitchFamily="18" charset="-128"/>
                <a:ea typeface="HGS創英ﾌﾟﾚｾﾞﾝｽEB" panose="02020800000000000000" pitchFamily="18" charset="-128"/>
              </a:rPr>
              <a:t/>
            </a:r>
            <a:br>
              <a:rPr kumimoji="1" lang="en-US" altLang="ja-JP" sz="5400" b="0" dirty="0" smtClean="0">
                <a:solidFill>
                  <a:srgbClr val="FF0000"/>
                </a:solidFill>
                <a:latin typeface="HGS創英ﾌﾟﾚｾﾞﾝｽEB" panose="02020800000000000000" pitchFamily="18" charset="-128"/>
                <a:ea typeface="HGS創英ﾌﾟﾚｾﾞﾝｽEB" panose="02020800000000000000" pitchFamily="18" charset="-128"/>
              </a:rPr>
            </a:br>
            <a:r>
              <a:rPr kumimoji="1"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世帯数</a:t>
            </a:r>
            <a:r>
              <a:rPr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の回帰分析</a:t>
            </a:r>
            <a:endParaRPr kumimoji="1" lang="ja-JP" altLang="en-US" sz="5400" b="0" dirty="0">
              <a:solidFill>
                <a:srgbClr val="FF0000"/>
              </a:solidFill>
              <a:latin typeface="HGS創英ﾌﾟﾚｾﾞﾝｽEB" panose="02020800000000000000" pitchFamily="18" charset="-128"/>
              <a:ea typeface="HGS創英ﾌﾟﾚｾﾞﾝｽEB" panose="02020800000000000000" pitchFamily="18" charset="-128"/>
            </a:endParaRPr>
          </a:p>
        </p:txBody>
      </p:sp>
      <p:sp>
        <p:nvSpPr>
          <p:cNvPr id="3" name="スライド番号プレースホルダー 2"/>
          <p:cNvSpPr>
            <a:spLocks noGrp="1"/>
          </p:cNvSpPr>
          <p:nvPr>
            <p:ph type="sldNum" sz="quarter" idx="12"/>
          </p:nvPr>
        </p:nvSpPr>
        <p:spPr/>
        <p:txBody>
          <a:bodyPr>
            <a:normAutofit lnSpcReduction="10000"/>
          </a:bodyPr>
          <a:lstStyle/>
          <a:p>
            <a:fld id="{B2A91905-D3CB-4117-AF91-F51F89CE796E}" type="slidenum">
              <a:rPr kumimoji="1" lang="ja-JP" altLang="en-US" smtClean="0"/>
              <a:t>42</a:t>
            </a:fld>
            <a:endParaRPr kumimoji="1" lang="ja-JP" altLang="en-US"/>
          </a:p>
        </p:txBody>
      </p:sp>
    </p:spTree>
    <p:extLst>
      <p:ext uri="{BB962C8B-B14F-4D97-AF65-F5344CB8AC3E}">
        <p14:creationId xmlns:p14="http://schemas.microsoft.com/office/powerpoint/2010/main" val="22755312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8510" y="190501"/>
            <a:ext cx="10664484" cy="5981700"/>
          </a:xfrm>
        </p:spPr>
        <p:txBody>
          <a:bodyPr>
            <a:noAutofit/>
          </a:bodyPr>
          <a:lstStyle/>
          <a:p>
            <a:pPr algn="l">
              <a:lnSpc>
                <a:spcPct val="150000"/>
              </a:lnSpc>
            </a:pPr>
            <a:r>
              <a:rPr lang="ja-JP" altLang="en-US"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平成</a:t>
            </a:r>
            <a:r>
              <a:rPr lang="en-US" altLang="ja-JP" sz="36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27</a:t>
            </a:r>
            <a:r>
              <a:rPr lang="ja-JP" altLang="en-US" sz="36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年</a:t>
            </a:r>
            <a:r>
              <a:rPr lang="en-US" altLang="ja-JP" sz="36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9</a:t>
            </a:r>
            <a:r>
              <a:rPr lang="ja-JP" altLang="en-US"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月時点</a:t>
            </a:r>
            <a:r>
              <a:rPr lang="en-US" altLang="ja-JP"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愛知県</a:t>
            </a:r>
            <a:r>
              <a:rPr lang="en-US" altLang="ja-JP"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69</a:t>
            </a:r>
            <a:r>
              <a:rPr lang="ja-JP" altLang="en-US"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の市区町村ごとの</a:t>
            </a:r>
            <a:r>
              <a:rPr lang="en-US" altLang="ja-JP"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スーパーマーケットの店舗数</a:t>
            </a:r>
            <a:r>
              <a:rPr lang="en-US" altLang="ja-JP"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sz="3600" b="0" u="sng"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名古屋市は区ごとのスーパーマーケットの店舗数</a:t>
            </a:r>
            <a:r>
              <a:rPr lang="ja-JP" altLang="en-US"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を</a:t>
            </a:r>
            <a:r>
              <a:rPr lang="en-US" altLang="ja-JP"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sz="36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被説明変数として使う</a:t>
            </a:r>
            <a:r>
              <a:rPr lang="en-US" altLang="ja-JP" sz="32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sz="32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en-US" altLang="ja-JP" sz="32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sz="32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en-US" altLang="ja-JP" sz="24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a:t>
            </a:r>
            <a:r>
              <a:rPr lang="ja-JP" altLang="en-US" sz="24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名古屋市はデータの値が</a:t>
            </a:r>
            <a:r>
              <a:rPr lang="en-US" altLang="ja-JP" sz="24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a:r>
            <a:br>
              <a:rPr lang="en-US" altLang="ja-JP" sz="24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br>
            <a:r>
              <a:rPr lang="ja-JP" altLang="en-US" sz="2400" b="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　大きくなってしまうため区ごとに分類</a:t>
            </a:r>
            <a:endParaRPr kumimoji="1" lang="ja-JP" altLang="en-US" sz="3200" b="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endParaRPr>
          </a:p>
        </p:txBody>
      </p:sp>
      <p:sp>
        <p:nvSpPr>
          <p:cNvPr id="3" name="スライド番号プレースホルダー 2"/>
          <p:cNvSpPr>
            <a:spLocks noGrp="1"/>
          </p:cNvSpPr>
          <p:nvPr>
            <p:ph type="sldNum" sz="quarter" idx="12"/>
          </p:nvPr>
        </p:nvSpPr>
        <p:spPr/>
        <p:txBody>
          <a:bodyPr>
            <a:normAutofit lnSpcReduction="10000"/>
          </a:bodyPr>
          <a:lstStyle/>
          <a:p>
            <a:fld id="{B2A91905-D3CB-4117-AF91-F51F89CE796E}" type="slidenum">
              <a:rPr kumimoji="1" lang="ja-JP" altLang="en-US" smtClean="0"/>
              <a:t>43</a:t>
            </a:fld>
            <a:endParaRPr kumimoji="1" lang="ja-JP" altLang="en-US"/>
          </a:p>
        </p:txBody>
      </p:sp>
    </p:spTree>
    <p:extLst>
      <p:ext uri="{BB962C8B-B14F-4D97-AF65-F5344CB8AC3E}">
        <p14:creationId xmlns:p14="http://schemas.microsoft.com/office/powerpoint/2010/main" val="9835976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36444" y="5075462"/>
            <a:ext cx="9119112" cy="1782538"/>
          </a:xfrm>
        </p:spPr>
        <p:txBody>
          <a:bodyPr>
            <a:noAutofit/>
          </a:bodyPr>
          <a:lstStyle/>
          <a:p>
            <a:r>
              <a:rPr lang="ja-JP" altLang="en-US" sz="3600" dirty="0" smtClean="0">
                <a:solidFill>
                  <a:schemeClr val="tx1"/>
                </a:solidFill>
                <a:latin typeface="メイリオ" panose="020B0604030504040204" pitchFamily="50" charset="-128"/>
                <a:ea typeface="メイリオ" panose="020B0604030504040204" pitchFamily="50" charset="-128"/>
              </a:rPr>
              <a:t>スーパーの店舗数と</a:t>
            </a:r>
            <a:r>
              <a:rPr lang="ja-JP" altLang="en-US" sz="3600" dirty="0">
                <a:solidFill>
                  <a:schemeClr val="tx1"/>
                </a:solidFill>
                <a:latin typeface="メイリオ" panose="020B0604030504040204" pitchFamily="50" charset="-128"/>
                <a:ea typeface="メイリオ" panose="020B0604030504040204" pitchFamily="50" charset="-128"/>
              </a:rPr>
              <a:t>世帯数は</a:t>
            </a:r>
            <a:r>
              <a:rPr lang="ja-JP" altLang="en-US" sz="4800" dirty="0">
                <a:solidFill>
                  <a:srgbClr val="FF0000"/>
                </a:solidFill>
                <a:latin typeface="メイリオ" panose="020B0604030504040204" pitchFamily="50" charset="-128"/>
                <a:ea typeface="メイリオ" panose="020B0604030504040204" pitchFamily="50" charset="-128"/>
              </a:rPr>
              <a:t>相関関係</a:t>
            </a:r>
            <a:r>
              <a:rPr lang="ja-JP" altLang="en-US" sz="3600" dirty="0">
                <a:solidFill>
                  <a:schemeClr val="tx1"/>
                </a:solidFill>
                <a:latin typeface="メイリオ" panose="020B0604030504040204" pitchFamily="50" charset="-128"/>
                <a:ea typeface="メイリオ" panose="020B0604030504040204" pitchFamily="50" charset="-128"/>
              </a:rPr>
              <a:t>が</a:t>
            </a:r>
            <a:r>
              <a:rPr lang="en-US" altLang="ja-JP" sz="3600" dirty="0">
                <a:solidFill>
                  <a:schemeClr val="tx1"/>
                </a:solidFill>
                <a:latin typeface="メイリオ" panose="020B0604030504040204" pitchFamily="50" charset="-128"/>
                <a:ea typeface="メイリオ" panose="020B0604030504040204" pitchFamily="50" charset="-128"/>
              </a:rPr>
              <a:t/>
            </a:r>
            <a:br>
              <a:rPr lang="en-US" altLang="ja-JP" sz="3600" dirty="0">
                <a:solidFill>
                  <a:schemeClr val="tx1"/>
                </a:solidFill>
                <a:latin typeface="メイリオ" panose="020B0604030504040204" pitchFamily="50" charset="-128"/>
                <a:ea typeface="メイリオ" panose="020B0604030504040204" pitchFamily="50" charset="-128"/>
              </a:rPr>
            </a:br>
            <a:r>
              <a:rPr lang="ja-JP" altLang="en-US" sz="3600" dirty="0">
                <a:solidFill>
                  <a:schemeClr val="tx1"/>
                </a:solidFill>
                <a:latin typeface="メイリオ" panose="020B0604030504040204" pitchFamily="50" charset="-128"/>
                <a:ea typeface="メイリオ" panose="020B0604030504040204" pitchFamily="50" charset="-128"/>
              </a:rPr>
              <a:t>あることが分かる</a:t>
            </a:r>
          </a:p>
        </p:txBody>
      </p:sp>
      <p:sp>
        <p:nvSpPr>
          <p:cNvPr id="5" name="テキスト ボックス 4"/>
          <p:cNvSpPr txBox="1"/>
          <p:nvPr/>
        </p:nvSpPr>
        <p:spPr>
          <a:xfrm>
            <a:off x="1210994" y="152400"/>
            <a:ext cx="9770012" cy="1569660"/>
          </a:xfrm>
          <a:prstGeom prst="rect">
            <a:avLst/>
          </a:prstGeom>
          <a:noFill/>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スーパーの店舗数</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b="1" u="sng" dirty="0" smtClean="0">
                <a:latin typeface="メイリオ" panose="020B0604030504040204" pitchFamily="50" charset="-128"/>
                <a:ea typeface="メイリオ" panose="020B0604030504040204" pitchFamily="50" charset="-128"/>
                <a:cs typeface="メイリオ" panose="020B0604030504040204" pitchFamily="50" charset="-128"/>
              </a:rPr>
              <a:t>0.0003</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世帯数</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0.2366</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t</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値→</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31.95</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0.4378</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en-US" altLang="ja-JP"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有意</a:t>
            </a:r>
            <a:endPar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425017962"/>
              </p:ext>
            </p:extLst>
          </p:nvPr>
        </p:nvGraphicFramePr>
        <p:xfrm>
          <a:off x="203078" y="1596270"/>
          <a:ext cx="10777928" cy="388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p:cNvSpPr>
            <a:spLocks noGrp="1"/>
          </p:cNvSpPr>
          <p:nvPr>
            <p:ph type="sldNum" sz="quarter" idx="12"/>
          </p:nvPr>
        </p:nvSpPr>
        <p:spPr/>
        <p:txBody>
          <a:bodyPr>
            <a:normAutofit lnSpcReduction="10000"/>
          </a:bodyPr>
          <a:lstStyle/>
          <a:p>
            <a:fld id="{B2A91905-D3CB-4117-AF91-F51F89CE796E}" type="slidenum">
              <a:rPr kumimoji="1" lang="ja-JP" altLang="en-US" smtClean="0"/>
              <a:t>44</a:t>
            </a:fld>
            <a:endParaRPr kumimoji="1" lang="ja-JP" altLang="en-US"/>
          </a:p>
        </p:txBody>
      </p:sp>
    </p:spTree>
    <p:extLst>
      <p:ext uri="{BB962C8B-B14F-4D97-AF65-F5344CB8AC3E}">
        <p14:creationId xmlns:p14="http://schemas.microsoft.com/office/powerpoint/2010/main" val="14990988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29862"/>
            <a:ext cx="11292840" cy="2724903"/>
          </a:xfrm>
          <a:solidFill>
            <a:srgbClr val="FFFFCC"/>
          </a:solidFill>
        </p:spPr>
        <p:txBody>
          <a:bodyPr>
            <a:noAutofit/>
          </a:bodyPr>
          <a:lstStyle/>
          <a:p>
            <a:pPr algn="ctr"/>
            <a:r>
              <a:rPr kumimoji="1" lang="ja-JP" altLang="en-US" sz="6000" b="0" dirty="0" smtClean="0">
                <a:solidFill>
                  <a:srgbClr val="FF0000"/>
                </a:solidFill>
                <a:latin typeface="HGS創英ﾌﾟﾚｾﾞﾝｽEB" panose="02020800000000000000" pitchFamily="18" charset="-128"/>
                <a:ea typeface="HGS創英ﾌﾟﾚｾﾞﾝｽEB" panose="02020800000000000000" pitchFamily="18" charset="-128"/>
              </a:rPr>
              <a:t>②</a:t>
            </a:r>
            <a:r>
              <a:rPr lang="ja-JP" altLang="en-US" sz="6000" b="0" dirty="0">
                <a:solidFill>
                  <a:srgbClr val="FF0000"/>
                </a:solidFill>
                <a:latin typeface="HGS創英ﾌﾟﾚｾﾞﾝｽEB" panose="02020800000000000000" pitchFamily="18" charset="-128"/>
                <a:ea typeface="HGS創英ﾌﾟﾚｾﾞﾝｽEB" panose="02020800000000000000" pitchFamily="18" charset="-128"/>
              </a:rPr>
              <a:t>スーパーマーケット</a:t>
            </a:r>
            <a:r>
              <a:rPr lang="ja-JP" altLang="en-US" sz="6000" b="0" dirty="0" smtClean="0">
                <a:solidFill>
                  <a:srgbClr val="FF0000"/>
                </a:solidFill>
                <a:latin typeface="HGS創英ﾌﾟﾚｾﾞﾝｽEB" panose="02020800000000000000" pitchFamily="18" charset="-128"/>
                <a:ea typeface="HGS創英ﾌﾟﾚｾﾞﾝｽEB" panose="02020800000000000000" pitchFamily="18" charset="-128"/>
              </a:rPr>
              <a:t>の店舗</a:t>
            </a:r>
            <a:r>
              <a:rPr kumimoji="1" lang="ja-JP" altLang="en-US" sz="6000" b="0" dirty="0" smtClean="0">
                <a:solidFill>
                  <a:srgbClr val="FF0000"/>
                </a:solidFill>
                <a:latin typeface="HGS創英ﾌﾟﾚｾﾞﾝｽEB" panose="02020800000000000000" pitchFamily="18" charset="-128"/>
                <a:ea typeface="HGS創英ﾌﾟﾚｾﾞﾝｽEB" panose="02020800000000000000" pitchFamily="18" charset="-128"/>
              </a:rPr>
              <a:t>数</a:t>
            </a:r>
            <a:r>
              <a:rPr kumimoji="1" lang="en-US" altLang="ja-JP" sz="6000" b="0" dirty="0" smtClean="0">
                <a:solidFill>
                  <a:srgbClr val="FF0000"/>
                </a:solidFill>
                <a:latin typeface="HGS創英ﾌﾟﾚｾﾞﾝｽEB" panose="02020800000000000000" pitchFamily="18" charset="-128"/>
                <a:ea typeface="HGS創英ﾌﾟﾚｾﾞﾝｽEB" panose="02020800000000000000" pitchFamily="18" charset="-128"/>
              </a:rPr>
              <a:t/>
            </a:r>
            <a:br>
              <a:rPr kumimoji="1" lang="en-US" altLang="ja-JP" sz="6000" b="0" dirty="0" smtClean="0">
                <a:solidFill>
                  <a:srgbClr val="FF0000"/>
                </a:solidFill>
                <a:latin typeface="HGS創英ﾌﾟﾚｾﾞﾝｽEB" panose="02020800000000000000" pitchFamily="18" charset="-128"/>
                <a:ea typeface="HGS創英ﾌﾟﾚｾﾞﾝｽEB" panose="02020800000000000000" pitchFamily="18" charset="-128"/>
              </a:rPr>
            </a:br>
            <a:r>
              <a:rPr kumimoji="1" lang="ja-JP" altLang="en-US" sz="6000" b="0" dirty="0" smtClean="0">
                <a:solidFill>
                  <a:srgbClr val="FF0000"/>
                </a:solidFill>
                <a:latin typeface="HGS創英ﾌﾟﾚｾﾞﾝｽEB" panose="02020800000000000000" pitchFamily="18" charset="-128"/>
                <a:ea typeface="HGS創英ﾌﾟﾚｾﾞﾝｽEB" panose="02020800000000000000" pitchFamily="18" charset="-128"/>
              </a:rPr>
              <a:t>と</a:t>
            </a:r>
            <a:r>
              <a:rPr kumimoji="1" lang="en-US" altLang="ja-JP" sz="6000" b="0" dirty="0" smtClean="0">
                <a:solidFill>
                  <a:srgbClr val="FF0000"/>
                </a:solidFill>
                <a:latin typeface="HGS創英ﾌﾟﾚｾﾞﾝｽEB" panose="02020800000000000000" pitchFamily="18" charset="-128"/>
                <a:ea typeface="HGS創英ﾌﾟﾚｾﾞﾝｽEB" panose="02020800000000000000" pitchFamily="18" charset="-128"/>
              </a:rPr>
              <a:t/>
            </a:r>
            <a:br>
              <a:rPr kumimoji="1" lang="en-US" altLang="ja-JP" sz="6000" b="0" dirty="0" smtClean="0">
                <a:solidFill>
                  <a:srgbClr val="FF0000"/>
                </a:solidFill>
                <a:latin typeface="HGS創英ﾌﾟﾚｾﾞﾝｽEB" panose="02020800000000000000" pitchFamily="18" charset="-128"/>
                <a:ea typeface="HGS創英ﾌﾟﾚｾﾞﾝｽEB" panose="02020800000000000000" pitchFamily="18" charset="-128"/>
              </a:rPr>
            </a:br>
            <a:r>
              <a:rPr kumimoji="1" lang="ja-JP" altLang="en-US" sz="6000" b="0" dirty="0" smtClean="0">
                <a:solidFill>
                  <a:srgbClr val="FF0000"/>
                </a:solidFill>
                <a:latin typeface="HGS創英ﾌﾟﾚｾﾞﾝｽEB" panose="02020800000000000000" pitchFamily="18" charset="-128"/>
                <a:ea typeface="HGS創英ﾌﾟﾚｾﾞﾝｽEB" panose="02020800000000000000" pitchFamily="18" charset="-128"/>
              </a:rPr>
              <a:t>従業者数の回帰分析</a:t>
            </a:r>
            <a:endParaRPr kumimoji="1" lang="ja-JP" altLang="en-US" sz="6000" b="0" dirty="0">
              <a:solidFill>
                <a:srgbClr val="FF0000"/>
              </a:solidFill>
              <a:latin typeface="HGS創英ﾌﾟﾚｾﾞﾝｽEB" panose="02020800000000000000" pitchFamily="18" charset="-128"/>
              <a:ea typeface="HGS創英ﾌﾟﾚｾﾞﾝｽEB" panose="02020800000000000000" pitchFamily="18" charset="-128"/>
            </a:endParaRPr>
          </a:p>
        </p:txBody>
      </p:sp>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45</a:t>
            </a:fld>
            <a:endParaRPr kumimoji="1" lang="ja-JP" altLang="en-US"/>
          </a:p>
        </p:txBody>
      </p:sp>
      <p:sp>
        <p:nvSpPr>
          <p:cNvPr id="5" name="テキスト ボックス 4"/>
          <p:cNvSpPr txBox="1"/>
          <p:nvPr/>
        </p:nvSpPr>
        <p:spPr>
          <a:xfrm>
            <a:off x="125186" y="5910590"/>
            <a:ext cx="10594429" cy="523220"/>
          </a:xfrm>
          <a:prstGeom prst="rect">
            <a:avLst/>
          </a:prstGeom>
          <a:noFill/>
        </p:spPr>
        <p:txBody>
          <a:bodyPr wrap="square" rtlCol="0">
            <a:spAutoFit/>
          </a:bodyPr>
          <a:lstStyle/>
          <a:p>
            <a:r>
              <a:rPr kumimoji="1" lang="en-US" altLang="ja-JP" sz="2800" dirty="0" smtClean="0">
                <a:latin typeface="メイリオ" panose="020B0604030504040204" pitchFamily="50" charset="-128"/>
                <a:ea typeface="メイリオ" panose="020B0604030504040204" pitchFamily="50" charset="-128"/>
              </a:rPr>
              <a:t>※</a:t>
            </a:r>
            <a:r>
              <a:rPr kumimoji="1" lang="ja-JP" altLang="en-US" sz="2800" dirty="0" smtClean="0">
                <a:latin typeface="メイリオ" panose="020B0604030504040204" pitchFamily="50" charset="-128"/>
                <a:ea typeface="メイリオ" panose="020B0604030504040204" pitchFamily="50" charset="-128"/>
              </a:rPr>
              <a:t>従業者数は、愛知県の全市町村と名古屋市の全区のものである</a:t>
            </a:r>
            <a:endParaRPr kumimoji="1"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297270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81404" y="336212"/>
            <a:ext cx="10229193" cy="1631216"/>
          </a:xfrm>
          <a:prstGeom prst="rect">
            <a:avLst/>
          </a:prstGeom>
          <a:noFill/>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rPr>
              <a:t>スーパーの店舗数</a:t>
            </a:r>
            <a:r>
              <a:rPr lang="en-US" altLang="ja-JP" sz="3200" b="1" dirty="0">
                <a:latin typeface="メイリオ" panose="020B0604030504040204" pitchFamily="50" charset="-128"/>
                <a:ea typeface="メイリオ" panose="020B0604030504040204" pitchFamily="50" charset="-128"/>
              </a:rPr>
              <a:t>=0.00016</a:t>
            </a:r>
            <a:r>
              <a:rPr lang="en-US" altLang="ja-JP" sz="3200" b="1" dirty="0" smtClean="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従業者数</a:t>
            </a:r>
            <a:r>
              <a:rPr lang="en-US" altLang="ja-JP" sz="3200" b="1" dirty="0" smtClean="0">
                <a:latin typeface="メイリオ" panose="020B0604030504040204" pitchFamily="50" charset="-128"/>
                <a:ea typeface="メイリオ" panose="020B0604030504040204" pitchFamily="50" charset="-128"/>
              </a:rPr>
              <a:t>+4.61</a:t>
            </a:r>
            <a:endParaRPr lang="en-US" altLang="ja-JP" sz="3200" b="1" dirty="0">
              <a:latin typeface="メイリオ" panose="020B0604030504040204" pitchFamily="50" charset="-128"/>
              <a:ea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rPr>
              <a:t>t</a:t>
            </a:r>
            <a:r>
              <a:rPr lang="ja-JP" altLang="en-US" sz="3200" b="1" dirty="0" smtClean="0">
                <a:latin typeface="メイリオ" panose="020B0604030504040204" pitchFamily="50" charset="-128"/>
                <a:ea typeface="メイリオ" panose="020B0604030504040204" pitchFamily="50" charset="-128"/>
              </a:rPr>
              <a:t>値→</a:t>
            </a:r>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9.381</a:t>
            </a:r>
            <a:r>
              <a:rPr lang="ja-JP" altLang="en-US" sz="3200" b="1" dirty="0" smtClean="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a:t>
            </a:r>
            <a:r>
              <a:rPr lang="en-US" altLang="ja-JP" sz="3200" b="1" dirty="0" smtClean="0">
                <a:latin typeface="メイリオ" panose="020B0604030504040204" pitchFamily="50" charset="-128"/>
                <a:ea typeface="メイリオ" panose="020B0604030504040204" pitchFamily="50" charset="-128"/>
              </a:rPr>
              <a:t>3.592</a:t>
            </a:r>
            <a:r>
              <a:rPr lang="ja-JP" altLang="en-US" sz="3200" b="1" dirty="0" smtClean="0">
                <a:latin typeface="メイリオ" panose="020B0604030504040204" pitchFamily="50" charset="-128"/>
                <a:ea typeface="メイリオ" panose="020B0604030504040204" pitchFamily="50" charset="-128"/>
              </a:rPr>
              <a:t>）</a:t>
            </a:r>
            <a:endParaRPr lang="en-US" altLang="ja-JP" sz="3200" b="1" dirty="0">
              <a:latin typeface="メイリオ" panose="020B0604030504040204" pitchFamily="50" charset="-128"/>
              <a:ea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 </a:t>
            </a:r>
            <a:r>
              <a:rPr lang="en-US" altLang="ja-JP" sz="3600" b="1" dirty="0" smtClean="0">
                <a:solidFill>
                  <a:srgbClr val="FF0000"/>
                </a:solidFill>
                <a:latin typeface="メイリオ" panose="020B0604030504040204" pitchFamily="50" charset="-128"/>
                <a:ea typeface="メイリオ" panose="020B0604030504040204" pitchFamily="50" charset="-128"/>
              </a:rPr>
              <a:t>1</a:t>
            </a:r>
            <a:r>
              <a:rPr lang="en-US" altLang="ja-JP" sz="2800" b="1" dirty="0" smtClean="0">
                <a:solidFill>
                  <a:srgbClr val="FF0000"/>
                </a:solidFill>
                <a:latin typeface="メイリオ" panose="020B0604030504040204" pitchFamily="50" charset="-128"/>
                <a:ea typeface="メイリオ" panose="020B0604030504040204" pitchFamily="50" charset="-128"/>
              </a:rPr>
              <a:t>%</a:t>
            </a:r>
            <a:r>
              <a:rPr lang="ja-JP" altLang="en-US" sz="3600" b="1" dirty="0" smtClean="0">
                <a:solidFill>
                  <a:srgbClr val="FF0000"/>
                </a:solidFill>
                <a:latin typeface="メイリオ" panose="020B0604030504040204" pitchFamily="50" charset="-128"/>
                <a:ea typeface="メイリオ" panose="020B0604030504040204" pitchFamily="50" charset="-128"/>
              </a:rPr>
              <a:t>有意</a:t>
            </a:r>
            <a:r>
              <a:rPr lang="en-US" altLang="ja-JP" sz="3200" b="1" dirty="0" smtClean="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rPr>
              <a:t>***</a:t>
            </a:r>
            <a:r>
              <a:rPr lang="en-US" altLang="ja-JP" sz="3600" b="1" dirty="0" smtClean="0">
                <a:solidFill>
                  <a:srgbClr val="FF0000"/>
                </a:solidFill>
                <a:latin typeface="メイリオ" panose="020B0604030504040204" pitchFamily="50" charset="-128"/>
                <a:ea typeface="メイリオ" panose="020B0604030504040204" pitchFamily="50" charset="-128"/>
              </a:rPr>
              <a:t>1</a:t>
            </a:r>
            <a:r>
              <a:rPr lang="en-US" altLang="ja-JP" sz="2800" b="1" dirty="0" smtClean="0">
                <a:solidFill>
                  <a:srgbClr val="FF0000"/>
                </a:solidFill>
                <a:latin typeface="メイリオ" panose="020B0604030504040204" pitchFamily="50" charset="-128"/>
                <a:ea typeface="メイリオ" panose="020B0604030504040204" pitchFamily="50" charset="-128"/>
              </a:rPr>
              <a:t>%</a:t>
            </a:r>
            <a:r>
              <a:rPr lang="ja-JP" altLang="en-US" sz="3600" b="1" dirty="0" smtClean="0">
                <a:solidFill>
                  <a:srgbClr val="FF0000"/>
                </a:solidFill>
                <a:latin typeface="メイリオ" panose="020B0604030504040204" pitchFamily="50" charset="-128"/>
                <a:ea typeface="メイリオ" panose="020B0604030504040204" pitchFamily="50" charset="-128"/>
              </a:rPr>
              <a:t>有意</a:t>
            </a:r>
            <a:endParaRPr lang="ja-JP" altLang="en-US" sz="3600" b="1" dirty="0">
              <a:solidFill>
                <a:srgbClr val="FF0000"/>
              </a:solidFill>
              <a:latin typeface="メイリオ" panose="020B0604030504040204" pitchFamily="50" charset="-128"/>
              <a:ea typeface="メイリオ" panose="020B0604030504040204" pitchFamily="50" charset="-128"/>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861717659"/>
              </p:ext>
            </p:extLst>
          </p:nvPr>
        </p:nvGraphicFramePr>
        <p:xfrm>
          <a:off x="293503" y="2120291"/>
          <a:ext cx="10599681" cy="4204309"/>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p:txBody>
          <a:bodyPr>
            <a:normAutofit lnSpcReduction="10000"/>
          </a:bodyPr>
          <a:lstStyle/>
          <a:p>
            <a:fld id="{B2A91905-D3CB-4117-AF91-F51F89CE796E}" type="slidenum">
              <a:rPr kumimoji="1" lang="ja-JP" altLang="en-US" smtClean="0"/>
              <a:t>46</a:t>
            </a:fld>
            <a:endParaRPr kumimoji="1" lang="ja-JP" altLang="en-US"/>
          </a:p>
        </p:txBody>
      </p:sp>
    </p:spTree>
    <p:extLst>
      <p:ext uri="{BB962C8B-B14F-4D97-AF65-F5344CB8AC3E}">
        <p14:creationId xmlns:p14="http://schemas.microsoft.com/office/powerpoint/2010/main" val="1016045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3092" y="1916724"/>
            <a:ext cx="11043139" cy="2642000"/>
          </a:xfrm>
          <a:solidFill>
            <a:srgbClr val="FFFFCC"/>
          </a:solidFill>
        </p:spPr>
        <p:txBody>
          <a:bodyPr>
            <a:noAutofit/>
          </a:bodyPr>
          <a:lstStyle/>
          <a:p>
            <a:pPr algn="ctr"/>
            <a:r>
              <a:rPr lang="ja-JP" altLang="en-US" sz="5700" b="0" dirty="0" smtClean="0">
                <a:solidFill>
                  <a:srgbClr val="FF0000"/>
                </a:solidFill>
                <a:latin typeface="HGS創英ﾌﾟﾚｾﾞﾝｽEB" panose="02020800000000000000" pitchFamily="18" charset="-128"/>
                <a:ea typeface="HGS創英ﾌﾟﾚｾﾞﾝｽEB" panose="02020800000000000000" pitchFamily="18" charset="-128"/>
              </a:rPr>
              <a:t>③</a:t>
            </a:r>
            <a:r>
              <a:rPr lang="ja-JP" altLang="en-US" sz="5700" b="0" dirty="0">
                <a:solidFill>
                  <a:srgbClr val="FF0000"/>
                </a:solidFill>
                <a:latin typeface="HGS創英ﾌﾟﾚｾﾞﾝｽEB" panose="02020800000000000000" pitchFamily="18" charset="-128"/>
                <a:ea typeface="HGS創英ﾌﾟﾚｾﾞﾝｽEB" panose="02020800000000000000" pitchFamily="18" charset="-128"/>
              </a:rPr>
              <a:t>スーパーマーケット</a:t>
            </a:r>
            <a:r>
              <a:rPr lang="ja-JP" altLang="en-US" sz="5700" b="0" dirty="0" smtClean="0">
                <a:solidFill>
                  <a:srgbClr val="FF0000"/>
                </a:solidFill>
                <a:latin typeface="HGS創英ﾌﾟﾚｾﾞﾝｽEB" panose="02020800000000000000" pitchFamily="18" charset="-128"/>
                <a:ea typeface="HGS創英ﾌﾟﾚｾﾞﾝｽEB" panose="02020800000000000000" pitchFamily="18" charset="-128"/>
              </a:rPr>
              <a:t>の店舗数</a:t>
            </a:r>
            <a:r>
              <a:rPr lang="en-US" altLang="ja-JP" sz="5700" b="0" dirty="0" smtClean="0">
                <a:solidFill>
                  <a:srgbClr val="FF0000"/>
                </a:solidFill>
                <a:latin typeface="HGS創英ﾌﾟﾚｾﾞﾝｽEB" panose="02020800000000000000" pitchFamily="18" charset="-128"/>
                <a:ea typeface="HGS創英ﾌﾟﾚｾﾞﾝｽEB" panose="02020800000000000000" pitchFamily="18" charset="-128"/>
              </a:rPr>
              <a:t/>
            </a:r>
            <a:br>
              <a:rPr lang="en-US" altLang="ja-JP" sz="5700" b="0" dirty="0" smtClean="0">
                <a:solidFill>
                  <a:srgbClr val="FF0000"/>
                </a:solidFill>
                <a:latin typeface="HGS創英ﾌﾟﾚｾﾞﾝｽEB" panose="02020800000000000000" pitchFamily="18" charset="-128"/>
                <a:ea typeface="HGS創英ﾌﾟﾚｾﾞﾝｽEB" panose="02020800000000000000" pitchFamily="18" charset="-128"/>
              </a:rPr>
            </a:br>
            <a:r>
              <a:rPr lang="ja-JP" altLang="en-US" sz="5700" b="0" dirty="0" smtClean="0">
                <a:solidFill>
                  <a:srgbClr val="FF0000"/>
                </a:solidFill>
                <a:latin typeface="HGS創英ﾌﾟﾚｾﾞﾝｽEB" panose="02020800000000000000" pitchFamily="18" charset="-128"/>
                <a:ea typeface="HGS創英ﾌﾟﾚｾﾞﾝｽEB" panose="02020800000000000000" pitchFamily="18" charset="-128"/>
              </a:rPr>
              <a:t>と</a:t>
            </a:r>
            <a:r>
              <a:rPr lang="en-US" altLang="ja-JP" sz="5700" b="0" dirty="0" smtClean="0">
                <a:solidFill>
                  <a:srgbClr val="FF0000"/>
                </a:solidFill>
                <a:latin typeface="HGS創英ﾌﾟﾚｾﾞﾝｽEB" panose="02020800000000000000" pitchFamily="18" charset="-128"/>
                <a:ea typeface="HGS創英ﾌﾟﾚｾﾞﾝｽEB" panose="02020800000000000000" pitchFamily="18" charset="-128"/>
              </a:rPr>
              <a:t/>
            </a:r>
            <a:br>
              <a:rPr lang="en-US" altLang="ja-JP" sz="5700" b="0" dirty="0" smtClean="0">
                <a:solidFill>
                  <a:srgbClr val="FF0000"/>
                </a:solidFill>
                <a:latin typeface="HGS創英ﾌﾟﾚｾﾞﾝｽEB" panose="02020800000000000000" pitchFamily="18" charset="-128"/>
                <a:ea typeface="HGS創英ﾌﾟﾚｾﾞﾝｽEB" panose="02020800000000000000" pitchFamily="18" charset="-128"/>
              </a:rPr>
            </a:br>
            <a:r>
              <a:rPr lang="ja-JP" altLang="en-US" sz="5700" b="0" dirty="0" smtClean="0">
                <a:solidFill>
                  <a:srgbClr val="FF0000"/>
                </a:solidFill>
                <a:latin typeface="HGS創英ﾌﾟﾚｾﾞﾝｽEB" panose="02020800000000000000" pitchFamily="18" charset="-128"/>
                <a:ea typeface="HGS創英ﾌﾟﾚｾﾞﾝｽEB" panose="02020800000000000000" pitchFamily="18" charset="-128"/>
              </a:rPr>
              <a:t>駅数の回帰分析</a:t>
            </a:r>
            <a:endParaRPr kumimoji="1" lang="ja-JP" altLang="en-US" sz="5700" b="0" dirty="0">
              <a:solidFill>
                <a:srgbClr val="FF0000"/>
              </a:solidFill>
              <a:latin typeface="HGS創英ﾌﾟﾚｾﾞﾝｽEB" panose="02020800000000000000" pitchFamily="18" charset="-128"/>
              <a:ea typeface="HGS創英ﾌﾟﾚｾﾞﾝｽEB" panose="02020800000000000000" pitchFamily="18" charset="-128"/>
            </a:endParaRPr>
          </a:p>
        </p:txBody>
      </p:sp>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47</a:t>
            </a:fld>
            <a:endParaRPr kumimoji="1" lang="ja-JP" altLang="en-US"/>
          </a:p>
        </p:txBody>
      </p:sp>
    </p:spTree>
    <p:extLst>
      <p:ext uri="{BB962C8B-B14F-4D97-AF65-F5344CB8AC3E}">
        <p14:creationId xmlns:p14="http://schemas.microsoft.com/office/powerpoint/2010/main" val="2185464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48</a:t>
            </a:fld>
            <a:endParaRPr kumimoji="1" lang="ja-JP" altLang="en-US"/>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989509344"/>
              </p:ext>
            </p:extLst>
          </p:nvPr>
        </p:nvGraphicFramePr>
        <p:xfrm>
          <a:off x="203563" y="2266250"/>
          <a:ext cx="10942320" cy="421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672193" y="213658"/>
            <a:ext cx="10802983" cy="1938992"/>
          </a:xfrm>
          <a:prstGeom prst="rect">
            <a:avLst/>
          </a:prstGeom>
          <a:noFill/>
        </p:spPr>
        <p:txBody>
          <a:bodyPr wrap="square" rtlCol="0">
            <a:spAutoFit/>
          </a:bodyPr>
          <a:lstStyle/>
          <a:p>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スーパーの店舗数</a:t>
            </a:r>
            <a:r>
              <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rPr>
              <a:t>=1.559×</a:t>
            </a: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駅数</a:t>
            </a:r>
            <a:r>
              <a:rPr lang="en-US" altLang="ja-JP" sz="40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rPr>
              <a:t>1.775</a:t>
            </a:r>
            <a:endParaRPr lang="en-US" altLang="ja-JP" sz="40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4000" b="1" dirty="0">
                <a:latin typeface="メイリオ" panose="020B0604030504040204" pitchFamily="50" charset="-128"/>
                <a:ea typeface="メイリオ" panose="020B0604030504040204" pitchFamily="50" charset="-128"/>
                <a:cs typeface="メイリオ" panose="020B0604030504040204" pitchFamily="50" charset="-128"/>
              </a:rPr>
              <a:t>t</a:t>
            </a:r>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値→</a:t>
            </a: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000" b="1" dirty="0">
                <a:latin typeface="メイリオ" panose="020B0604030504040204" pitchFamily="50" charset="-128"/>
                <a:ea typeface="メイリオ" panose="020B0604030504040204" pitchFamily="50" charset="-128"/>
                <a:cs typeface="メイリオ" panose="020B0604030504040204" pitchFamily="50" charset="-128"/>
              </a:rPr>
              <a:t>11.832</a:t>
            </a:r>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000" b="1" dirty="0">
                <a:latin typeface="メイリオ" panose="020B0604030504040204" pitchFamily="50" charset="-128"/>
                <a:ea typeface="メイリオ" panose="020B0604030504040204" pitchFamily="50" charset="-128"/>
                <a:cs typeface="メイリオ" panose="020B0604030504040204" pitchFamily="50" charset="-128"/>
              </a:rPr>
              <a:t>1.4161</a:t>
            </a:r>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40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4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4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en-US" altLang="ja-JP"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有意</a:t>
            </a:r>
            <a:r>
              <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40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320918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49</a:t>
            </a:fld>
            <a:endParaRPr kumimoji="1" lang="ja-JP" altLang="en-US"/>
          </a:p>
        </p:txBody>
      </p:sp>
      <p:sp>
        <p:nvSpPr>
          <p:cNvPr id="3" name="テキスト ボックス 2"/>
          <p:cNvSpPr txBox="1"/>
          <p:nvPr/>
        </p:nvSpPr>
        <p:spPr>
          <a:xfrm>
            <a:off x="0" y="2110154"/>
            <a:ext cx="11257084" cy="2723823"/>
          </a:xfrm>
          <a:prstGeom prst="rect">
            <a:avLst/>
          </a:prstGeom>
          <a:solidFill>
            <a:srgbClr val="FFFFCC"/>
          </a:solidFill>
        </p:spPr>
        <p:txBody>
          <a:bodyPr wrap="square" rtlCol="0">
            <a:spAutoFit/>
          </a:bodyPr>
          <a:lstStyle/>
          <a:p>
            <a:pPr algn="ctr"/>
            <a:r>
              <a:rPr kumimoji="1" lang="ja-JP" altLang="en-US" sz="5700" dirty="0" smtClean="0">
                <a:solidFill>
                  <a:srgbClr val="FF0000"/>
                </a:solidFill>
                <a:latin typeface="HGS創英ﾌﾟﾚｾﾞﾝｽEB" panose="02020800000000000000" pitchFamily="18" charset="-128"/>
                <a:ea typeface="HGS創英ﾌﾟﾚｾﾞﾝｽEB" panose="02020800000000000000" pitchFamily="18" charset="-128"/>
              </a:rPr>
              <a:t>④スーパーマーケットの店舗数</a:t>
            </a:r>
            <a:endParaRPr kumimoji="1" lang="en-US" altLang="ja-JP" sz="5700" dirty="0" smtClean="0">
              <a:solidFill>
                <a:srgbClr val="FF0000"/>
              </a:solidFill>
              <a:latin typeface="HGS創英ﾌﾟﾚｾﾞﾝｽEB" panose="02020800000000000000" pitchFamily="18" charset="-128"/>
              <a:ea typeface="HGS創英ﾌﾟﾚｾﾞﾝｽEB" panose="02020800000000000000" pitchFamily="18" charset="-128"/>
            </a:endParaRPr>
          </a:p>
          <a:p>
            <a:pPr algn="ctr"/>
            <a:r>
              <a:rPr kumimoji="1" lang="ja-JP" altLang="en-US" sz="5700" dirty="0" smtClean="0">
                <a:solidFill>
                  <a:srgbClr val="FF0000"/>
                </a:solidFill>
                <a:latin typeface="HGS創英ﾌﾟﾚｾﾞﾝｽEB" panose="02020800000000000000" pitchFamily="18" charset="-128"/>
                <a:ea typeface="HGS創英ﾌﾟﾚｾﾞﾝｽEB" panose="02020800000000000000" pitchFamily="18" charset="-128"/>
              </a:rPr>
              <a:t>と</a:t>
            </a:r>
            <a:endParaRPr kumimoji="1" lang="en-US" altLang="ja-JP" sz="5700" dirty="0" smtClean="0">
              <a:solidFill>
                <a:srgbClr val="FF0000"/>
              </a:solidFill>
              <a:latin typeface="HGS創英ﾌﾟﾚｾﾞﾝｽEB" panose="02020800000000000000" pitchFamily="18" charset="-128"/>
              <a:ea typeface="HGS創英ﾌﾟﾚｾﾞﾝｽEB" panose="02020800000000000000" pitchFamily="18" charset="-128"/>
            </a:endParaRPr>
          </a:p>
          <a:p>
            <a:pPr algn="ctr"/>
            <a:r>
              <a:rPr kumimoji="1" lang="ja-JP" altLang="en-US" sz="5700" dirty="0" smtClean="0">
                <a:solidFill>
                  <a:srgbClr val="FF0000"/>
                </a:solidFill>
                <a:latin typeface="HGS創英ﾌﾟﾚｾﾞﾝｽEB" panose="02020800000000000000" pitchFamily="18" charset="-128"/>
                <a:ea typeface="HGS創英ﾌﾟﾚｾﾞﾝｽEB" panose="02020800000000000000" pitchFamily="18" charset="-128"/>
              </a:rPr>
              <a:t>地価の回帰分析</a:t>
            </a:r>
            <a:endParaRPr kumimoji="1" lang="ja-JP" altLang="en-US" sz="5700" dirty="0">
              <a:solidFill>
                <a:srgbClr val="FF0000"/>
              </a:solidFill>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20318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下矢印 8"/>
          <p:cNvSpPr/>
          <p:nvPr/>
        </p:nvSpPr>
        <p:spPr>
          <a:xfrm>
            <a:off x="1527807" y="123092"/>
            <a:ext cx="3240000" cy="5089976"/>
          </a:xfrm>
          <a:prstGeom prst="downArrow">
            <a:avLst>
              <a:gd name="adj1" fmla="val 56265"/>
              <a:gd name="adj2" fmla="val 2576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5</a:t>
            </a:fld>
            <a:endParaRPr kumimoji="1" lang="ja-JP" altLang="en-US"/>
          </a:p>
        </p:txBody>
      </p:sp>
      <p:pic>
        <p:nvPicPr>
          <p:cNvPr id="4" name="図 3"/>
          <p:cNvPicPr>
            <a:picLocks noChangeAspect="1"/>
          </p:cNvPicPr>
          <p:nvPr/>
        </p:nvPicPr>
        <p:blipFill>
          <a:blip r:embed="rId3"/>
          <a:stretch>
            <a:fillRect/>
          </a:stretch>
        </p:blipFill>
        <p:spPr>
          <a:xfrm>
            <a:off x="6237078" y="288531"/>
            <a:ext cx="5055761" cy="6280939"/>
          </a:xfrm>
          <a:prstGeom prst="rect">
            <a:avLst/>
          </a:prstGeom>
        </p:spPr>
      </p:pic>
      <p:sp>
        <p:nvSpPr>
          <p:cNvPr id="7" name="角丸四角形 6"/>
          <p:cNvSpPr/>
          <p:nvPr/>
        </p:nvSpPr>
        <p:spPr>
          <a:xfrm>
            <a:off x="422354" y="414245"/>
            <a:ext cx="5450907" cy="1368000"/>
          </a:xfrm>
          <a:prstGeom prst="roundRect">
            <a:avLst/>
          </a:prstGeom>
          <a:solidFill>
            <a:schemeClr val="accent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bg1"/>
                </a:solidFill>
                <a:latin typeface="メイリオ" panose="020B0604030504040204" pitchFamily="50" charset="-128"/>
                <a:ea typeface="メイリオ" panose="020B0604030504040204" pitchFamily="50" charset="-128"/>
              </a:rPr>
              <a:t>ファミリーマート主導の経営統合</a:t>
            </a:r>
            <a:endParaRPr kumimoji="1" lang="ja-JP" altLang="en-US" sz="3600" dirty="0">
              <a:solidFill>
                <a:schemeClr val="bg1"/>
              </a:solidFill>
              <a:latin typeface="メイリオ" panose="020B0604030504040204" pitchFamily="50" charset="-128"/>
              <a:ea typeface="メイリオ" panose="020B0604030504040204" pitchFamily="50" charset="-128"/>
            </a:endParaRPr>
          </a:p>
        </p:txBody>
      </p:sp>
      <p:sp>
        <p:nvSpPr>
          <p:cNvPr id="8" name="角丸四角形 7"/>
          <p:cNvSpPr/>
          <p:nvPr/>
        </p:nvSpPr>
        <p:spPr>
          <a:xfrm>
            <a:off x="422355" y="2391507"/>
            <a:ext cx="5450906" cy="1368000"/>
          </a:xfrm>
          <a:prstGeom prst="roundRect">
            <a:avLst/>
          </a:prstGeom>
          <a:solidFill>
            <a:schemeClr val="accent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bg1"/>
                </a:solidFill>
                <a:latin typeface="メイリオ" panose="020B0604030504040204" pitchFamily="50" charset="-128"/>
                <a:ea typeface="メイリオ" panose="020B0604030504040204" pitchFamily="50" charset="-128"/>
              </a:rPr>
              <a:t>サークル</a:t>
            </a:r>
            <a:r>
              <a:rPr lang="en-US" altLang="ja-JP" sz="3600" dirty="0">
                <a:solidFill>
                  <a:schemeClr val="bg1"/>
                </a:solidFill>
                <a:latin typeface="メイリオ" panose="020B0604030504040204" pitchFamily="50" charset="-128"/>
                <a:ea typeface="メイリオ" panose="020B0604030504040204" pitchFamily="50" charset="-128"/>
              </a:rPr>
              <a:t>K</a:t>
            </a:r>
            <a:r>
              <a:rPr lang="ja-JP" altLang="en-US" sz="3600" dirty="0" smtClean="0">
                <a:solidFill>
                  <a:schemeClr val="bg1"/>
                </a:solidFill>
                <a:latin typeface="メイリオ" panose="020B0604030504040204" pitchFamily="50" charset="-128"/>
                <a:ea typeface="メイリオ" panose="020B0604030504040204" pitchFamily="50" charset="-128"/>
              </a:rPr>
              <a:t>サンクス</a:t>
            </a:r>
            <a:endParaRPr lang="en-US" altLang="ja-JP" sz="3600"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3600" dirty="0" smtClean="0">
                <a:solidFill>
                  <a:schemeClr val="bg1"/>
                </a:solidFill>
                <a:latin typeface="メイリオ" panose="020B0604030504040204" pitchFamily="50" charset="-128"/>
                <a:ea typeface="メイリオ" panose="020B0604030504040204" pitchFamily="50" charset="-128"/>
              </a:rPr>
              <a:t>ココストアの改革</a:t>
            </a:r>
            <a:endParaRPr kumimoji="1" lang="ja-JP" altLang="en-US" sz="3600" dirty="0">
              <a:solidFill>
                <a:schemeClr val="bg1"/>
              </a:solidFill>
              <a:latin typeface="メイリオ" panose="020B0604030504040204" pitchFamily="50" charset="-128"/>
              <a:ea typeface="メイリオ" panose="020B0604030504040204" pitchFamily="50" charset="-128"/>
            </a:endParaRPr>
          </a:p>
        </p:txBody>
      </p:sp>
      <p:sp>
        <p:nvSpPr>
          <p:cNvPr id="3" name="角丸四角形 2"/>
          <p:cNvSpPr/>
          <p:nvPr/>
        </p:nvSpPr>
        <p:spPr>
          <a:xfrm>
            <a:off x="422353" y="5213068"/>
            <a:ext cx="5450907" cy="135640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solidFill>
                  <a:srgbClr val="FF0000"/>
                </a:solidFill>
                <a:latin typeface="HGS創英角ｺﾞｼｯｸUB" panose="020B0900000000000000" pitchFamily="50" charset="-128"/>
                <a:ea typeface="HGS創英角ｺﾞｼｯｸUB" panose="020B0900000000000000" pitchFamily="50" charset="-128"/>
              </a:rPr>
              <a:t>規模の拡大</a:t>
            </a:r>
            <a:endParaRPr kumimoji="1" lang="ja-JP" altLang="en-US" sz="5400" dirty="0">
              <a:solidFill>
                <a:srgbClr val="FF0000"/>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56027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58257" y="491520"/>
            <a:ext cx="10675486" cy="1569660"/>
          </a:xfrm>
          <a:prstGeom prst="rect">
            <a:avLst/>
          </a:prstGeom>
          <a:noFill/>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スーパーの店舗数</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=0.000011623</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地価</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11.513</a:t>
            </a:r>
          </a:p>
          <a:p>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値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1.4445</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6.666</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en-US" altLang="ja-JP"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有意</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060943414"/>
              </p:ext>
            </p:extLst>
          </p:nvPr>
        </p:nvGraphicFramePr>
        <p:xfrm>
          <a:off x="171449" y="2204990"/>
          <a:ext cx="10877551" cy="421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p:txBody>
          <a:bodyPr>
            <a:normAutofit lnSpcReduction="10000"/>
          </a:bodyPr>
          <a:lstStyle/>
          <a:p>
            <a:fld id="{B2A91905-D3CB-4117-AF91-F51F89CE796E}" type="slidenum">
              <a:rPr kumimoji="1" lang="ja-JP" altLang="en-US" smtClean="0"/>
              <a:t>50</a:t>
            </a:fld>
            <a:endParaRPr kumimoji="1" lang="ja-JP" altLang="en-US"/>
          </a:p>
        </p:txBody>
      </p:sp>
    </p:spTree>
    <p:extLst>
      <p:ext uri="{BB962C8B-B14F-4D97-AF65-F5344CB8AC3E}">
        <p14:creationId xmlns:p14="http://schemas.microsoft.com/office/powerpoint/2010/main" val="33740524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normAutofit lnSpcReduction="10000"/>
          </a:bodyPr>
          <a:lstStyle/>
          <a:p>
            <a:fld id="{B2A91905-D3CB-4117-AF91-F51F89CE796E}" type="slidenum">
              <a:rPr kumimoji="1" lang="ja-JP" altLang="en-US" smtClean="0"/>
              <a:t>51</a:t>
            </a:fld>
            <a:endParaRPr kumimoji="1" lang="ja-JP" altLang="en-US"/>
          </a:p>
        </p:txBody>
      </p:sp>
      <p:sp>
        <p:nvSpPr>
          <p:cNvPr id="4" name="テキスト ボックス 3"/>
          <p:cNvSpPr txBox="1"/>
          <p:nvPr/>
        </p:nvSpPr>
        <p:spPr>
          <a:xfrm>
            <a:off x="781050" y="416838"/>
            <a:ext cx="9486900"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スーパーの店舗数</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=0.0000353×</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地価</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+9.18</a:t>
            </a:r>
          </a:p>
          <a:p>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値　　　             （</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3.573</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1.695</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en-US" altLang="ja-JP"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有意      </a:t>
            </a:r>
            <a:r>
              <a:rPr lang="ja-JP" altLang="en-US" sz="3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a:t>
            </a:r>
            <a:r>
              <a:rPr lang="en-US" altLang="ja-JP"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有意</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グラフ 4"/>
          <p:cNvGraphicFramePr>
            <a:graphicFrameLocks/>
          </p:cNvGraphicFramePr>
          <p:nvPr>
            <p:extLst>
              <p:ext uri="{D42A27DB-BD31-4B8C-83A1-F6EECF244321}">
                <p14:modId xmlns:p14="http://schemas.microsoft.com/office/powerpoint/2010/main" val="2264783549"/>
              </p:ext>
            </p:extLst>
          </p:nvPr>
        </p:nvGraphicFramePr>
        <p:xfrm>
          <a:off x="296637" y="2320200"/>
          <a:ext cx="10790464" cy="385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爆発 1 5"/>
          <p:cNvSpPr/>
          <p:nvPr/>
        </p:nvSpPr>
        <p:spPr>
          <a:xfrm>
            <a:off x="7105650" y="1581150"/>
            <a:ext cx="5295900" cy="257175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メイリオ" panose="020B0604030504040204" pitchFamily="50" charset="-128"/>
                <a:ea typeface="メイリオ" panose="020B0604030504040204" pitchFamily="50" charset="-128"/>
              </a:rPr>
              <a:t>外れ値を抜き</a:t>
            </a:r>
            <a:endParaRPr kumimoji="1" lang="en-US" altLang="ja-JP" sz="3200" b="1" dirty="0" smtClean="0">
              <a:solidFill>
                <a:srgbClr val="FF0000"/>
              </a:solidFill>
              <a:latin typeface="メイリオ" panose="020B0604030504040204" pitchFamily="50" charset="-128"/>
              <a:ea typeface="メイリオ" panose="020B0604030504040204" pitchFamily="50" charset="-128"/>
            </a:endParaRPr>
          </a:p>
          <a:p>
            <a:pPr algn="ctr"/>
            <a:r>
              <a:rPr kumimoji="1" lang="ja-JP" altLang="en-US" sz="3200" b="1" dirty="0" smtClean="0">
                <a:solidFill>
                  <a:srgbClr val="FF0000"/>
                </a:solidFill>
                <a:latin typeface="メイリオ" panose="020B0604030504040204" pitchFamily="50" charset="-128"/>
                <a:ea typeface="メイリオ" panose="020B0604030504040204" pitchFamily="50" charset="-128"/>
              </a:rPr>
              <a:t>回帰分析</a:t>
            </a:r>
            <a:endParaRPr kumimoji="1" lang="ja-JP" altLang="en-US" sz="32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8509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07517" y="1268827"/>
            <a:ext cx="10997125" cy="4842657"/>
          </a:xfrm>
        </p:spPr>
        <p:txBody>
          <a:bodyPr>
            <a:noAutofit/>
          </a:bodyPr>
          <a:lstStyle/>
          <a:p>
            <a:pPr marL="0" indent="0">
              <a:lnSpc>
                <a:spcPct val="150000"/>
              </a:lnSpc>
              <a:buNone/>
            </a:pPr>
            <a:r>
              <a:rPr lang="ja-JP" altLang="en-US" sz="4400" dirty="0" smtClean="0">
                <a:solidFill>
                  <a:schemeClr val="tx1"/>
                </a:solidFill>
                <a:latin typeface="HGS創英角ｺﾞｼｯｸUB" panose="020B0900000000000000" pitchFamily="50" charset="-128"/>
                <a:ea typeface="HGS創英角ｺﾞｼｯｸUB" panose="020B0900000000000000" pitchFamily="50" charset="-128"/>
              </a:rPr>
              <a:t>スーパ</a:t>
            </a:r>
            <a:r>
              <a:rPr lang="en-US" altLang="ja-JP" sz="4400" dirty="0">
                <a:solidFill>
                  <a:schemeClr val="tx1"/>
                </a:solidFill>
                <a:latin typeface="HGS創英角ｺﾞｼｯｸUB" panose="020B0900000000000000" pitchFamily="50" charset="-128"/>
                <a:ea typeface="HGS創英角ｺﾞｼｯｸUB" panose="020B0900000000000000" pitchFamily="50" charset="-128"/>
              </a:rPr>
              <a:t>―</a:t>
            </a:r>
            <a:r>
              <a:rPr lang="ja-JP" altLang="en-US" sz="4400" dirty="0" smtClean="0">
                <a:solidFill>
                  <a:schemeClr val="tx1"/>
                </a:solidFill>
                <a:latin typeface="HGS創英角ｺﾞｼｯｸUB" panose="020B0900000000000000" pitchFamily="50" charset="-128"/>
                <a:ea typeface="HGS創英角ｺﾞｼｯｸUB" panose="020B0900000000000000" pitchFamily="50" charset="-128"/>
              </a:rPr>
              <a:t>の店舗数を被説明変数として</a:t>
            </a:r>
            <a:endParaRPr kumimoji="1" lang="en-US" altLang="ja-JP" sz="4400" dirty="0" smtClean="0">
              <a:solidFill>
                <a:schemeClr val="tx1"/>
              </a:solidFill>
              <a:latin typeface="HGS創英角ｺﾞｼｯｸUB" panose="020B0900000000000000" pitchFamily="50" charset="-128"/>
              <a:ea typeface="HGS創英角ｺﾞｼｯｸUB" panose="020B0900000000000000" pitchFamily="50" charset="-128"/>
            </a:endParaRPr>
          </a:p>
          <a:p>
            <a:pPr marL="0" indent="0">
              <a:lnSpc>
                <a:spcPct val="150000"/>
              </a:lnSpc>
              <a:buNone/>
            </a:pPr>
            <a:r>
              <a:rPr lang="ja-JP" altLang="en-US" sz="4400" dirty="0" smtClean="0">
                <a:solidFill>
                  <a:schemeClr val="tx1"/>
                </a:solidFill>
                <a:latin typeface="HGS創英角ｺﾞｼｯｸUB" panose="020B0900000000000000" pitchFamily="50" charset="-128"/>
                <a:ea typeface="HGS創英角ｺﾞｼｯｸUB" panose="020B0900000000000000" pitchFamily="50" charset="-128"/>
              </a:rPr>
              <a:t>　</a:t>
            </a:r>
            <a:r>
              <a:rPr kumimoji="1" lang="ja-JP" altLang="en-US" sz="4400" dirty="0" smtClean="0">
                <a:solidFill>
                  <a:schemeClr val="tx1"/>
                </a:solidFill>
                <a:latin typeface="HGS創英角ｺﾞｼｯｸUB" panose="020B0900000000000000" pitchFamily="50" charset="-128"/>
                <a:ea typeface="HGS創英角ｺﾞｼｯｸUB" panose="020B0900000000000000" pitchFamily="50" charset="-128"/>
              </a:rPr>
              <a:t>世帯数、</a:t>
            </a:r>
            <a:r>
              <a:rPr lang="ja-JP" altLang="en-US" sz="4400" dirty="0">
                <a:solidFill>
                  <a:schemeClr val="tx1"/>
                </a:solidFill>
                <a:latin typeface="HGS創英角ｺﾞｼｯｸUB" panose="020B0900000000000000" pitchFamily="50" charset="-128"/>
                <a:ea typeface="HGS創英角ｺﾞｼｯｸUB" panose="020B0900000000000000" pitchFamily="50" charset="-128"/>
              </a:rPr>
              <a:t>従業者数</a:t>
            </a:r>
            <a:endParaRPr kumimoji="1" lang="en-US" altLang="ja-JP" sz="4400" dirty="0" smtClean="0">
              <a:solidFill>
                <a:schemeClr val="tx1"/>
              </a:solidFill>
              <a:latin typeface="HGS創英角ｺﾞｼｯｸUB" panose="020B0900000000000000" pitchFamily="50" charset="-128"/>
              <a:ea typeface="HGS創英角ｺﾞｼｯｸUB" panose="020B0900000000000000" pitchFamily="50" charset="-128"/>
            </a:endParaRPr>
          </a:p>
          <a:p>
            <a:pPr marL="0" indent="0">
              <a:lnSpc>
                <a:spcPct val="150000"/>
              </a:lnSpc>
              <a:buNone/>
            </a:pPr>
            <a:r>
              <a:rPr lang="en-US" altLang="ja-JP" sz="4400" dirty="0">
                <a:solidFill>
                  <a:schemeClr val="tx1"/>
                </a:solidFill>
                <a:latin typeface="HGS創英角ｺﾞｼｯｸUB" panose="020B0900000000000000" pitchFamily="50" charset="-128"/>
                <a:ea typeface="HGS創英角ｺﾞｼｯｸUB" panose="020B0900000000000000" pitchFamily="50" charset="-128"/>
              </a:rPr>
              <a:t> </a:t>
            </a:r>
            <a:r>
              <a:rPr lang="en-US" altLang="ja-JP" sz="4400" dirty="0" smtClean="0">
                <a:solidFill>
                  <a:schemeClr val="tx1"/>
                </a:solidFill>
                <a:latin typeface="HGS創英角ｺﾞｼｯｸUB" panose="020B0900000000000000" pitchFamily="50" charset="-128"/>
                <a:ea typeface="HGS創英角ｺﾞｼｯｸUB" panose="020B0900000000000000" pitchFamily="50" charset="-128"/>
              </a:rPr>
              <a:t>  </a:t>
            </a:r>
            <a:r>
              <a:rPr kumimoji="1" lang="ja-JP" altLang="en-US" sz="4400" dirty="0" smtClean="0">
                <a:solidFill>
                  <a:schemeClr val="tx1"/>
                </a:solidFill>
                <a:latin typeface="HGS創英角ｺﾞｼｯｸUB" panose="020B0900000000000000" pitchFamily="50" charset="-128"/>
                <a:ea typeface="HGS創英角ｺﾞｼｯｸUB" panose="020B0900000000000000" pitchFamily="50" charset="-128"/>
              </a:rPr>
              <a:t>鉄道の駅数</a:t>
            </a:r>
            <a:endParaRPr lang="en-US" altLang="ja-JP" sz="4400" dirty="0" smtClean="0">
              <a:solidFill>
                <a:schemeClr val="tx1"/>
              </a:solidFill>
              <a:latin typeface="HGS創英角ｺﾞｼｯｸUB" panose="020B0900000000000000" pitchFamily="50" charset="-128"/>
              <a:ea typeface="HGS創英角ｺﾞｼｯｸUB" panose="020B0900000000000000" pitchFamily="50" charset="-128"/>
            </a:endParaRPr>
          </a:p>
          <a:p>
            <a:pPr marL="0" indent="0">
              <a:lnSpc>
                <a:spcPct val="150000"/>
              </a:lnSpc>
              <a:buNone/>
            </a:pPr>
            <a:r>
              <a:rPr lang="ja-JP" altLang="en-US" sz="4400" dirty="0" smtClean="0">
                <a:solidFill>
                  <a:schemeClr val="tx1"/>
                </a:solidFill>
                <a:latin typeface="HGS創英角ｺﾞｼｯｸUB" panose="020B0900000000000000" pitchFamily="50" charset="-128"/>
                <a:ea typeface="HGS創英角ｺﾞｼｯｸUB" panose="020B0900000000000000" pitchFamily="50" charset="-128"/>
              </a:rPr>
              <a:t>を説明変数として重回帰分析を行う</a:t>
            </a:r>
            <a:endParaRPr kumimoji="1" lang="ja-JP" altLang="en-US" sz="4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52</a:t>
            </a:fld>
            <a:endParaRPr kumimoji="1" lang="ja-JP" altLang="en-US"/>
          </a:p>
        </p:txBody>
      </p:sp>
      <p:sp>
        <p:nvSpPr>
          <p:cNvPr id="7" name="タイトル 1"/>
          <p:cNvSpPr>
            <a:spLocks noGrp="1"/>
          </p:cNvSpPr>
          <p:nvPr>
            <p:ph type="title"/>
          </p:nvPr>
        </p:nvSpPr>
        <p:spPr>
          <a:xfrm>
            <a:off x="0" y="101413"/>
            <a:ext cx="11504642" cy="899228"/>
          </a:xfrm>
        </p:spPr>
        <p:txBody>
          <a:bodyPr>
            <a:noAutofit/>
          </a:bodyPr>
          <a:lstStyle/>
          <a:p>
            <a:r>
              <a:rPr kumimoji="1" lang="ja-JP" altLang="en-US" b="0" dirty="0" smtClean="0">
                <a:solidFill>
                  <a:srgbClr val="FF0000"/>
                </a:solidFill>
                <a:latin typeface="HGS創英ﾌﾟﾚｾﾞﾝｽEB" panose="02020800000000000000" pitchFamily="18" charset="-128"/>
                <a:ea typeface="HGS創英ﾌﾟﾚｾﾞﾝｽEB" panose="02020800000000000000" pitchFamily="18" charset="-128"/>
              </a:rPr>
              <a:t>①～</a:t>
            </a:r>
            <a:r>
              <a:rPr lang="ja-JP" altLang="en-US" b="0" dirty="0" smtClean="0">
                <a:solidFill>
                  <a:srgbClr val="FF0000"/>
                </a:solidFill>
                <a:latin typeface="HGS創英ﾌﾟﾚｾﾞﾝｽEB" panose="02020800000000000000" pitchFamily="18" charset="-128"/>
                <a:ea typeface="HGS創英ﾌﾟﾚｾﾞﾝｽEB" panose="02020800000000000000" pitchFamily="18" charset="-128"/>
              </a:rPr>
              <a:t>③スーパ</a:t>
            </a:r>
            <a:r>
              <a:rPr lang="en-US" altLang="ja-JP" b="0" dirty="0" smtClean="0">
                <a:solidFill>
                  <a:srgbClr val="FF0000"/>
                </a:solidFill>
                <a:latin typeface="HGS創英ﾌﾟﾚｾﾞﾝｽEB" panose="02020800000000000000" pitchFamily="18" charset="-128"/>
                <a:ea typeface="HGS創英ﾌﾟﾚｾﾞﾝｽEB" panose="02020800000000000000" pitchFamily="18" charset="-128"/>
              </a:rPr>
              <a:t>―</a:t>
            </a:r>
            <a:r>
              <a:rPr kumimoji="1" lang="ja-JP" altLang="en-US" b="0" dirty="0" smtClean="0">
                <a:solidFill>
                  <a:srgbClr val="FF0000"/>
                </a:solidFill>
                <a:latin typeface="HGS創英ﾌﾟﾚｾﾞﾝｽEB" panose="02020800000000000000" pitchFamily="18" charset="-128"/>
                <a:ea typeface="HGS創英ﾌﾟﾚｾﾞﾝｽEB" panose="02020800000000000000" pitchFamily="18" charset="-128"/>
              </a:rPr>
              <a:t>の店舗数と何が関係あるのか</a:t>
            </a:r>
            <a:endParaRPr kumimoji="1" lang="ja-JP" altLang="en-US" b="0" dirty="0">
              <a:solidFill>
                <a:srgbClr val="FF0000"/>
              </a:solidFill>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16956058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4891" y="188639"/>
            <a:ext cx="11017771" cy="6272121"/>
          </a:xfrm>
        </p:spPr>
        <p:txBody>
          <a:bodyPr>
            <a:normAutofit fontScale="92500" lnSpcReduction="20000"/>
          </a:bodyPr>
          <a:lstStyle/>
          <a:p>
            <a:pPr marL="0" indent="0">
              <a:buNone/>
            </a:pPr>
            <a:endParaRPr kumimoji="1" lang="en-US" altLang="ja-JP" b="1" dirty="0" smtClean="0">
              <a:solidFill>
                <a:schemeClr val="tx1"/>
              </a:solidFill>
              <a:latin typeface="メイリオ" panose="020B0604030504040204" pitchFamily="50" charset="-128"/>
              <a:ea typeface="メイリオ" panose="020B0604030504040204" pitchFamily="50" charset="-128"/>
            </a:endParaRPr>
          </a:p>
          <a:p>
            <a:pPr marL="0" indent="0">
              <a:buNone/>
            </a:pPr>
            <a:r>
              <a:rPr kumimoji="1" lang="ja-JP" altLang="en-US" sz="3500" b="1" dirty="0" smtClean="0">
                <a:solidFill>
                  <a:schemeClr val="tx1"/>
                </a:solidFill>
                <a:latin typeface="メイリオ" panose="020B0604030504040204" pitchFamily="50" charset="-128"/>
                <a:ea typeface="メイリオ" panose="020B0604030504040204" pitchFamily="50" charset="-128"/>
              </a:rPr>
              <a:t>世帯数と</a:t>
            </a:r>
            <a:r>
              <a:rPr lang="ja-JP" altLang="en-US" sz="3500" b="1" dirty="0">
                <a:solidFill>
                  <a:schemeClr val="tx1"/>
                </a:solidFill>
                <a:latin typeface="メイリオ" panose="020B0604030504040204" pitchFamily="50" charset="-128"/>
                <a:ea typeface="メイリオ" panose="020B0604030504040204" pitchFamily="50" charset="-128"/>
              </a:rPr>
              <a:t>従業者数</a:t>
            </a:r>
            <a:r>
              <a:rPr lang="ja-JP" altLang="en-US" sz="3500" b="1" dirty="0" smtClean="0">
                <a:solidFill>
                  <a:schemeClr val="tx1"/>
                </a:solidFill>
                <a:latin typeface="メイリオ" panose="020B0604030504040204" pitchFamily="50" charset="-128"/>
                <a:ea typeface="メイリオ" panose="020B0604030504040204" pitchFamily="50" charset="-128"/>
              </a:rPr>
              <a:t>と駅数で重回帰分析をした結果は</a:t>
            </a:r>
            <a:endParaRPr lang="en-US" altLang="ja-JP" sz="3500" b="1" dirty="0" smtClean="0">
              <a:solidFill>
                <a:schemeClr val="tx1"/>
              </a:solidFill>
              <a:latin typeface="メイリオ" panose="020B0604030504040204" pitchFamily="50" charset="-128"/>
              <a:ea typeface="メイリオ" panose="020B0604030504040204" pitchFamily="50" charset="-128"/>
            </a:endParaRPr>
          </a:p>
          <a:p>
            <a:pPr marL="0" indent="0">
              <a:buNone/>
            </a:pPr>
            <a:r>
              <a:rPr lang="ja-JP" altLang="en-US" sz="3500" b="1" dirty="0" smtClean="0">
                <a:solidFill>
                  <a:schemeClr val="tx1"/>
                </a:solidFill>
                <a:latin typeface="メイリオ" panose="020B0604030504040204" pitchFamily="50" charset="-128"/>
                <a:ea typeface="メイリオ" panose="020B0604030504040204" pitchFamily="50" charset="-128"/>
              </a:rPr>
              <a:t>以下のようになった</a:t>
            </a:r>
            <a:endParaRPr kumimoji="1" lang="en-US" altLang="ja-JP" sz="3500" b="1" dirty="0" smtClean="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sz="3500" b="1" dirty="0" smtClean="0">
              <a:solidFill>
                <a:schemeClr val="tx1"/>
              </a:solidFill>
              <a:latin typeface="メイリオ" panose="020B0604030504040204" pitchFamily="50" charset="-128"/>
              <a:ea typeface="メイリオ" panose="020B0604030504040204" pitchFamily="50" charset="-128"/>
            </a:endParaRPr>
          </a:p>
          <a:p>
            <a:pPr marL="0" indent="0">
              <a:buNone/>
            </a:pPr>
            <a:r>
              <a:rPr lang="en-US" altLang="ja-JP" sz="3500" b="1" dirty="0" smtClean="0">
                <a:solidFill>
                  <a:schemeClr val="tx1"/>
                </a:solidFill>
                <a:latin typeface="メイリオ" panose="020B0604030504040204" pitchFamily="50" charset="-128"/>
                <a:ea typeface="メイリオ" panose="020B0604030504040204" pitchFamily="50" charset="-128"/>
              </a:rPr>
              <a:t>Y=</a:t>
            </a:r>
            <a:r>
              <a:rPr lang="ja-JP" altLang="en-US" sz="3500" b="1" dirty="0" smtClean="0">
                <a:solidFill>
                  <a:schemeClr val="tx1"/>
                </a:solidFill>
                <a:latin typeface="メイリオ" panose="020B0604030504040204" pitchFamily="50" charset="-128"/>
                <a:ea typeface="メイリオ" panose="020B0604030504040204" pitchFamily="50" charset="-128"/>
              </a:rPr>
              <a:t>スーパーの店舗数</a:t>
            </a:r>
            <a:r>
              <a:rPr lang="en-US" altLang="ja-JP" sz="3500" b="1" dirty="0" smtClean="0">
                <a:solidFill>
                  <a:schemeClr val="tx1"/>
                </a:solidFill>
                <a:latin typeface="メイリオ" panose="020B0604030504040204" pitchFamily="50" charset="-128"/>
                <a:ea typeface="メイリオ" panose="020B0604030504040204" pitchFamily="50" charset="-128"/>
              </a:rPr>
              <a:t>   </a:t>
            </a:r>
          </a:p>
          <a:p>
            <a:pPr marL="0" indent="0">
              <a:buNone/>
            </a:pPr>
            <a:r>
              <a:rPr lang="en-US" altLang="ja-JP" sz="3500" b="1" dirty="0" smtClean="0">
                <a:solidFill>
                  <a:schemeClr val="tx1"/>
                </a:solidFill>
                <a:latin typeface="メイリオ" panose="020B0604030504040204" pitchFamily="50" charset="-128"/>
                <a:ea typeface="メイリオ" panose="020B0604030504040204" pitchFamily="50" charset="-128"/>
              </a:rPr>
              <a:t>X1=</a:t>
            </a:r>
            <a:r>
              <a:rPr lang="ja-JP" altLang="en-US" sz="3500" b="1" dirty="0" smtClean="0">
                <a:solidFill>
                  <a:schemeClr val="tx1"/>
                </a:solidFill>
                <a:latin typeface="メイリオ" panose="020B0604030504040204" pitchFamily="50" charset="-128"/>
                <a:ea typeface="メイリオ" panose="020B0604030504040204" pitchFamily="50" charset="-128"/>
              </a:rPr>
              <a:t>世帯数</a:t>
            </a:r>
            <a:r>
              <a:rPr lang="en-US" altLang="ja-JP" sz="3500" b="1" dirty="0" smtClean="0">
                <a:solidFill>
                  <a:schemeClr val="tx1"/>
                </a:solidFill>
                <a:latin typeface="メイリオ" panose="020B0604030504040204" pitchFamily="50" charset="-128"/>
                <a:ea typeface="メイリオ" panose="020B0604030504040204" pitchFamily="50" charset="-128"/>
              </a:rPr>
              <a:t>  X2=</a:t>
            </a:r>
            <a:r>
              <a:rPr lang="ja-JP" altLang="en-US" sz="3500" b="1" dirty="0" smtClean="0">
                <a:solidFill>
                  <a:schemeClr val="tx1"/>
                </a:solidFill>
                <a:latin typeface="メイリオ" panose="020B0604030504040204" pitchFamily="50" charset="-128"/>
                <a:ea typeface="メイリオ" panose="020B0604030504040204" pitchFamily="50" charset="-128"/>
              </a:rPr>
              <a:t>従業者数</a:t>
            </a:r>
            <a:r>
              <a:rPr lang="ja-JP" altLang="en-US" sz="3500" b="1" dirty="0">
                <a:solidFill>
                  <a:schemeClr val="tx1"/>
                </a:solidFill>
                <a:latin typeface="メイリオ" panose="020B0604030504040204" pitchFamily="50" charset="-128"/>
                <a:ea typeface="メイリオ" panose="020B0604030504040204" pitchFamily="50" charset="-128"/>
              </a:rPr>
              <a:t>　</a:t>
            </a:r>
            <a:r>
              <a:rPr kumimoji="1" lang="en-US" altLang="ja-JP" sz="3500" b="1" dirty="0" smtClean="0">
                <a:solidFill>
                  <a:schemeClr val="tx1"/>
                </a:solidFill>
                <a:latin typeface="メイリオ" panose="020B0604030504040204" pitchFamily="50" charset="-128"/>
                <a:ea typeface="メイリオ" panose="020B0604030504040204" pitchFamily="50" charset="-128"/>
              </a:rPr>
              <a:t>X3=</a:t>
            </a:r>
            <a:r>
              <a:rPr kumimoji="1" lang="ja-JP" altLang="en-US" sz="3500" b="1" dirty="0" smtClean="0">
                <a:solidFill>
                  <a:schemeClr val="tx1"/>
                </a:solidFill>
                <a:latin typeface="メイリオ" panose="020B0604030504040204" pitchFamily="50" charset="-128"/>
                <a:ea typeface="メイリオ" panose="020B0604030504040204" pitchFamily="50" charset="-128"/>
              </a:rPr>
              <a:t>駅数</a:t>
            </a:r>
            <a:endParaRPr kumimoji="1" lang="en-US" altLang="ja-JP" sz="3500" b="1" dirty="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b="1" dirty="0">
              <a:solidFill>
                <a:schemeClr val="tx1"/>
              </a:solidFill>
              <a:latin typeface="メイリオ" panose="020B0604030504040204" pitchFamily="50" charset="-128"/>
              <a:ea typeface="メイリオ" panose="020B0604030504040204" pitchFamily="50" charset="-128"/>
            </a:endParaRPr>
          </a:p>
          <a:p>
            <a:pPr marL="0" indent="0">
              <a:buNone/>
            </a:pPr>
            <a:r>
              <a:rPr lang="en-US" altLang="ja-JP" sz="3500" b="1" dirty="0" smtClean="0">
                <a:solidFill>
                  <a:schemeClr val="tx1"/>
                </a:solidFill>
                <a:latin typeface="メイリオ" panose="020B0604030504040204" pitchFamily="50" charset="-128"/>
                <a:ea typeface="メイリオ" panose="020B0604030504040204" pitchFamily="50" charset="-128"/>
              </a:rPr>
              <a:t>Y=0.000283</a:t>
            </a:r>
            <a:r>
              <a:rPr lang="en-US" altLang="ja-JP" sz="4300" b="1" dirty="0" smtClean="0">
                <a:solidFill>
                  <a:schemeClr val="tx1"/>
                </a:solidFill>
                <a:latin typeface="メイリオ" panose="020B0604030504040204" pitchFamily="50" charset="-128"/>
                <a:ea typeface="メイリオ" panose="020B0604030504040204" pitchFamily="50" charset="-128"/>
              </a:rPr>
              <a:t>X1+</a:t>
            </a:r>
            <a:r>
              <a:rPr lang="en-US" altLang="ja-JP" sz="3500" b="1" dirty="0" smtClean="0">
                <a:solidFill>
                  <a:schemeClr val="tx1"/>
                </a:solidFill>
                <a:latin typeface="メイリオ" panose="020B0604030504040204" pitchFamily="50" charset="-128"/>
                <a:ea typeface="メイリオ" panose="020B0604030504040204" pitchFamily="50" charset="-128"/>
              </a:rPr>
              <a:t>2.2091</a:t>
            </a:r>
            <a:r>
              <a:rPr lang="en-US" altLang="ja-JP" sz="4300" b="1" dirty="0" smtClean="0">
                <a:solidFill>
                  <a:schemeClr val="tx1"/>
                </a:solidFill>
                <a:latin typeface="メイリオ" panose="020B0604030504040204" pitchFamily="50" charset="-128"/>
                <a:ea typeface="メイリオ" panose="020B0604030504040204" pitchFamily="50" charset="-128"/>
              </a:rPr>
              <a:t>X2+</a:t>
            </a:r>
            <a:r>
              <a:rPr lang="en-US" altLang="ja-JP" sz="3500" b="1" dirty="0" smtClean="0">
                <a:solidFill>
                  <a:schemeClr val="tx1"/>
                </a:solidFill>
                <a:latin typeface="メイリオ" panose="020B0604030504040204" pitchFamily="50" charset="-128"/>
                <a:ea typeface="メイリオ" panose="020B0604030504040204" pitchFamily="50" charset="-128"/>
              </a:rPr>
              <a:t>0.1257</a:t>
            </a:r>
            <a:r>
              <a:rPr lang="en-US" altLang="ja-JP" sz="4300" b="1" dirty="0" smtClean="0">
                <a:solidFill>
                  <a:schemeClr val="tx1"/>
                </a:solidFill>
                <a:latin typeface="メイリオ" panose="020B0604030504040204" pitchFamily="50" charset="-128"/>
                <a:ea typeface="メイリオ" panose="020B0604030504040204" pitchFamily="50" charset="-128"/>
              </a:rPr>
              <a:t>X3-</a:t>
            </a:r>
            <a:r>
              <a:rPr lang="en-US" altLang="ja-JP" sz="3500" b="1" dirty="0" smtClean="0">
                <a:solidFill>
                  <a:schemeClr val="tx1"/>
                </a:solidFill>
                <a:latin typeface="メイリオ" panose="020B0604030504040204" pitchFamily="50" charset="-128"/>
                <a:ea typeface="メイリオ" panose="020B0604030504040204" pitchFamily="50" charset="-128"/>
              </a:rPr>
              <a:t>0.4038</a:t>
            </a:r>
            <a:endParaRPr lang="en-US" altLang="ja-JP" sz="3500" b="1" dirty="0">
              <a:solidFill>
                <a:schemeClr val="tx1"/>
              </a:solidFill>
              <a:latin typeface="メイリオ" panose="020B0604030504040204" pitchFamily="50" charset="-128"/>
              <a:ea typeface="メイリオ" panose="020B0604030504040204" pitchFamily="50" charset="-128"/>
            </a:endParaRPr>
          </a:p>
          <a:p>
            <a:pPr marL="0" indent="0">
              <a:buNone/>
            </a:pPr>
            <a:r>
              <a:rPr lang="en-US" altLang="ja-JP" sz="3500" b="1" dirty="0">
                <a:solidFill>
                  <a:schemeClr val="tx1"/>
                </a:solidFill>
                <a:latin typeface="メイリオ" panose="020B0604030504040204" pitchFamily="50" charset="-128"/>
                <a:ea typeface="メイリオ" panose="020B0604030504040204" pitchFamily="50" charset="-128"/>
              </a:rPr>
              <a:t>t</a:t>
            </a:r>
            <a:r>
              <a:rPr lang="ja-JP" altLang="en-US" sz="3500" b="1" dirty="0" smtClean="0">
                <a:solidFill>
                  <a:schemeClr val="tx1"/>
                </a:solidFill>
                <a:latin typeface="メイリオ" panose="020B0604030504040204" pitchFamily="50" charset="-128"/>
                <a:ea typeface="メイリオ" panose="020B0604030504040204" pitchFamily="50" charset="-128"/>
              </a:rPr>
              <a:t>値</a:t>
            </a:r>
            <a:r>
              <a:rPr lang="ja-JP" altLang="en-US" sz="3500" b="1" dirty="0">
                <a:solidFill>
                  <a:schemeClr val="tx1"/>
                </a:solidFill>
                <a:latin typeface="メイリオ" panose="020B0604030504040204" pitchFamily="50" charset="-128"/>
                <a:ea typeface="メイリオ" panose="020B0604030504040204" pitchFamily="50" charset="-128"/>
              </a:rPr>
              <a:t>→</a:t>
            </a:r>
            <a:r>
              <a:rPr lang="en-US" altLang="ja-JP" sz="3500" b="1" dirty="0" smtClean="0">
                <a:solidFill>
                  <a:schemeClr val="tx1"/>
                </a:solidFill>
                <a:latin typeface="メイリオ" panose="020B0604030504040204" pitchFamily="50" charset="-128"/>
                <a:ea typeface="メイリオ" panose="020B0604030504040204" pitchFamily="50" charset="-128"/>
              </a:rPr>
              <a:t>(</a:t>
            </a:r>
            <a:r>
              <a:rPr lang="en-US" altLang="ja-JP" sz="3500" b="1" dirty="0">
                <a:solidFill>
                  <a:schemeClr val="tx1"/>
                </a:solidFill>
                <a:latin typeface="メイリオ" panose="020B0604030504040204" pitchFamily="50" charset="-128"/>
                <a:ea typeface="メイリオ" panose="020B0604030504040204" pitchFamily="50" charset="-128"/>
              </a:rPr>
              <a:t>15.941)</a:t>
            </a:r>
            <a:r>
              <a:rPr lang="ja-JP" altLang="en-US" sz="3500" b="1" dirty="0">
                <a:solidFill>
                  <a:schemeClr val="tx1"/>
                </a:solidFill>
                <a:latin typeface="メイリオ" panose="020B0604030504040204" pitchFamily="50" charset="-128"/>
                <a:ea typeface="メイリオ" panose="020B0604030504040204" pitchFamily="50" charset="-128"/>
              </a:rPr>
              <a:t>　</a:t>
            </a:r>
            <a:r>
              <a:rPr lang="ja-JP" altLang="en-US" sz="3500" b="1" dirty="0" smtClean="0">
                <a:solidFill>
                  <a:schemeClr val="tx1"/>
                </a:solidFill>
                <a:latin typeface="メイリオ" panose="020B0604030504040204" pitchFamily="50" charset="-128"/>
                <a:ea typeface="メイリオ" panose="020B0604030504040204" pitchFamily="50" charset="-128"/>
              </a:rPr>
              <a:t>  </a:t>
            </a:r>
            <a:r>
              <a:rPr lang="en-US" altLang="ja-JP" sz="3500" b="1" dirty="0">
                <a:solidFill>
                  <a:schemeClr val="tx1"/>
                </a:solidFill>
                <a:latin typeface="メイリオ" panose="020B0604030504040204" pitchFamily="50" charset="-128"/>
                <a:ea typeface="メイリオ" panose="020B0604030504040204" pitchFamily="50" charset="-128"/>
              </a:rPr>
              <a:t>  (</a:t>
            </a:r>
            <a:r>
              <a:rPr lang="en-US" altLang="ja-JP" sz="3500" b="1" dirty="0" smtClean="0">
                <a:solidFill>
                  <a:schemeClr val="tx1"/>
                </a:solidFill>
                <a:latin typeface="メイリオ" panose="020B0604030504040204" pitchFamily="50" charset="-128"/>
                <a:ea typeface="メイリオ" panose="020B0604030504040204" pitchFamily="50" charset="-128"/>
              </a:rPr>
              <a:t>0.20)         </a:t>
            </a:r>
            <a:r>
              <a:rPr lang="en-US" altLang="ja-JP" sz="3500" b="1" dirty="0">
                <a:solidFill>
                  <a:schemeClr val="tx1"/>
                </a:solidFill>
                <a:latin typeface="メイリオ" panose="020B0604030504040204" pitchFamily="50" charset="-128"/>
                <a:ea typeface="メイリオ" panose="020B0604030504040204" pitchFamily="50" charset="-128"/>
              </a:rPr>
              <a:t>(1.111)     </a:t>
            </a:r>
            <a:r>
              <a:rPr lang="en-US" altLang="ja-JP" sz="3500" b="1" dirty="0" smtClean="0">
                <a:solidFill>
                  <a:schemeClr val="tx1"/>
                </a:solidFill>
                <a:latin typeface="メイリオ" panose="020B0604030504040204" pitchFamily="50" charset="-128"/>
                <a:ea typeface="メイリオ" panose="020B0604030504040204" pitchFamily="50" charset="-128"/>
              </a:rPr>
              <a:t>(-</a:t>
            </a:r>
            <a:r>
              <a:rPr lang="en-US" altLang="ja-JP" sz="3500" b="1" dirty="0">
                <a:solidFill>
                  <a:schemeClr val="tx1"/>
                </a:solidFill>
                <a:latin typeface="メイリオ" panose="020B0604030504040204" pitchFamily="50" charset="-128"/>
                <a:ea typeface="メイリオ" panose="020B0604030504040204" pitchFamily="50" charset="-128"/>
              </a:rPr>
              <a:t>0.725)</a:t>
            </a:r>
          </a:p>
          <a:p>
            <a:pPr marL="0" indent="0">
              <a:buNone/>
            </a:pPr>
            <a:r>
              <a:rPr lang="en-US" altLang="ja-JP" b="1" dirty="0" smtClean="0">
                <a:solidFill>
                  <a:schemeClr val="tx1"/>
                </a:solidFill>
                <a:latin typeface="メイリオ" panose="020B0604030504040204" pitchFamily="50" charset="-128"/>
                <a:ea typeface="メイリオ" panose="020B0604030504040204" pitchFamily="50" charset="-128"/>
              </a:rPr>
              <a:t>           ***</a:t>
            </a:r>
            <a:r>
              <a:rPr lang="en-US" altLang="ja-JP" sz="3300" b="1" dirty="0" smtClean="0">
                <a:solidFill>
                  <a:srgbClr val="FF0000"/>
                </a:solidFill>
                <a:latin typeface="メイリオ" panose="020B0604030504040204" pitchFamily="50" charset="-128"/>
                <a:ea typeface="メイリオ" panose="020B0604030504040204" pitchFamily="50" charset="-128"/>
              </a:rPr>
              <a:t>1</a:t>
            </a:r>
            <a:r>
              <a:rPr lang="en-US" altLang="ja-JP" sz="3000" b="1" dirty="0" smtClean="0">
                <a:solidFill>
                  <a:srgbClr val="FF0000"/>
                </a:solidFill>
                <a:latin typeface="メイリオ" panose="020B0604030504040204" pitchFamily="50" charset="-128"/>
                <a:ea typeface="メイリオ" panose="020B0604030504040204" pitchFamily="50" charset="-128"/>
              </a:rPr>
              <a:t>%</a:t>
            </a:r>
            <a:r>
              <a:rPr lang="ja-JP" altLang="en-US" sz="3300" b="1" dirty="0" smtClean="0">
                <a:solidFill>
                  <a:srgbClr val="FF0000"/>
                </a:solidFill>
                <a:latin typeface="メイリオ" panose="020B0604030504040204" pitchFamily="50" charset="-128"/>
                <a:ea typeface="メイリオ" panose="020B0604030504040204" pitchFamily="50" charset="-128"/>
              </a:rPr>
              <a:t>有意</a:t>
            </a:r>
            <a:endParaRPr lang="en-US" altLang="ja-JP" sz="3300" b="1"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500" b="1" dirty="0" smtClean="0">
                <a:solidFill>
                  <a:schemeClr val="tx1"/>
                </a:solidFill>
                <a:latin typeface="メイリオ" panose="020B0604030504040204" pitchFamily="50" charset="-128"/>
                <a:ea typeface="メイリオ" panose="020B0604030504040204" pitchFamily="50" charset="-128"/>
              </a:rPr>
              <a:t>で表すことができる</a:t>
            </a:r>
            <a:endParaRPr lang="en-US" altLang="ja-JP" sz="3500" b="1" dirty="0" smtClean="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b="1" dirty="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b="1" dirty="0" smtClean="0">
              <a:solidFill>
                <a:schemeClr val="tx1"/>
              </a:solidFill>
              <a:latin typeface="メイリオ" panose="020B0604030504040204" pitchFamily="50" charset="-128"/>
              <a:ea typeface="メイリオ" panose="020B0604030504040204" pitchFamily="50" charset="-128"/>
            </a:endParaRPr>
          </a:p>
          <a:p>
            <a:pPr marL="0" indent="0">
              <a:buNone/>
            </a:pPr>
            <a:endParaRPr kumimoji="1" lang="en-US" altLang="ja-JP" b="1" dirty="0" smtClean="0">
              <a:solidFill>
                <a:schemeClr val="tx1"/>
              </a:solidFill>
              <a:latin typeface="メイリオ" panose="020B0604030504040204" pitchFamily="50" charset="-128"/>
              <a:ea typeface="メイリオ" panose="020B0604030504040204" pitchFamily="50" charset="-128"/>
            </a:endParaRPr>
          </a:p>
          <a:p>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53</a:t>
            </a:fld>
            <a:endParaRPr kumimoji="1" lang="ja-JP" altLang="en-US"/>
          </a:p>
        </p:txBody>
      </p:sp>
    </p:spTree>
    <p:extLst>
      <p:ext uri="{BB962C8B-B14F-4D97-AF65-F5344CB8AC3E}">
        <p14:creationId xmlns:p14="http://schemas.microsoft.com/office/powerpoint/2010/main" val="3797734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40968" y="667220"/>
            <a:ext cx="9692640" cy="903046"/>
          </a:xfrm>
        </p:spPr>
        <p:txBody>
          <a:bodyPr>
            <a:noAutofit/>
          </a:bodyPr>
          <a:lstStyle/>
          <a:p>
            <a:pPr algn="ctr"/>
            <a:r>
              <a:rPr kumimoji="1" lang="ja-JP" altLang="en-US" sz="5400" b="0" dirty="0" smtClean="0">
                <a:solidFill>
                  <a:srgbClr val="002060"/>
                </a:solidFill>
                <a:latin typeface="HGS創英角ｺﾞｼｯｸUB" panose="020B0900000000000000" pitchFamily="50" charset="-128"/>
                <a:ea typeface="HGS創英角ｺﾞｼｯｸUB" panose="020B0900000000000000" pitchFamily="50" charset="-128"/>
              </a:rPr>
              <a:t>この結果からわかること</a:t>
            </a:r>
            <a:endParaRPr kumimoji="1" lang="ja-JP" altLang="en-US" sz="5400" b="0" dirty="0">
              <a:solidFill>
                <a:srgbClr val="002060"/>
              </a:solidFill>
              <a:latin typeface="HGS創英角ｺﾞｼｯｸUB" panose="020B0900000000000000" pitchFamily="50" charset="-128"/>
              <a:ea typeface="HGS創英角ｺﾞｼｯｸUB" panose="020B0900000000000000" pitchFamily="50" charset="-128"/>
            </a:endParaRPr>
          </a:p>
        </p:txBody>
      </p:sp>
      <p:sp>
        <p:nvSpPr>
          <p:cNvPr id="3" name="コンテンツ プレースホルダー 2"/>
          <p:cNvSpPr>
            <a:spLocks noGrp="1"/>
          </p:cNvSpPr>
          <p:nvPr>
            <p:ph idx="1"/>
          </p:nvPr>
        </p:nvSpPr>
        <p:spPr>
          <a:xfrm>
            <a:off x="923544" y="1847002"/>
            <a:ext cx="9910064" cy="4325198"/>
          </a:xfrm>
        </p:spPr>
        <p:txBody>
          <a:bodyPr>
            <a:noAutofit/>
          </a:bodyPr>
          <a:lstStyle/>
          <a:p>
            <a:pPr marL="0" indent="0">
              <a:lnSpc>
                <a:spcPct val="150000"/>
              </a:lnSpc>
              <a:buNone/>
            </a:pPr>
            <a:r>
              <a:rPr kumimoji="1" lang="ja-JP" altLang="en-US" sz="4000" b="1" dirty="0" smtClean="0">
                <a:solidFill>
                  <a:schemeClr val="tx1"/>
                </a:solidFill>
                <a:latin typeface="メイリオ" panose="020B0604030504040204" pitchFamily="50" charset="-128"/>
                <a:ea typeface="メイリオ" panose="020B0604030504040204" pitchFamily="50" charset="-128"/>
              </a:rPr>
              <a:t>　スーパーの店舗数と世帯数は相関関係が</a:t>
            </a:r>
            <a:endParaRPr kumimoji="1" lang="en-US" altLang="ja-JP" sz="4000" b="1" dirty="0" smtClean="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4000" b="1" dirty="0">
                <a:solidFill>
                  <a:schemeClr val="tx1"/>
                </a:solidFill>
                <a:latin typeface="メイリオ" panose="020B0604030504040204" pitchFamily="50" charset="-128"/>
                <a:ea typeface="メイリオ" panose="020B0604030504040204" pitchFamily="50" charset="-128"/>
              </a:rPr>
              <a:t>　あることが分かる</a:t>
            </a:r>
            <a:r>
              <a:rPr lang="ja-JP" altLang="en-US" sz="4000" b="1" dirty="0" smtClean="0">
                <a:solidFill>
                  <a:schemeClr val="tx1"/>
                </a:solidFill>
                <a:latin typeface="メイリオ" panose="020B0604030504040204" pitchFamily="50" charset="-128"/>
                <a:ea typeface="メイリオ" panose="020B0604030504040204" pitchFamily="50" charset="-128"/>
              </a:rPr>
              <a:t>が、</a:t>
            </a:r>
            <a:endParaRPr lang="en-US" altLang="ja-JP" sz="4000" b="1" dirty="0" smtClean="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kumimoji="1" lang="ja-JP" altLang="en-US" sz="4000" b="1" dirty="0">
                <a:solidFill>
                  <a:schemeClr val="tx1"/>
                </a:solidFill>
                <a:latin typeface="メイリオ" panose="020B0604030504040204" pitchFamily="50" charset="-128"/>
                <a:ea typeface="メイリオ" panose="020B0604030504040204" pitchFamily="50" charset="-128"/>
              </a:rPr>
              <a:t>　</a:t>
            </a:r>
            <a:r>
              <a:rPr lang="ja-JP" altLang="en-US" sz="4000" b="1" dirty="0">
                <a:solidFill>
                  <a:schemeClr val="tx1"/>
                </a:solidFill>
                <a:latin typeface="メイリオ" panose="020B0604030504040204" pitchFamily="50" charset="-128"/>
                <a:ea typeface="メイリオ" panose="020B0604030504040204" pitchFamily="50" charset="-128"/>
              </a:rPr>
              <a:t>従業者数</a:t>
            </a:r>
            <a:r>
              <a:rPr lang="ja-JP" altLang="en-US" sz="4000" b="1" dirty="0" smtClean="0">
                <a:solidFill>
                  <a:schemeClr val="tx1"/>
                </a:solidFill>
                <a:latin typeface="メイリオ" panose="020B0604030504040204" pitchFamily="50" charset="-128"/>
                <a:ea typeface="メイリオ" panose="020B0604030504040204" pitchFamily="50" charset="-128"/>
              </a:rPr>
              <a:t>と駅数</a:t>
            </a:r>
            <a:r>
              <a:rPr kumimoji="1" lang="ja-JP" altLang="en-US" sz="4000" b="1" dirty="0" smtClean="0">
                <a:solidFill>
                  <a:schemeClr val="tx1"/>
                </a:solidFill>
                <a:latin typeface="メイリオ" panose="020B0604030504040204" pitchFamily="50" charset="-128"/>
                <a:ea typeface="メイリオ" panose="020B0604030504040204" pitchFamily="50" charset="-128"/>
              </a:rPr>
              <a:t>は</a:t>
            </a:r>
            <a:r>
              <a:rPr kumimoji="1" lang="en-US" altLang="ja-JP" sz="4000" b="1" dirty="0" smtClean="0">
                <a:solidFill>
                  <a:schemeClr val="tx1"/>
                </a:solidFill>
                <a:latin typeface="メイリオ" panose="020B0604030504040204" pitchFamily="50" charset="-128"/>
                <a:ea typeface="メイリオ" panose="020B0604030504040204" pitchFamily="50" charset="-128"/>
              </a:rPr>
              <a:t>t</a:t>
            </a:r>
            <a:r>
              <a:rPr kumimoji="1" lang="ja-JP" altLang="en-US" sz="4000" b="1" dirty="0" smtClean="0">
                <a:solidFill>
                  <a:schemeClr val="tx1"/>
                </a:solidFill>
                <a:latin typeface="メイリオ" panose="020B0604030504040204" pitchFamily="50" charset="-128"/>
                <a:ea typeface="メイリオ" panose="020B0604030504040204" pitchFamily="50" charset="-128"/>
              </a:rPr>
              <a:t>値が低くなり</a:t>
            </a:r>
            <a:endParaRPr kumimoji="1" lang="en-US" altLang="ja-JP" sz="4000" b="1" dirty="0" smtClean="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4000" b="1" dirty="0">
                <a:solidFill>
                  <a:schemeClr val="tx1"/>
                </a:solidFill>
                <a:latin typeface="メイリオ" panose="020B0604030504040204" pitchFamily="50" charset="-128"/>
                <a:ea typeface="メイリオ" panose="020B0604030504040204" pitchFamily="50" charset="-128"/>
              </a:rPr>
              <a:t>　</a:t>
            </a:r>
            <a:r>
              <a:rPr lang="ja-JP" altLang="en-US" sz="4400" b="1" dirty="0">
                <a:solidFill>
                  <a:srgbClr val="0070C0"/>
                </a:solidFill>
                <a:latin typeface="メイリオ" panose="020B0604030504040204" pitchFamily="50" charset="-128"/>
                <a:ea typeface="メイリオ" panose="020B0604030504040204" pitchFamily="50" charset="-128"/>
              </a:rPr>
              <a:t>有意</a:t>
            </a:r>
            <a:r>
              <a:rPr lang="ja-JP" altLang="en-US" sz="4400" b="1" dirty="0" smtClean="0">
                <a:solidFill>
                  <a:srgbClr val="0070C0"/>
                </a:solidFill>
                <a:latin typeface="メイリオ" panose="020B0604030504040204" pitchFamily="50" charset="-128"/>
                <a:ea typeface="メイリオ" panose="020B0604030504040204" pitchFamily="50" charset="-128"/>
              </a:rPr>
              <a:t>ではない</a:t>
            </a:r>
            <a:r>
              <a:rPr lang="ja-JP" altLang="en-US" sz="4000" b="1" dirty="0" smtClean="0">
                <a:solidFill>
                  <a:schemeClr val="tx1"/>
                </a:solidFill>
                <a:latin typeface="メイリオ" panose="020B0604030504040204" pitchFamily="50" charset="-128"/>
                <a:ea typeface="メイリオ" panose="020B0604030504040204" pitchFamily="50" charset="-128"/>
              </a:rPr>
              <a:t>ということが分かった</a:t>
            </a:r>
            <a:endParaRPr lang="en-US" altLang="ja-JP" sz="4000" b="1" dirty="0" smtClean="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endParaRPr lang="en-US" altLang="ja-JP" sz="4000" b="1"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4000" b="1" dirty="0" smtClean="0">
                <a:solidFill>
                  <a:schemeClr val="tx1"/>
                </a:solidFill>
                <a:latin typeface="メイリオ" panose="020B0604030504040204" pitchFamily="50" charset="-128"/>
                <a:ea typeface="メイリオ" panose="020B0604030504040204" pitchFamily="50" charset="-128"/>
              </a:rPr>
              <a:t>　</a:t>
            </a:r>
            <a:endParaRPr lang="en-US" altLang="ja-JP" sz="4000" b="1" dirty="0" smtClean="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endParaRPr lang="en-US" altLang="ja-JP" sz="4000" b="1"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54</a:t>
            </a:fld>
            <a:endParaRPr kumimoji="1" lang="ja-JP" altLang="en-US"/>
          </a:p>
        </p:txBody>
      </p:sp>
    </p:spTree>
    <p:extLst>
      <p:ext uri="{BB962C8B-B14F-4D97-AF65-F5344CB8AC3E}">
        <p14:creationId xmlns:p14="http://schemas.microsoft.com/office/powerpoint/2010/main" val="37544746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55</a:t>
            </a:fld>
            <a:endParaRPr kumimoji="1" lang="ja-JP" altLang="en-US"/>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081584302"/>
              </p:ext>
            </p:extLst>
          </p:nvPr>
        </p:nvGraphicFramePr>
        <p:xfrm>
          <a:off x="194872" y="0"/>
          <a:ext cx="10972800" cy="6595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7443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56</a:t>
            </a:fld>
            <a:endParaRPr kumimoji="1" lang="ja-JP" altLang="en-US"/>
          </a:p>
        </p:txBody>
      </p:sp>
      <p:sp>
        <p:nvSpPr>
          <p:cNvPr id="4" name="テキスト ボックス 3"/>
          <p:cNvSpPr txBox="1"/>
          <p:nvPr/>
        </p:nvSpPr>
        <p:spPr>
          <a:xfrm>
            <a:off x="1" y="2373923"/>
            <a:ext cx="11292840" cy="1107996"/>
          </a:xfrm>
          <a:prstGeom prst="rect">
            <a:avLst/>
          </a:prstGeom>
          <a:solidFill>
            <a:srgbClr val="FFFFCC"/>
          </a:solidFill>
        </p:spPr>
        <p:txBody>
          <a:bodyPr wrap="square" rtlCol="0">
            <a:spAutoFit/>
          </a:bodyPr>
          <a:lstStyle/>
          <a:p>
            <a:pPr algn="ctr"/>
            <a:r>
              <a:rPr lang="ja-JP" altLang="en-US" sz="6600" dirty="0">
                <a:solidFill>
                  <a:srgbClr val="FF0000"/>
                </a:solidFill>
                <a:latin typeface="HGS創英ﾌﾟﾚｾﾞﾝｽEB" panose="02020800000000000000" pitchFamily="18" charset="-128"/>
                <a:ea typeface="HGS創英ﾌﾟﾚｾﾞﾝｽEB" panose="02020800000000000000" pitchFamily="18" charset="-128"/>
              </a:rPr>
              <a:t>スーパーマーケット</a:t>
            </a:r>
            <a:r>
              <a:rPr kumimoji="1" lang="ja-JP" altLang="en-US" sz="6600" dirty="0" smtClean="0">
                <a:solidFill>
                  <a:srgbClr val="FF0000"/>
                </a:solidFill>
                <a:latin typeface="HGS創英ﾌﾟﾚｾﾞﾝｽEB" panose="02020800000000000000" pitchFamily="18" charset="-128"/>
                <a:ea typeface="HGS創英ﾌﾟﾚｾﾞﾝｽEB" panose="02020800000000000000" pitchFamily="18" charset="-128"/>
              </a:rPr>
              <a:t>の考察</a:t>
            </a:r>
            <a:endParaRPr kumimoji="1" lang="ja-JP" altLang="en-US" sz="6600" dirty="0">
              <a:solidFill>
                <a:srgbClr val="FF0000"/>
              </a:solidFill>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1572581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 y="1382233"/>
            <a:ext cx="11292840" cy="1440894"/>
          </a:xfrm>
          <a:solidFill>
            <a:srgbClr val="FFFFCC"/>
          </a:solidFill>
        </p:spPr>
        <p:txBody>
          <a:bodyPr>
            <a:noAutofit/>
          </a:bodyPr>
          <a:lstStyle/>
          <a:p>
            <a:pPr algn="ctr">
              <a:lnSpc>
                <a:spcPct val="150000"/>
              </a:lnSpc>
            </a:pPr>
            <a:r>
              <a:rPr kumimoji="1" lang="ja-JP" altLang="en-US" sz="6000" b="0" dirty="0" smtClean="0">
                <a:solidFill>
                  <a:srgbClr val="002060"/>
                </a:solidFill>
                <a:latin typeface="HGS創英角ｺﾞｼｯｸUB" panose="020B0900000000000000" pitchFamily="50" charset="-128"/>
                <a:ea typeface="HGS創英角ｺﾞｼｯｸUB" panose="020B0900000000000000" pitchFamily="50" charset="-128"/>
              </a:rPr>
              <a:t>スーパーマーケットが少ない区</a:t>
            </a:r>
            <a:endParaRPr kumimoji="1" lang="ja-JP" altLang="en-US" sz="6000" b="0" dirty="0">
              <a:solidFill>
                <a:srgbClr val="002060"/>
              </a:solidFill>
              <a:latin typeface="HGS創英角ｺﾞｼｯｸUB" panose="020B0900000000000000" pitchFamily="50" charset="-128"/>
              <a:ea typeface="HGS創英角ｺﾞｼｯｸUB" panose="020B0900000000000000" pitchFamily="50" charset="-128"/>
            </a:endParaRPr>
          </a:p>
        </p:txBody>
      </p:sp>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57</a:t>
            </a:fld>
            <a:endParaRPr kumimoji="1" lang="ja-JP" altLang="en-US"/>
          </a:p>
        </p:txBody>
      </p:sp>
      <p:sp>
        <p:nvSpPr>
          <p:cNvPr id="5" name="角丸四角形 4"/>
          <p:cNvSpPr/>
          <p:nvPr/>
        </p:nvSpPr>
        <p:spPr>
          <a:xfrm>
            <a:off x="2228053" y="4425711"/>
            <a:ext cx="6836736" cy="208844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中川区・西区・昭和区</a:t>
            </a:r>
            <a:endParaRPr kumimoji="1" lang="ja-JP" altLang="en-US" sz="4800" dirty="0">
              <a:solidFill>
                <a:schemeClr val="tx1"/>
              </a:solidFill>
              <a:latin typeface="HGS創英ﾌﾟﾚｾﾞﾝｽEB" panose="02020800000000000000" pitchFamily="18" charset="-128"/>
              <a:ea typeface="HGS創英ﾌﾟﾚｾﾞﾝｽEB" panose="02020800000000000000" pitchFamily="18" charset="-128"/>
            </a:endParaRPr>
          </a:p>
        </p:txBody>
      </p:sp>
      <p:sp>
        <p:nvSpPr>
          <p:cNvPr id="4" name="下矢印 3"/>
          <p:cNvSpPr/>
          <p:nvPr/>
        </p:nvSpPr>
        <p:spPr>
          <a:xfrm>
            <a:off x="4519370" y="2823127"/>
            <a:ext cx="2254102" cy="1977655"/>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656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58</a:t>
            </a:fld>
            <a:endParaRPr kumimoji="1" lang="ja-JP" altLang="en-US"/>
          </a:p>
        </p:txBody>
      </p:sp>
      <p:sp>
        <p:nvSpPr>
          <p:cNvPr id="5" name="コンテンツ プレースホルダー 2"/>
          <p:cNvSpPr>
            <a:spLocks noGrp="1"/>
          </p:cNvSpPr>
          <p:nvPr>
            <p:ph idx="1"/>
          </p:nvPr>
        </p:nvSpPr>
        <p:spPr>
          <a:xfrm>
            <a:off x="140426" y="0"/>
            <a:ext cx="11609614" cy="2191407"/>
          </a:xfrm>
        </p:spPr>
        <p:txBody>
          <a:bodyPr>
            <a:noAutofit/>
          </a:bodyPr>
          <a:lstStyle/>
          <a:p>
            <a:pPr marL="0" indent="0">
              <a:buNone/>
            </a:pPr>
            <a:r>
              <a:rPr lang="ja-JP" altLang="ja-JP" sz="4800" b="1" dirty="0" smtClean="0">
                <a:solidFill>
                  <a:srgbClr val="002060"/>
                </a:solidFill>
                <a:latin typeface="メイリオ" panose="020B0604030504040204" pitchFamily="50" charset="-128"/>
                <a:ea typeface="メイリオ" panose="020B0604030504040204" pitchFamily="50" charset="-128"/>
              </a:rPr>
              <a:t>中川区</a:t>
            </a:r>
            <a:endParaRPr lang="en-US" altLang="ja-JP" sz="4800" b="1" dirty="0">
              <a:solidFill>
                <a:srgbClr val="002060"/>
              </a:solidFill>
              <a:latin typeface="メイリオ" panose="020B0604030504040204" pitchFamily="50" charset="-128"/>
              <a:ea typeface="メイリオ" panose="020B0604030504040204" pitchFamily="50" charset="-128"/>
            </a:endParaRPr>
          </a:p>
          <a:p>
            <a:pPr>
              <a:buFont typeface="Wingdings" panose="05000000000000000000" pitchFamily="2" charset="2"/>
              <a:buChar char="u"/>
            </a:pPr>
            <a:r>
              <a:rPr lang="ja-JP" altLang="en-US" sz="3600" b="1" dirty="0" smtClean="0">
                <a:solidFill>
                  <a:schemeClr val="tx1"/>
                </a:solidFill>
                <a:latin typeface="メイリオ" panose="020B0604030504040204" pitchFamily="50" charset="-128"/>
                <a:ea typeface="メイリオ" panose="020B0604030504040204" pitchFamily="50" charset="-128"/>
              </a:rPr>
              <a:t>世帯</a:t>
            </a:r>
            <a:r>
              <a:rPr lang="ja-JP" altLang="ja-JP" sz="3600" b="1" dirty="0" smtClean="0">
                <a:solidFill>
                  <a:schemeClr val="tx1"/>
                </a:solidFill>
                <a:latin typeface="メイリオ" panose="020B0604030504040204" pitchFamily="50" charset="-128"/>
                <a:ea typeface="メイリオ" panose="020B0604030504040204" pitchFamily="50" charset="-128"/>
              </a:rPr>
              <a:t>増加</a:t>
            </a:r>
            <a:r>
              <a:rPr lang="ja-JP" altLang="en-US" sz="3600" b="1" dirty="0" smtClean="0">
                <a:solidFill>
                  <a:schemeClr val="tx1"/>
                </a:solidFill>
                <a:latin typeface="メイリオ" panose="020B0604030504040204" pitchFamily="50" charset="-128"/>
                <a:ea typeface="メイリオ" panose="020B0604030504040204" pitchFamily="50" charset="-128"/>
              </a:rPr>
              <a:t>数</a:t>
            </a:r>
            <a:r>
              <a:rPr lang="ja-JP" altLang="ja-JP" sz="3600" b="1" dirty="0" smtClean="0">
                <a:solidFill>
                  <a:schemeClr val="tx1"/>
                </a:solidFill>
                <a:latin typeface="メイリオ" panose="020B0604030504040204" pitchFamily="50" charset="-128"/>
                <a:ea typeface="メイリオ" panose="020B0604030504040204" pitchFamily="50" charset="-128"/>
              </a:rPr>
              <a:t>が他</a:t>
            </a:r>
            <a:r>
              <a:rPr lang="ja-JP" altLang="ja-JP" sz="3600" b="1" dirty="0">
                <a:solidFill>
                  <a:schemeClr val="tx1"/>
                </a:solidFill>
                <a:latin typeface="メイリオ" panose="020B0604030504040204" pitchFamily="50" charset="-128"/>
                <a:ea typeface="メイリオ" panose="020B0604030504040204" pitchFamily="50" charset="-128"/>
              </a:rPr>
              <a:t>の区よりも</a:t>
            </a:r>
            <a:r>
              <a:rPr lang="ja-JP" altLang="ja-JP" sz="3600" b="1" dirty="0" smtClean="0">
                <a:solidFill>
                  <a:schemeClr val="tx1"/>
                </a:solidFill>
                <a:latin typeface="メイリオ" panose="020B0604030504040204" pitchFamily="50" charset="-128"/>
                <a:ea typeface="メイリオ" panose="020B0604030504040204" pitchFamily="50" charset="-128"/>
              </a:rPr>
              <a:t>多い</a:t>
            </a:r>
            <a:endParaRPr lang="en-US" altLang="ja-JP" sz="3600" b="1" dirty="0" smtClean="0">
              <a:solidFill>
                <a:schemeClr val="tx1"/>
              </a:solidFill>
              <a:latin typeface="メイリオ" panose="020B0604030504040204" pitchFamily="50" charset="-128"/>
              <a:ea typeface="メイリオ" panose="020B0604030504040204" pitchFamily="50" charset="-128"/>
            </a:endParaRPr>
          </a:p>
          <a:p>
            <a:pPr>
              <a:buFont typeface="Wingdings" panose="05000000000000000000" pitchFamily="2" charset="2"/>
              <a:buChar char="u"/>
            </a:pPr>
            <a:r>
              <a:rPr lang="ja-JP" altLang="ja-JP" sz="3600" b="1" dirty="0" smtClean="0">
                <a:solidFill>
                  <a:schemeClr val="tx1"/>
                </a:solidFill>
                <a:latin typeface="メイリオ" panose="020B0604030504040204" pitchFamily="50" charset="-128"/>
                <a:ea typeface="メイリオ" panose="020B0604030504040204" pitchFamily="50" charset="-128"/>
              </a:rPr>
              <a:t>スーパ</a:t>
            </a:r>
            <a:r>
              <a:rPr lang="ja-JP" altLang="en-US" sz="3600" b="1" dirty="0" smtClean="0">
                <a:solidFill>
                  <a:schemeClr val="tx1"/>
                </a:solidFill>
                <a:latin typeface="メイリオ" panose="020B0604030504040204" pitchFamily="50" charset="-128"/>
                <a:ea typeface="メイリオ" panose="020B0604030504040204" pitchFamily="50" charset="-128"/>
              </a:rPr>
              <a:t>ー</a:t>
            </a:r>
            <a:r>
              <a:rPr lang="ja-JP" altLang="en-US" sz="3600" b="1" dirty="0">
                <a:solidFill>
                  <a:schemeClr val="tx1"/>
                </a:solidFill>
                <a:latin typeface="メイリオ" panose="020B0604030504040204" pitchFamily="50" charset="-128"/>
                <a:ea typeface="メイリオ" panose="020B0604030504040204" pitchFamily="50" charset="-128"/>
              </a:rPr>
              <a:t>を建てる</a:t>
            </a:r>
            <a:r>
              <a:rPr lang="ja-JP" altLang="en-US" sz="3600" b="1" dirty="0" smtClean="0">
                <a:solidFill>
                  <a:schemeClr val="tx1"/>
                </a:solidFill>
                <a:latin typeface="メイリオ" panose="020B0604030504040204" pitchFamily="50" charset="-128"/>
                <a:ea typeface="メイリオ" panose="020B0604030504040204" pitchFamily="50" charset="-128"/>
              </a:rPr>
              <a:t>のが追いつかない</a:t>
            </a:r>
            <a:endParaRPr lang="en-US" altLang="ja-JP" sz="3600" b="1" dirty="0">
              <a:solidFill>
                <a:schemeClr val="tx1"/>
              </a:solidFill>
              <a:latin typeface="メイリオ" panose="020B0604030504040204" pitchFamily="50" charset="-128"/>
              <a:ea typeface="メイリオ" panose="020B0604030504040204" pitchFamily="50" charset="-128"/>
            </a:endParaRPr>
          </a:p>
          <a:p>
            <a:pPr marL="0" indent="0" algn="ctr">
              <a:buNone/>
            </a:pPr>
            <a:r>
              <a:rPr lang="ja-JP" altLang="en-US" sz="3200" b="1" dirty="0">
                <a:solidFill>
                  <a:schemeClr val="tx1"/>
                </a:solidFill>
                <a:latin typeface="メイリオ" panose="020B0604030504040204" pitchFamily="50" charset="-128"/>
                <a:ea typeface="メイリオ" panose="020B0604030504040204" pitchFamily="50" charset="-128"/>
              </a:rPr>
              <a:t>　　　　　</a:t>
            </a:r>
            <a:endParaRPr lang="en-US" altLang="ja-JP" sz="3200" b="1" dirty="0">
              <a:solidFill>
                <a:schemeClr val="tx1"/>
              </a:solidFill>
              <a:latin typeface="メイリオ" panose="020B0604030504040204" pitchFamily="50" charset="-128"/>
              <a:ea typeface="メイリオ" panose="020B0604030504040204" pitchFamily="50" charset="-128"/>
            </a:endParaRPr>
          </a:p>
          <a:p>
            <a:pPr marL="0" indent="0" algn="ctr">
              <a:buNone/>
            </a:pPr>
            <a:r>
              <a:rPr lang="ja-JP" altLang="en-US" sz="3200" b="1" dirty="0">
                <a:solidFill>
                  <a:schemeClr val="tx1"/>
                </a:solidFill>
                <a:latin typeface="メイリオ" panose="020B0604030504040204" pitchFamily="50" charset="-128"/>
                <a:ea typeface="メイリオ" panose="020B0604030504040204" pitchFamily="50" charset="-128"/>
              </a:rPr>
              <a:t>　　　　　　</a:t>
            </a:r>
            <a:endParaRPr lang="en-US" altLang="ja-JP" sz="3200" b="1" dirty="0">
              <a:solidFill>
                <a:schemeClr val="tx1"/>
              </a:solidFill>
              <a:latin typeface="メイリオ" panose="020B0604030504040204" pitchFamily="50" charset="-128"/>
              <a:ea typeface="メイリオ" panose="020B0604030504040204" pitchFamily="50" charset="-128"/>
            </a:endParaRPr>
          </a:p>
          <a:p>
            <a:pPr marL="0" indent="0" algn="ctr">
              <a:buNone/>
            </a:pPr>
            <a:endParaRPr lang="en-US" altLang="ja-JP" sz="3200" b="1" dirty="0">
              <a:solidFill>
                <a:schemeClr val="tx1"/>
              </a:solidFill>
              <a:latin typeface="メイリオ" panose="020B0604030504040204" pitchFamily="50" charset="-128"/>
              <a:ea typeface="メイリオ" panose="020B0604030504040204" pitchFamily="50" charset="-128"/>
            </a:endParaRPr>
          </a:p>
          <a:p>
            <a:pPr marL="0" indent="0" algn="ctr">
              <a:buNone/>
            </a:pPr>
            <a:endParaRPr lang="ja-JP" altLang="ja-JP" sz="3200" dirty="0">
              <a:latin typeface="メイリオ" panose="020B0604030504040204" pitchFamily="50" charset="-128"/>
              <a:ea typeface="メイリオ" panose="020B0604030504040204" pitchFamily="50" charset="-128"/>
            </a:endParaRPr>
          </a:p>
          <a:p>
            <a:pPr marL="0" indent="0" algn="ctr">
              <a:buNone/>
            </a:pPr>
            <a:r>
              <a:rPr lang="ja-JP" altLang="en-US" sz="3200" b="1" dirty="0">
                <a:latin typeface="メイリオ" panose="020B0604030504040204" pitchFamily="50" charset="-128"/>
                <a:ea typeface="メイリオ" panose="020B0604030504040204" pitchFamily="50" charset="-128"/>
              </a:rPr>
              <a:t>　　　　　　　　</a:t>
            </a:r>
            <a:endParaRPr lang="en-US" altLang="ja-JP" sz="3200" b="1" dirty="0">
              <a:latin typeface="メイリオ" panose="020B0604030504040204" pitchFamily="50" charset="-128"/>
              <a:ea typeface="メイリオ" panose="020B0604030504040204" pitchFamily="50" charset="-128"/>
            </a:endParaRPr>
          </a:p>
          <a:p>
            <a:pPr marL="0" indent="0" algn="ctr">
              <a:buNone/>
            </a:pPr>
            <a:endParaRPr lang="en-US" altLang="ja-JP" sz="3200" b="1" dirty="0">
              <a:latin typeface="メイリオ" panose="020B0604030504040204" pitchFamily="50" charset="-128"/>
              <a:ea typeface="メイリオ"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4115169187"/>
              </p:ext>
            </p:extLst>
          </p:nvPr>
        </p:nvGraphicFramePr>
        <p:xfrm>
          <a:off x="140426" y="2191407"/>
          <a:ext cx="10965724" cy="4343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07323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59</a:t>
            </a:fld>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72" y="1504140"/>
            <a:ext cx="8353862" cy="5473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1850" y="4405145"/>
            <a:ext cx="3958590" cy="2360780"/>
          </a:xfrm>
          <a:prstGeom prst="rect">
            <a:avLst/>
          </a:prstGeom>
          <a:ln w="28575">
            <a:solidFill>
              <a:schemeClr val="tx1"/>
            </a:solidFill>
          </a:ln>
        </p:spPr>
      </p:pic>
      <p:sp>
        <p:nvSpPr>
          <p:cNvPr id="5" name="円/楕円 4"/>
          <p:cNvSpPr/>
          <p:nvPr/>
        </p:nvSpPr>
        <p:spPr>
          <a:xfrm>
            <a:off x="2470683" y="1848382"/>
            <a:ext cx="1581056" cy="1608692"/>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47472" y="309499"/>
            <a:ext cx="9948041" cy="1538883"/>
          </a:xfrm>
          <a:prstGeom prst="rect">
            <a:avLst/>
          </a:prstGeom>
          <a:noFill/>
        </p:spPr>
        <p:txBody>
          <a:bodyPr wrap="square" rtlCol="0">
            <a:spAutoFit/>
          </a:bodyPr>
          <a:lstStyle/>
          <a:p>
            <a:r>
              <a:rPr kumimoji="1" lang="ja-JP" altLang="en-US" sz="5400" b="1" dirty="0" smtClean="0">
                <a:solidFill>
                  <a:srgbClr val="002060"/>
                </a:solidFill>
                <a:latin typeface="メイリオ" panose="020B0604030504040204" pitchFamily="50" charset="-128"/>
                <a:ea typeface="メイリオ" panose="020B0604030504040204" pitchFamily="50" charset="-128"/>
              </a:rPr>
              <a:t>西区</a:t>
            </a:r>
            <a:endParaRPr kumimoji="1" lang="en-US" altLang="ja-JP" sz="5400" b="1" dirty="0" smtClean="0">
              <a:solidFill>
                <a:srgbClr val="002060"/>
              </a:solidFill>
              <a:latin typeface="メイリオ" panose="020B0604030504040204" pitchFamily="50" charset="-128"/>
              <a:ea typeface="メイリオ" panose="020B0604030504040204" pitchFamily="50" charset="-128"/>
            </a:endParaRPr>
          </a:p>
          <a:p>
            <a:pPr marL="285750" indent="-285750">
              <a:buClr>
                <a:srgbClr val="002060"/>
              </a:buClr>
              <a:buFont typeface="Wingdings" panose="05000000000000000000" pitchFamily="2" charset="2"/>
              <a:buChar char="u"/>
            </a:pPr>
            <a:r>
              <a:rPr kumimoji="1" lang="ja-JP" altLang="en-US" sz="4000" b="1" dirty="0" smtClean="0">
                <a:latin typeface="メイリオ" panose="020B0604030504040204" pitchFamily="50" charset="-128"/>
                <a:ea typeface="メイリオ" panose="020B0604030504040204" pitchFamily="50" charset="-128"/>
              </a:rPr>
              <a:t>街並みが保存地区に指定</a:t>
            </a:r>
            <a:endParaRPr kumimoji="1" lang="ja-JP" altLang="en-US" sz="4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51418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6</a:t>
            </a:fld>
            <a:endParaRPr kumimoji="1" lang="ja-JP" altLang="en-US"/>
          </a:p>
        </p:txBody>
      </p:sp>
      <p:graphicFrame>
        <p:nvGraphicFramePr>
          <p:cNvPr id="3" name="グラフ 2"/>
          <p:cNvGraphicFramePr>
            <a:graphicFrameLocks/>
          </p:cNvGraphicFramePr>
          <p:nvPr>
            <p:extLst>
              <p:ext uri="{D42A27DB-BD31-4B8C-83A1-F6EECF244321}">
                <p14:modId xmlns:p14="http://schemas.microsoft.com/office/powerpoint/2010/main" val="193575504"/>
              </p:ext>
            </p:extLst>
          </p:nvPr>
        </p:nvGraphicFramePr>
        <p:xfrm>
          <a:off x="98474" y="0"/>
          <a:ext cx="1129284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角丸四角形 3"/>
          <p:cNvSpPr/>
          <p:nvPr/>
        </p:nvSpPr>
        <p:spPr>
          <a:xfrm>
            <a:off x="6155871" y="3249386"/>
            <a:ext cx="2188029" cy="1926771"/>
          </a:xfrm>
          <a:prstGeom prst="roundRect">
            <a:avLst>
              <a:gd name="adj" fmla="val 73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900" dirty="0" smtClean="0">
                <a:solidFill>
                  <a:schemeClr val="tx1"/>
                </a:solidFill>
                <a:latin typeface="HGP創英ﾌﾟﾚｾﾞﾝｽEB" panose="02020800000000000000" pitchFamily="18" charset="-128"/>
                <a:ea typeface="HGP創英ﾌﾟﾚｾﾞﾝｽEB" panose="02020800000000000000" pitchFamily="18" charset="-128"/>
              </a:rPr>
              <a:t>≒</a:t>
            </a:r>
            <a:endParaRPr kumimoji="1" lang="ja-JP" altLang="en-US" sz="19900" dirty="0">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243721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169767501"/>
              </p:ext>
            </p:extLst>
          </p:nvPr>
        </p:nvGraphicFramePr>
        <p:xfrm>
          <a:off x="143328" y="2116220"/>
          <a:ext cx="10902043"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0" y="0"/>
            <a:ext cx="11493500" cy="2116220"/>
          </a:xfrm>
          <a:prstGeom prst="rect">
            <a:avLst/>
          </a:prstGeom>
        </p:spPr>
        <p:txBody>
          <a:bodyPr wrap="square">
            <a:spAutoFit/>
          </a:bodyPr>
          <a:lstStyle/>
          <a:p>
            <a:pPr lvl="0">
              <a:lnSpc>
                <a:spcPct val="95000"/>
              </a:lnSpc>
              <a:spcBef>
                <a:spcPts val="1400"/>
              </a:spcBef>
              <a:spcAft>
                <a:spcPts val="200"/>
              </a:spcAft>
              <a:buClr>
                <a:srgbClr val="549E39"/>
              </a:buClr>
              <a:buSzPct val="80000"/>
            </a:pPr>
            <a:r>
              <a:rPr lang="ja-JP" altLang="ja-JP" sz="5400" b="1" spc="10" dirty="0" smtClean="0">
                <a:solidFill>
                  <a:srgbClr val="002060"/>
                </a:solidFill>
                <a:latin typeface="メイリオ" panose="020B0604030504040204" pitchFamily="50" charset="-128"/>
                <a:ea typeface="メイリオ" panose="020B0604030504040204" pitchFamily="50" charset="-128"/>
              </a:rPr>
              <a:t>昭和区</a:t>
            </a:r>
            <a:r>
              <a:rPr lang="en-US" altLang="ja-JP" sz="2800" b="1" spc="10" dirty="0">
                <a:solidFill>
                  <a:prstClr val="black"/>
                </a:solidFill>
                <a:latin typeface="メイリオ" panose="020B0604030504040204" pitchFamily="50" charset="-128"/>
                <a:ea typeface="メイリオ" panose="020B0604030504040204" pitchFamily="50" charset="-128"/>
              </a:rPr>
              <a:t>	</a:t>
            </a:r>
            <a:endParaRPr lang="en-US" altLang="ja-JP" sz="2800" b="1" spc="10" dirty="0" smtClean="0">
              <a:solidFill>
                <a:prstClr val="black"/>
              </a:solidFill>
              <a:latin typeface="メイリオ" panose="020B0604030504040204" pitchFamily="50" charset="-128"/>
              <a:ea typeface="メイリオ" panose="020B0604030504040204" pitchFamily="50" charset="-128"/>
            </a:endParaRPr>
          </a:p>
          <a:p>
            <a:pPr marL="457200" lvl="0" indent="-457200" algn="just">
              <a:lnSpc>
                <a:spcPct val="95000"/>
              </a:lnSpc>
              <a:spcBef>
                <a:spcPts val="1400"/>
              </a:spcBef>
              <a:spcAft>
                <a:spcPts val="200"/>
              </a:spcAft>
              <a:buClr>
                <a:schemeClr val="tx2"/>
              </a:buClr>
              <a:buSzPct val="80000"/>
              <a:buFont typeface="Wingdings" panose="05000000000000000000" pitchFamily="2" charset="2"/>
              <a:buChar char="u"/>
            </a:pPr>
            <a:r>
              <a:rPr lang="ja-JP" altLang="ja-JP" sz="2800" b="1" spc="10" dirty="0" smtClean="0">
                <a:solidFill>
                  <a:prstClr val="black"/>
                </a:solidFill>
                <a:latin typeface="メイリオ" panose="020B0604030504040204" pitchFamily="50" charset="-128"/>
                <a:ea typeface="メイリオ" panose="020B0604030504040204" pitchFamily="50" charset="-128"/>
              </a:rPr>
              <a:t>人口</a:t>
            </a:r>
            <a:r>
              <a:rPr lang="ja-JP" altLang="ja-JP" sz="2800" b="1" spc="10" dirty="0">
                <a:solidFill>
                  <a:prstClr val="black"/>
                </a:solidFill>
                <a:latin typeface="メイリオ" panose="020B0604030504040204" pitchFamily="50" charset="-128"/>
                <a:ea typeface="メイリオ" panose="020B0604030504040204" pitchFamily="50" charset="-128"/>
              </a:rPr>
              <a:t>密度</a:t>
            </a:r>
            <a:r>
              <a:rPr lang="ja-JP" altLang="ja-JP" sz="2800" b="1" spc="10" dirty="0" smtClean="0">
                <a:solidFill>
                  <a:prstClr val="black"/>
                </a:solidFill>
                <a:latin typeface="メイリオ" panose="020B0604030504040204" pitchFamily="50" charset="-128"/>
                <a:ea typeface="メイリオ" panose="020B0604030504040204" pitchFamily="50" charset="-128"/>
              </a:rPr>
              <a:t>高い</a:t>
            </a:r>
            <a:endParaRPr lang="en-US" altLang="ja-JP" sz="2800" b="1" spc="10" dirty="0">
              <a:solidFill>
                <a:prstClr val="black"/>
              </a:solidFill>
              <a:latin typeface="メイリオ" panose="020B0604030504040204" pitchFamily="50" charset="-128"/>
              <a:ea typeface="メイリオ" panose="020B0604030504040204" pitchFamily="50" charset="-128"/>
            </a:endParaRPr>
          </a:p>
          <a:p>
            <a:pPr marL="457200" lvl="0" indent="-457200" algn="just">
              <a:lnSpc>
                <a:spcPct val="95000"/>
              </a:lnSpc>
              <a:spcBef>
                <a:spcPts val="1400"/>
              </a:spcBef>
              <a:spcAft>
                <a:spcPts val="200"/>
              </a:spcAft>
              <a:buClr>
                <a:schemeClr val="tx2"/>
              </a:buClr>
              <a:buSzPct val="80000"/>
              <a:buFont typeface="Wingdings" panose="05000000000000000000" pitchFamily="2" charset="2"/>
              <a:buChar char="u"/>
            </a:pPr>
            <a:r>
              <a:rPr lang="en-US" altLang="ja-JP" sz="2800" b="1" spc="10" dirty="0" smtClean="0">
                <a:solidFill>
                  <a:prstClr val="black"/>
                </a:solidFill>
                <a:latin typeface="メイリオ" panose="020B0604030504040204" pitchFamily="50" charset="-128"/>
                <a:ea typeface="メイリオ" panose="020B0604030504040204" pitchFamily="50" charset="-128"/>
              </a:rPr>
              <a:t>1</a:t>
            </a:r>
            <a:r>
              <a:rPr lang="ja-JP" altLang="ja-JP" sz="2800" b="1" spc="10" dirty="0" smtClean="0">
                <a:solidFill>
                  <a:prstClr val="black"/>
                </a:solidFill>
                <a:latin typeface="メイリオ" panose="020B0604030504040204" pitchFamily="50" charset="-128"/>
                <a:ea typeface="メイリオ" panose="020B0604030504040204" pitchFamily="50" charset="-128"/>
              </a:rPr>
              <a:t>世帯</a:t>
            </a:r>
            <a:r>
              <a:rPr lang="ja-JP" altLang="ja-JP" sz="2800" b="1" spc="10" dirty="0">
                <a:solidFill>
                  <a:prstClr val="black"/>
                </a:solidFill>
                <a:latin typeface="メイリオ" panose="020B0604030504040204" pitchFamily="50" charset="-128"/>
                <a:ea typeface="メイリオ" panose="020B0604030504040204" pitchFamily="50" charset="-128"/>
              </a:rPr>
              <a:t>当たりの人数</a:t>
            </a:r>
            <a:r>
              <a:rPr lang="ja-JP" altLang="ja-JP" sz="2800" b="1" spc="10" dirty="0" smtClean="0">
                <a:solidFill>
                  <a:prstClr val="black"/>
                </a:solidFill>
                <a:latin typeface="メイリオ" panose="020B0604030504040204" pitchFamily="50" charset="-128"/>
                <a:ea typeface="メイリオ" panose="020B0604030504040204" pitchFamily="50" charset="-128"/>
              </a:rPr>
              <a:t>がほか</a:t>
            </a:r>
            <a:r>
              <a:rPr lang="ja-JP" altLang="ja-JP" sz="2800" b="1" spc="10" dirty="0">
                <a:solidFill>
                  <a:prstClr val="black"/>
                </a:solidFill>
                <a:latin typeface="メイリオ" panose="020B0604030504040204" pitchFamily="50" charset="-128"/>
                <a:ea typeface="メイリオ" panose="020B0604030504040204" pitchFamily="50" charset="-128"/>
              </a:rPr>
              <a:t>の区と</a:t>
            </a:r>
            <a:r>
              <a:rPr lang="ja-JP" altLang="ja-JP" sz="2800" b="1" spc="10" dirty="0" smtClean="0">
                <a:solidFill>
                  <a:prstClr val="black"/>
                </a:solidFill>
                <a:latin typeface="メイリオ" panose="020B0604030504040204" pitchFamily="50" charset="-128"/>
                <a:ea typeface="メイリオ" panose="020B0604030504040204" pitchFamily="50" charset="-128"/>
              </a:rPr>
              <a:t>比べて少ない</a:t>
            </a:r>
            <a:r>
              <a:rPr lang="en-US" altLang="ja-JP" sz="2800" b="1" spc="10" dirty="0" smtClean="0">
                <a:solidFill>
                  <a:prstClr val="black"/>
                </a:solidFill>
                <a:latin typeface="メイリオ" panose="020B0604030504040204" pitchFamily="50" charset="-128"/>
                <a:ea typeface="メイリオ" panose="020B0604030504040204" pitchFamily="50" charset="-128"/>
              </a:rPr>
              <a:t> </a:t>
            </a:r>
            <a:endParaRPr lang="ja-JP" altLang="ja-JP" sz="2800" b="1" spc="1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540262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61</a:t>
            </a:fld>
            <a:endParaRPr kumimoji="1" lang="ja-JP" altLang="en-US"/>
          </a:p>
        </p:txBody>
      </p:sp>
      <p:sp>
        <p:nvSpPr>
          <p:cNvPr id="5" name="タイトル 2"/>
          <p:cNvSpPr>
            <a:spLocks noGrp="1"/>
          </p:cNvSpPr>
          <p:nvPr>
            <p:ph type="title"/>
          </p:nvPr>
        </p:nvSpPr>
        <p:spPr>
          <a:xfrm>
            <a:off x="1" y="1382233"/>
            <a:ext cx="11292840" cy="1440894"/>
          </a:xfrm>
          <a:solidFill>
            <a:srgbClr val="FFFFCC"/>
          </a:solidFill>
        </p:spPr>
        <p:txBody>
          <a:bodyPr>
            <a:noAutofit/>
          </a:bodyPr>
          <a:lstStyle/>
          <a:p>
            <a:pPr algn="ctr">
              <a:lnSpc>
                <a:spcPct val="150000"/>
              </a:lnSpc>
            </a:pPr>
            <a:r>
              <a:rPr kumimoji="1" lang="ja-JP" altLang="en-US" sz="6000" b="0" dirty="0" smtClean="0">
                <a:solidFill>
                  <a:srgbClr val="002060"/>
                </a:solidFill>
                <a:latin typeface="HGS創英角ｺﾞｼｯｸUB" panose="020B0900000000000000" pitchFamily="50" charset="-128"/>
                <a:ea typeface="HGS創英角ｺﾞｼｯｸUB" panose="020B0900000000000000" pitchFamily="50" charset="-128"/>
              </a:rPr>
              <a:t>スーパーマーケットが多い区</a:t>
            </a:r>
            <a:endParaRPr kumimoji="1" lang="ja-JP" altLang="en-US" sz="6000" b="0" dirty="0">
              <a:solidFill>
                <a:srgbClr val="002060"/>
              </a:solidFill>
              <a:latin typeface="HGS創英角ｺﾞｼｯｸUB" panose="020B0900000000000000" pitchFamily="50" charset="-128"/>
              <a:ea typeface="HGS創英角ｺﾞｼｯｸUB" panose="020B0900000000000000" pitchFamily="50" charset="-128"/>
            </a:endParaRPr>
          </a:p>
        </p:txBody>
      </p:sp>
      <p:sp>
        <p:nvSpPr>
          <p:cNvPr id="7" name="角丸四角形 6"/>
          <p:cNvSpPr/>
          <p:nvPr/>
        </p:nvSpPr>
        <p:spPr>
          <a:xfrm>
            <a:off x="2228053" y="4425711"/>
            <a:ext cx="6836736" cy="208844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緑区・港区</a:t>
            </a:r>
            <a:endParaRPr kumimoji="1" lang="ja-JP" altLang="en-US" sz="4800" dirty="0">
              <a:solidFill>
                <a:schemeClr val="tx1"/>
              </a:solidFill>
              <a:latin typeface="HGS創英ﾌﾟﾚｾﾞﾝｽEB" panose="02020800000000000000" pitchFamily="18" charset="-128"/>
              <a:ea typeface="HGS創英ﾌﾟﾚｾﾞﾝｽEB" panose="02020800000000000000" pitchFamily="18" charset="-128"/>
            </a:endParaRPr>
          </a:p>
        </p:txBody>
      </p:sp>
      <p:sp>
        <p:nvSpPr>
          <p:cNvPr id="6" name="下矢印 5"/>
          <p:cNvSpPr/>
          <p:nvPr/>
        </p:nvSpPr>
        <p:spPr>
          <a:xfrm>
            <a:off x="4519370" y="2823127"/>
            <a:ext cx="2254102" cy="1977655"/>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70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62</a:t>
            </a:fld>
            <a:endParaRPr kumimoji="1" lang="ja-JP" altLang="en-US"/>
          </a:p>
        </p:txBody>
      </p:sp>
      <p:sp>
        <p:nvSpPr>
          <p:cNvPr id="5" name="コンテンツ プレースホルダー 2"/>
          <p:cNvSpPr>
            <a:spLocks noGrp="1"/>
          </p:cNvSpPr>
          <p:nvPr>
            <p:ph idx="1"/>
          </p:nvPr>
        </p:nvSpPr>
        <p:spPr>
          <a:xfrm>
            <a:off x="103909" y="0"/>
            <a:ext cx="11188931" cy="2490952"/>
          </a:xfrm>
        </p:spPr>
        <p:txBody>
          <a:bodyPr>
            <a:noAutofit/>
          </a:bodyPr>
          <a:lstStyle/>
          <a:p>
            <a:pPr marL="0" indent="0" algn="just">
              <a:buNone/>
            </a:pPr>
            <a:r>
              <a:rPr lang="ja-JP" altLang="en-US" sz="3600" b="1" dirty="0" smtClean="0">
                <a:solidFill>
                  <a:srgbClr val="002060"/>
                </a:solidFill>
                <a:latin typeface="メイリオ" panose="020B0604030504040204" pitchFamily="50" charset="-128"/>
                <a:ea typeface="メイリオ" panose="020B0604030504040204" pitchFamily="50" charset="-128"/>
              </a:rPr>
              <a:t>緑区・港区</a:t>
            </a:r>
            <a:endParaRPr lang="en-US" altLang="ja-JP" sz="3600" b="1" dirty="0" smtClean="0">
              <a:solidFill>
                <a:srgbClr val="002060"/>
              </a:solidFill>
              <a:latin typeface="メイリオ" panose="020B0604030504040204" pitchFamily="50" charset="-128"/>
              <a:ea typeface="メイリオ" panose="020B0604030504040204" pitchFamily="50" charset="-128"/>
            </a:endParaRPr>
          </a:p>
          <a:p>
            <a:pPr algn="just">
              <a:buFont typeface="Wingdings" panose="05000000000000000000" pitchFamily="2" charset="2"/>
              <a:buChar char="u"/>
            </a:pPr>
            <a:r>
              <a:rPr lang="ja-JP" altLang="en-US" sz="2400" b="1" dirty="0" smtClean="0">
                <a:solidFill>
                  <a:schemeClr val="tx1"/>
                </a:solidFill>
                <a:latin typeface="メイリオ" panose="020B0604030504040204" pitchFamily="50" charset="-128"/>
                <a:ea typeface="メイリオ" panose="020B0604030504040204" pitchFamily="50" charset="-128"/>
              </a:rPr>
              <a:t>１</a:t>
            </a:r>
            <a:r>
              <a:rPr lang="ja-JP" altLang="en-US" sz="2400" b="1" dirty="0">
                <a:solidFill>
                  <a:schemeClr val="tx1"/>
                </a:solidFill>
                <a:latin typeface="メイリオ" panose="020B0604030504040204" pitchFamily="50" charset="-128"/>
                <a:ea typeface="メイリオ" panose="020B0604030504040204" pitchFamily="50" charset="-128"/>
              </a:rPr>
              <a:t>世帯当たりの人数が多いかつ人口が多い</a:t>
            </a:r>
            <a:endParaRPr lang="en-US" altLang="ja-JP" sz="2400" b="1" dirty="0">
              <a:solidFill>
                <a:schemeClr val="tx1"/>
              </a:solidFill>
              <a:latin typeface="メイリオ" panose="020B0604030504040204" pitchFamily="50" charset="-128"/>
              <a:ea typeface="メイリオ" panose="020B0604030504040204" pitchFamily="50" charset="-128"/>
            </a:endParaRPr>
          </a:p>
          <a:p>
            <a:pPr marL="0" indent="0" algn="just">
              <a:buNone/>
            </a:pPr>
            <a:r>
              <a:rPr lang="ja-JP" altLang="en-US" sz="2400" b="1" dirty="0">
                <a:solidFill>
                  <a:schemeClr val="tx1"/>
                </a:solidFill>
                <a:latin typeface="メイリオ" panose="020B0604030504040204" pitchFamily="50" charset="-128"/>
                <a:ea typeface="メイリオ" panose="020B0604030504040204" pitchFamily="50" charset="-128"/>
              </a:rPr>
              <a:t>名古屋市の一人当たりの世帯数平均</a:t>
            </a:r>
            <a:r>
              <a:rPr lang="en-US" altLang="ja-JP" sz="3600" b="1" dirty="0">
                <a:solidFill>
                  <a:srgbClr val="FF0000"/>
                </a:solidFill>
                <a:latin typeface="メイリオ" panose="020B0604030504040204" pitchFamily="50" charset="-128"/>
                <a:ea typeface="メイリオ" panose="020B0604030504040204" pitchFamily="50" charset="-128"/>
              </a:rPr>
              <a:t>2.15</a:t>
            </a:r>
          </a:p>
          <a:p>
            <a:pPr marL="0" indent="0" algn="just">
              <a:buNone/>
            </a:pPr>
            <a:r>
              <a:rPr lang="ja-JP" altLang="en-US" sz="2400" b="1" dirty="0">
                <a:latin typeface="メイリオ" panose="020B0604030504040204" pitchFamily="50" charset="-128"/>
                <a:ea typeface="メイリオ" panose="020B0604030504040204" pitchFamily="50" charset="-128"/>
              </a:rPr>
              <a:t>　　　　　　　　　</a:t>
            </a:r>
            <a:r>
              <a:rPr lang="ja-JP" altLang="en-US" sz="2400" b="1" dirty="0">
                <a:solidFill>
                  <a:schemeClr val="tx1"/>
                </a:solidFill>
                <a:latin typeface="メイリオ" panose="020B0604030504040204" pitchFamily="50" charset="-128"/>
                <a:ea typeface="メイリオ" panose="020B0604030504040204" pitchFamily="50" charset="-128"/>
              </a:rPr>
              <a:t>緑区</a:t>
            </a:r>
            <a:r>
              <a:rPr lang="ja-JP" altLang="en-US" sz="2400" b="1" dirty="0">
                <a:solidFill>
                  <a:srgbClr val="FF0000"/>
                </a:solidFill>
                <a:latin typeface="メイリオ" panose="020B0604030504040204" pitchFamily="50" charset="-128"/>
                <a:ea typeface="メイリオ" panose="020B0604030504040204" pitchFamily="50" charset="-128"/>
              </a:rPr>
              <a:t>　</a:t>
            </a:r>
            <a:r>
              <a:rPr lang="en-US" altLang="ja-JP" sz="3600" b="1" dirty="0">
                <a:solidFill>
                  <a:srgbClr val="FF0000"/>
                </a:solidFill>
                <a:latin typeface="メイリオ" panose="020B0604030504040204" pitchFamily="50" charset="-128"/>
                <a:ea typeface="メイリオ" panose="020B0604030504040204" pitchFamily="50" charset="-128"/>
              </a:rPr>
              <a:t>2.55</a:t>
            </a:r>
            <a:r>
              <a:rPr lang="en-US" altLang="ja-JP" sz="3600" b="1" dirty="0">
                <a:latin typeface="メイリオ" panose="020B0604030504040204" pitchFamily="50" charset="-128"/>
                <a:ea typeface="メイリオ" panose="020B0604030504040204" pitchFamily="50" charset="-128"/>
              </a:rPr>
              <a:t> </a:t>
            </a:r>
            <a:r>
              <a:rPr lang="ja-JP" altLang="en-US" sz="2400" b="1" dirty="0">
                <a:solidFill>
                  <a:schemeClr val="tx1"/>
                </a:solidFill>
                <a:latin typeface="メイリオ" panose="020B0604030504040204" pitchFamily="50" charset="-128"/>
                <a:ea typeface="メイリオ" panose="020B0604030504040204" pitchFamily="50" charset="-128"/>
              </a:rPr>
              <a:t>港区</a:t>
            </a:r>
            <a:r>
              <a:rPr lang="ja-JP" altLang="en-US" sz="2400" b="1" dirty="0">
                <a:latin typeface="メイリオ" panose="020B0604030504040204" pitchFamily="50" charset="-128"/>
                <a:ea typeface="メイリオ" panose="020B0604030504040204" pitchFamily="50" charset="-128"/>
              </a:rPr>
              <a:t>　</a:t>
            </a:r>
            <a:r>
              <a:rPr lang="en-US" altLang="ja-JP" sz="3600" b="1" dirty="0" smtClean="0">
                <a:solidFill>
                  <a:srgbClr val="FF0000"/>
                </a:solidFill>
                <a:latin typeface="メイリオ" panose="020B0604030504040204" pitchFamily="50" charset="-128"/>
                <a:ea typeface="メイリオ" panose="020B0604030504040204" pitchFamily="50" charset="-128"/>
              </a:rPr>
              <a:t>2.4</a:t>
            </a:r>
            <a:r>
              <a:rPr lang="en-US" altLang="ja-JP" sz="3600" b="1" dirty="0">
                <a:solidFill>
                  <a:srgbClr val="FF0000"/>
                </a:solidFill>
                <a:latin typeface="メイリオ" panose="020B0604030504040204" pitchFamily="50" charset="-128"/>
                <a:ea typeface="メイリオ" panose="020B0604030504040204" pitchFamily="50" charset="-128"/>
              </a:rPr>
              <a:t>5</a:t>
            </a:r>
            <a:endParaRPr lang="en-US" altLang="ja-JP" sz="3600" b="1" dirty="0" smtClean="0">
              <a:solidFill>
                <a:srgbClr val="FF0000"/>
              </a:solidFill>
              <a:latin typeface="メイリオ" panose="020B0604030504040204" pitchFamily="50" charset="-128"/>
              <a:ea typeface="メイリオ" panose="020B0604030504040204" pitchFamily="50" charset="-128"/>
            </a:endParaRPr>
          </a:p>
          <a:p>
            <a:pPr marL="0" indent="0" algn="just">
              <a:buNone/>
            </a:pPr>
            <a:endParaRPr lang="en-US" altLang="ja-JP" sz="3600" b="1" dirty="0">
              <a:solidFill>
                <a:srgbClr val="FF0000"/>
              </a:solidFill>
              <a:latin typeface="メイリオ" panose="020B0604030504040204" pitchFamily="50" charset="-128"/>
              <a:ea typeface="メイリオ" panose="020B0604030504040204" pitchFamily="50" charset="-128"/>
            </a:endParaRPr>
          </a:p>
          <a:p>
            <a:pPr marL="0" indent="0" algn="just">
              <a:buNone/>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a:latin typeface="メイリオ" panose="020B0604030504040204" pitchFamily="50" charset="-128"/>
              <a:ea typeface="メイリオ" panose="020B0604030504040204" pitchFamily="50" charset="-128"/>
            </a:endParaRPr>
          </a:p>
          <a:p>
            <a:pPr marL="0" indent="0" algn="just">
              <a:buNone/>
            </a:pPr>
            <a:endParaRPr lang="en-US" altLang="ja-JP" sz="2400" b="1" dirty="0">
              <a:latin typeface="メイリオ" panose="020B0604030504040204" pitchFamily="50" charset="-128"/>
              <a:ea typeface="メイリオ" panose="020B0604030504040204"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4057389932"/>
              </p:ext>
            </p:extLst>
          </p:nvPr>
        </p:nvGraphicFramePr>
        <p:xfrm>
          <a:off x="247649" y="2490952"/>
          <a:ext cx="10886209" cy="3913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2517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369277"/>
            <a:ext cx="11446143" cy="6396648"/>
          </a:xfrm>
        </p:spPr>
        <p:txBody>
          <a:bodyPr>
            <a:noAutofit/>
          </a:bodyPr>
          <a:lstStyle/>
          <a:p>
            <a:pPr>
              <a:lnSpc>
                <a:spcPct val="150000"/>
              </a:lnSpc>
              <a:buFont typeface="Wingdings" panose="05000000000000000000" pitchFamily="2" charset="2"/>
              <a:buChar char="u"/>
            </a:pPr>
            <a:r>
              <a:rPr lang="ja-JP" altLang="ja-JP" sz="3600" dirty="0" smtClean="0">
                <a:solidFill>
                  <a:schemeClr val="tx1"/>
                </a:solidFill>
                <a:latin typeface="HGS創英ﾌﾟﾚｾﾞﾝｽEB" panose="02020800000000000000" pitchFamily="18" charset="-128"/>
                <a:ea typeface="HGS創英ﾌﾟﾚｾﾞﾝｽEB" panose="02020800000000000000" pitchFamily="18" charset="-128"/>
              </a:rPr>
              <a:t>スーパー</a:t>
            </a:r>
            <a:r>
              <a:rPr lang="ja-JP" altLang="en-US" sz="3600" dirty="0">
                <a:solidFill>
                  <a:schemeClr val="tx1"/>
                </a:solidFill>
                <a:latin typeface="HGS創英ﾌﾟﾚｾﾞﾝｽEB" panose="02020800000000000000" pitchFamily="18" charset="-128"/>
                <a:ea typeface="HGS創英ﾌﾟﾚｾﾞﾝｽEB" panose="02020800000000000000" pitchFamily="18" charset="-128"/>
              </a:rPr>
              <a:t>の数</a:t>
            </a:r>
            <a:r>
              <a:rPr lang="ja-JP" altLang="ja-JP" sz="3600" dirty="0">
                <a:solidFill>
                  <a:schemeClr val="tx1"/>
                </a:solidFill>
                <a:latin typeface="HGS創英ﾌﾟﾚｾﾞﾝｽEB" panose="02020800000000000000" pitchFamily="18" charset="-128"/>
                <a:ea typeface="HGS創英ﾌﾟﾚｾﾞﾝｽEB" panose="02020800000000000000" pitchFamily="18" charset="-128"/>
              </a:rPr>
              <a:t>と世帯数が密接な関係にあるの</a:t>
            </a:r>
            <a:r>
              <a:rPr lang="ja-JP" altLang="ja-JP" sz="3600" dirty="0" smtClean="0">
                <a:solidFill>
                  <a:schemeClr val="tx1"/>
                </a:solidFill>
                <a:latin typeface="HGS創英ﾌﾟﾚｾﾞﾝｽEB" panose="02020800000000000000" pitchFamily="18" charset="-128"/>
                <a:ea typeface="HGS創英ﾌﾟﾚｾﾞﾝｽEB" panose="02020800000000000000" pitchFamily="18" charset="-128"/>
              </a:rPr>
              <a:t>は</a:t>
            </a:r>
            <a:endParaRPr lang="en-US" altLang="ja-JP" sz="36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0" indent="0">
              <a:lnSpc>
                <a:spcPct val="150000"/>
              </a:lnSpc>
              <a:buNone/>
            </a:pPr>
            <a:r>
              <a:rPr lang="ja-JP" altLang="en-US" sz="3600" dirty="0" smtClean="0">
                <a:solidFill>
                  <a:schemeClr val="tx1"/>
                </a:solidFill>
                <a:latin typeface="HGS創英ﾌﾟﾚｾﾞﾝｽEB" panose="02020800000000000000" pitchFamily="18" charset="-128"/>
                <a:ea typeface="HGS創英ﾌﾟﾚｾﾞﾝｽEB" panose="02020800000000000000" pitchFamily="18" charset="-128"/>
              </a:rPr>
              <a:t>人口</a:t>
            </a:r>
            <a:r>
              <a:rPr lang="ja-JP" altLang="en-US" sz="3600" dirty="0">
                <a:solidFill>
                  <a:schemeClr val="tx1"/>
                </a:solidFill>
                <a:latin typeface="HGS創英ﾌﾟﾚｾﾞﾝｽEB" panose="02020800000000000000" pitchFamily="18" charset="-128"/>
                <a:ea typeface="HGS創英ﾌﾟﾚｾﾞﾝｽEB" panose="02020800000000000000" pitchFamily="18" charset="-128"/>
              </a:rPr>
              <a:t>の多いところ</a:t>
            </a:r>
            <a:r>
              <a:rPr lang="ja-JP" altLang="en-US" sz="3600" dirty="0" smtClean="0">
                <a:solidFill>
                  <a:schemeClr val="tx1"/>
                </a:solidFill>
                <a:latin typeface="HGS創英ﾌﾟﾚｾﾞﾝｽEB" panose="02020800000000000000" pitchFamily="18" charset="-128"/>
                <a:ea typeface="HGS創英ﾌﾟﾚｾﾞﾝｽEB" panose="02020800000000000000" pitchFamily="18" charset="-128"/>
              </a:rPr>
              <a:t>にスーパーを</a:t>
            </a:r>
            <a:r>
              <a:rPr lang="ja-JP" altLang="en-US" sz="3600" dirty="0">
                <a:solidFill>
                  <a:schemeClr val="tx1"/>
                </a:solidFill>
                <a:latin typeface="HGS創英ﾌﾟﾚｾﾞﾝｽEB" panose="02020800000000000000" pitchFamily="18" charset="-128"/>
                <a:ea typeface="HGS創英ﾌﾟﾚｾﾞﾝｽEB" panose="02020800000000000000" pitchFamily="18" charset="-128"/>
              </a:rPr>
              <a:t>建</a:t>
            </a:r>
            <a:r>
              <a:rPr lang="ja-JP" altLang="en-US" sz="3600" dirty="0" smtClean="0">
                <a:solidFill>
                  <a:schemeClr val="tx1"/>
                </a:solidFill>
                <a:latin typeface="HGS創英ﾌﾟﾚｾﾞﾝｽEB" panose="02020800000000000000" pitchFamily="18" charset="-128"/>
                <a:ea typeface="HGS創英ﾌﾟﾚｾﾞﾝｽEB" panose="02020800000000000000" pitchFamily="18" charset="-128"/>
              </a:rPr>
              <a:t>てた方</a:t>
            </a:r>
            <a:r>
              <a:rPr lang="ja-JP" altLang="en-US" sz="3600" dirty="0">
                <a:solidFill>
                  <a:schemeClr val="tx1"/>
                </a:solidFill>
                <a:latin typeface="HGS創英ﾌﾟﾚｾﾞﾝｽEB" panose="02020800000000000000" pitchFamily="18" charset="-128"/>
                <a:ea typeface="HGS創英ﾌﾟﾚｾﾞﾝｽEB" panose="02020800000000000000" pitchFamily="18" charset="-128"/>
              </a:rPr>
              <a:t>が収益</a:t>
            </a:r>
            <a:r>
              <a:rPr lang="ja-JP" altLang="en-US" sz="3600" dirty="0" smtClean="0">
                <a:solidFill>
                  <a:schemeClr val="tx1"/>
                </a:solidFill>
                <a:latin typeface="HGS創英ﾌﾟﾚｾﾞﾝｽEB" panose="02020800000000000000" pitchFamily="18" charset="-128"/>
                <a:ea typeface="HGS創英ﾌﾟﾚｾﾞﾝｽEB" panose="02020800000000000000" pitchFamily="18" charset="-128"/>
              </a:rPr>
              <a:t>が</a:t>
            </a:r>
            <a:endParaRPr lang="en-US" altLang="ja-JP" sz="36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0" indent="0">
              <a:lnSpc>
                <a:spcPct val="150000"/>
              </a:lnSpc>
              <a:buNone/>
            </a:pPr>
            <a:r>
              <a:rPr lang="ja-JP" altLang="en-US" sz="3600" dirty="0" smtClean="0">
                <a:solidFill>
                  <a:schemeClr val="tx1"/>
                </a:solidFill>
                <a:latin typeface="HGS創英ﾌﾟﾚｾﾞﾝｽEB" panose="02020800000000000000" pitchFamily="18" charset="-128"/>
                <a:ea typeface="HGS創英ﾌﾟﾚｾﾞﾝｽEB" panose="02020800000000000000" pitchFamily="18" charset="-128"/>
              </a:rPr>
              <a:t>見込める</a:t>
            </a:r>
            <a:r>
              <a:rPr lang="ja-JP" altLang="en-US" sz="3600" dirty="0">
                <a:solidFill>
                  <a:schemeClr val="tx1"/>
                </a:solidFill>
                <a:latin typeface="HGS創英ﾌﾟﾚｾﾞﾝｽEB" panose="02020800000000000000" pitchFamily="18" charset="-128"/>
                <a:ea typeface="HGS創英ﾌﾟﾚｾﾞﾝｽEB" panose="02020800000000000000" pitchFamily="18" charset="-128"/>
              </a:rPr>
              <a:t>からで</a:t>
            </a:r>
            <a:r>
              <a:rPr lang="ja-JP" altLang="en-US" sz="3600" dirty="0" smtClean="0">
                <a:solidFill>
                  <a:schemeClr val="tx1"/>
                </a:solidFill>
                <a:latin typeface="HGS創英ﾌﾟﾚｾﾞﾝｽEB" panose="02020800000000000000" pitchFamily="18" charset="-128"/>
                <a:ea typeface="HGS創英ﾌﾟﾚｾﾞﾝｽEB" panose="02020800000000000000" pitchFamily="18" charset="-128"/>
              </a:rPr>
              <a:t>ある</a:t>
            </a:r>
            <a:endParaRPr lang="en-US" altLang="ja-JP" sz="3600" dirty="0">
              <a:solidFill>
                <a:schemeClr val="tx1"/>
              </a:solidFill>
              <a:latin typeface="HGS創英ﾌﾟﾚｾﾞﾝｽEB" panose="02020800000000000000" pitchFamily="18" charset="-128"/>
              <a:ea typeface="HGS創英ﾌﾟﾚｾﾞﾝｽEB" panose="02020800000000000000" pitchFamily="18" charset="-128"/>
            </a:endParaRPr>
          </a:p>
          <a:p>
            <a:pPr>
              <a:lnSpc>
                <a:spcPct val="150000"/>
              </a:lnSpc>
              <a:buFont typeface="Wingdings" panose="05000000000000000000" pitchFamily="2" charset="2"/>
              <a:buChar char="u"/>
            </a:pPr>
            <a:endParaRPr lang="en-US" altLang="ja-JP" sz="3600" dirty="0">
              <a:solidFill>
                <a:schemeClr val="tx1"/>
              </a:solidFill>
              <a:latin typeface="HGS創英ﾌﾟﾚｾﾞﾝｽEB" panose="02020800000000000000" pitchFamily="18" charset="-128"/>
              <a:ea typeface="HGS創英ﾌﾟﾚｾﾞﾝｽEB" panose="02020800000000000000" pitchFamily="18" charset="-128"/>
            </a:endParaRPr>
          </a:p>
          <a:p>
            <a:pPr>
              <a:lnSpc>
                <a:spcPct val="150000"/>
              </a:lnSpc>
              <a:buFont typeface="Wingdings" panose="05000000000000000000" pitchFamily="2" charset="2"/>
              <a:buChar char="u"/>
            </a:pPr>
            <a:r>
              <a:rPr lang="ja-JP" altLang="en-US" sz="3600" dirty="0">
                <a:solidFill>
                  <a:schemeClr val="tx1"/>
                </a:solidFill>
                <a:latin typeface="HGS創英ﾌﾟﾚｾﾞﾝｽEB" panose="02020800000000000000" pitchFamily="18" charset="-128"/>
                <a:ea typeface="HGS創英ﾌﾟﾚｾﾞﾝｽEB" panose="02020800000000000000" pitchFamily="18" charset="-128"/>
              </a:rPr>
              <a:t>駅数と関係がないの</a:t>
            </a:r>
            <a:r>
              <a:rPr lang="ja-JP" altLang="en-US" sz="3600" dirty="0" smtClean="0">
                <a:solidFill>
                  <a:schemeClr val="tx1"/>
                </a:solidFill>
                <a:latin typeface="HGS創英ﾌﾟﾚｾﾞﾝｽEB" panose="02020800000000000000" pitchFamily="18" charset="-128"/>
                <a:ea typeface="HGS創英ﾌﾟﾚｾﾞﾝｽEB" panose="02020800000000000000" pitchFamily="18" charset="-128"/>
              </a:rPr>
              <a:t>は鉄道</a:t>
            </a:r>
            <a:r>
              <a:rPr lang="ja-JP" altLang="en-US" sz="3600" dirty="0">
                <a:solidFill>
                  <a:schemeClr val="tx1"/>
                </a:solidFill>
                <a:latin typeface="HGS創英ﾌﾟﾚｾﾞﾝｽEB" panose="02020800000000000000" pitchFamily="18" charset="-128"/>
                <a:ea typeface="HGS創英ﾌﾟﾚｾﾞﾝｽEB" panose="02020800000000000000" pitchFamily="18" charset="-128"/>
              </a:rPr>
              <a:t>の駅がどれだけあって</a:t>
            </a:r>
            <a:r>
              <a:rPr lang="ja-JP" altLang="en-US" sz="3600" dirty="0" smtClean="0">
                <a:solidFill>
                  <a:schemeClr val="tx1"/>
                </a:solidFill>
                <a:latin typeface="HGS創英ﾌﾟﾚｾﾞﾝｽEB" panose="02020800000000000000" pitchFamily="18" charset="-128"/>
                <a:ea typeface="HGS創英ﾌﾟﾚｾﾞﾝｽEB" panose="02020800000000000000" pitchFamily="18" charset="-128"/>
              </a:rPr>
              <a:t>も電車に乗</a:t>
            </a:r>
            <a:r>
              <a:rPr lang="ja-JP" altLang="en-US" sz="3600" dirty="0">
                <a:solidFill>
                  <a:schemeClr val="tx1"/>
                </a:solidFill>
                <a:latin typeface="HGS創英ﾌﾟﾚｾﾞﾝｽEB" panose="02020800000000000000" pitchFamily="18" charset="-128"/>
                <a:ea typeface="HGS創英ﾌﾟﾚｾﾞﾝｽEB" panose="02020800000000000000" pitchFamily="18" charset="-128"/>
              </a:rPr>
              <a:t>り</a:t>
            </a:r>
            <a:r>
              <a:rPr lang="ja-JP" altLang="en-US" sz="3600" dirty="0" smtClean="0">
                <a:solidFill>
                  <a:schemeClr val="tx1"/>
                </a:solidFill>
                <a:latin typeface="HGS創英ﾌﾟﾚｾﾞﾝｽEB" panose="02020800000000000000" pitchFamily="18" charset="-128"/>
                <a:ea typeface="HGS創英ﾌﾟﾚｾﾞﾝｽEB" panose="02020800000000000000" pitchFamily="18" charset="-128"/>
              </a:rPr>
              <a:t>、スーパ</a:t>
            </a:r>
            <a:r>
              <a:rPr lang="en-US" altLang="ja-JP" sz="3600" dirty="0" smtClean="0">
                <a:solidFill>
                  <a:schemeClr val="tx1"/>
                </a:solidFill>
                <a:latin typeface="HGS創英ﾌﾟﾚｾﾞﾝｽEB" panose="02020800000000000000" pitchFamily="18" charset="-128"/>
                <a:ea typeface="HGS創英ﾌﾟﾚｾﾞﾝｽEB" panose="02020800000000000000" pitchFamily="18" charset="-128"/>
              </a:rPr>
              <a:t>―</a:t>
            </a:r>
            <a:r>
              <a:rPr lang="ja-JP" altLang="en-US" sz="3600" dirty="0" smtClean="0">
                <a:solidFill>
                  <a:schemeClr val="tx1"/>
                </a:solidFill>
                <a:latin typeface="HGS創英ﾌﾟﾚｾﾞﾝｽEB" panose="02020800000000000000" pitchFamily="18" charset="-128"/>
                <a:ea typeface="HGS創英ﾌﾟﾚｾﾞﾝｽEB" panose="02020800000000000000" pitchFamily="18" charset="-128"/>
              </a:rPr>
              <a:t>に行く人が少ないからである。</a:t>
            </a:r>
            <a:endParaRPr lang="en-US" altLang="ja-JP" sz="3600" dirty="0">
              <a:solidFill>
                <a:schemeClr val="tx1"/>
              </a:solidFill>
              <a:latin typeface="HGS創英ﾌﾟﾚｾﾞﾝｽEB" panose="02020800000000000000" pitchFamily="18" charset="-128"/>
              <a:ea typeface="HGS創英ﾌﾟﾚｾﾞﾝｽEB" panose="02020800000000000000" pitchFamily="18" charset="-128"/>
            </a:endParaRPr>
          </a:p>
          <a:p>
            <a:pPr marL="0" indent="0">
              <a:lnSpc>
                <a:spcPct val="150000"/>
              </a:lnSpc>
              <a:buNone/>
            </a:pPr>
            <a:endParaRPr lang="en-US" altLang="ja-JP" sz="2800" dirty="0">
              <a:solidFill>
                <a:schemeClr val="tx1"/>
              </a:solidFill>
              <a:latin typeface="HGS創英ﾌﾟﾚｾﾞﾝｽEB" panose="02020800000000000000" pitchFamily="18" charset="-128"/>
              <a:ea typeface="HGS創英ﾌﾟﾚｾﾞﾝｽEB" panose="02020800000000000000" pitchFamily="18" charset="-128"/>
            </a:endParaRPr>
          </a:p>
          <a:p>
            <a:pPr>
              <a:lnSpc>
                <a:spcPct val="150000"/>
              </a:lnSpc>
              <a:buFont typeface="Wingdings" panose="05000000000000000000" pitchFamily="2" charset="2"/>
              <a:buChar char="u"/>
            </a:pPr>
            <a:endParaRPr lang="ja-JP" altLang="ja-JP" sz="2800" dirty="0">
              <a:solidFill>
                <a:schemeClr val="tx1"/>
              </a:solidFill>
              <a:latin typeface="HGS創英ﾌﾟﾚｾﾞﾝｽEB" panose="02020800000000000000" pitchFamily="18" charset="-128"/>
              <a:ea typeface="HGS創英ﾌﾟﾚｾﾞﾝｽEB" panose="02020800000000000000" pitchFamily="18" charset="-128"/>
            </a:endParaRPr>
          </a:p>
          <a:p>
            <a:pPr>
              <a:lnSpc>
                <a:spcPct val="150000"/>
              </a:lnSpc>
              <a:buFont typeface="Wingdings" panose="05000000000000000000" pitchFamily="2" charset="2"/>
              <a:buChar char="u"/>
            </a:pPr>
            <a:endParaRPr lang="ja-JP" altLang="en-US" sz="2800" dirty="0">
              <a:solidFill>
                <a:schemeClr val="tx1"/>
              </a:solidFill>
              <a:latin typeface="HGS創英ﾌﾟﾚｾﾞﾝｽEB" panose="02020800000000000000" pitchFamily="18" charset="-128"/>
              <a:ea typeface="HGS創英ﾌﾟﾚｾﾞﾝｽEB" panose="02020800000000000000" pitchFamily="18" charset="-128"/>
            </a:endParaRPr>
          </a:p>
        </p:txBody>
      </p:sp>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63</a:t>
            </a:fld>
            <a:endParaRPr kumimoji="1" lang="ja-JP" altLang="en-US"/>
          </a:p>
        </p:txBody>
      </p:sp>
    </p:spTree>
    <p:extLst>
      <p:ext uri="{BB962C8B-B14F-4D97-AF65-F5344CB8AC3E}">
        <p14:creationId xmlns:p14="http://schemas.microsoft.com/office/powerpoint/2010/main" val="12721418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1571541"/>
            <a:ext cx="11292840" cy="3714918"/>
          </a:xfrm>
          <a:solidFill>
            <a:srgbClr val="FFFFCC"/>
          </a:solidFill>
        </p:spPr>
        <p:txBody>
          <a:bodyPr>
            <a:noAutofit/>
          </a:bodyPr>
          <a:lstStyle/>
          <a:p>
            <a:pPr algn="dist"/>
            <a:r>
              <a:rPr kumimoji="1" lang="ja-JP" altLang="en-US" sz="28700" b="0" dirty="0" smtClean="0">
                <a:solidFill>
                  <a:srgbClr val="FF0000"/>
                </a:solidFill>
                <a:latin typeface="HGS創英ﾌﾟﾚｾﾞﾝｽEB" panose="02020800000000000000" pitchFamily="18" charset="-128"/>
                <a:ea typeface="HGS創英ﾌﾟﾚｾﾞﾝｽEB" panose="02020800000000000000" pitchFamily="18" charset="-128"/>
              </a:rPr>
              <a:t>結論</a:t>
            </a:r>
            <a:endParaRPr kumimoji="1" lang="ja-JP" altLang="en-US" sz="28700" b="0" dirty="0">
              <a:solidFill>
                <a:srgbClr val="FF0000"/>
              </a:solidFill>
              <a:latin typeface="HGS創英ﾌﾟﾚｾﾞﾝｽEB" panose="02020800000000000000" pitchFamily="18" charset="-128"/>
              <a:ea typeface="HGS創英ﾌﾟﾚｾﾞﾝｽEB" panose="02020800000000000000" pitchFamily="18" charset="-128"/>
            </a:endParaRPr>
          </a:p>
        </p:txBody>
      </p:sp>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64</a:t>
            </a:fld>
            <a:endParaRPr kumimoji="1" lang="ja-JP" altLang="en-US"/>
          </a:p>
        </p:txBody>
      </p:sp>
    </p:spTree>
    <p:extLst>
      <p:ext uri="{BB962C8B-B14F-4D97-AF65-F5344CB8AC3E}">
        <p14:creationId xmlns:p14="http://schemas.microsoft.com/office/powerpoint/2010/main" val="14726304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1006" y="1042941"/>
            <a:ext cx="10530478" cy="5341530"/>
          </a:xfrm>
        </p:spPr>
        <p:txBody>
          <a:bodyPr>
            <a:noAutofit/>
          </a:bodyPr>
          <a:lstStyle/>
          <a:p>
            <a:r>
              <a:rPr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コンビニエンスストアの店舗</a:t>
            </a:r>
            <a:r>
              <a:rPr kumimoji="1"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数は</a:t>
            </a:r>
            <a:endParaRPr kumimoji="1" lang="en-US" altLang="ja-JP" sz="48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0" indent="0">
              <a:buNone/>
            </a:pPr>
            <a:r>
              <a:rPr kumimoji="1"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　世帯数、従業員数、</a:t>
            </a:r>
            <a:r>
              <a:rPr lang="ja-JP" altLang="en-US" sz="4800" dirty="0">
                <a:solidFill>
                  <a:schemeClr val="tx1"/>
                </a:solidFill>
                <a:latin typeface="HGS創英ﾌﾟﾚｾﾞﾝｽEB" panose="02020800000000000000" pitchFamily="18" charset="-128"/>
                <a:ea typeface="HGS創英ﾌﾟﾚｾﾞﾝｽEB" panose="02020800000000000000" pitchFamily="18" charset="-128"/>
              </a:rPr>
              <a:t>地価</a:t>
            </a:r>
            <a:r>
              <a:rPr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が</a:t>
            </a:r>
            <a:endParaRPr lang="en-US" altLang="ja-JP" sz="48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sz="4800" dirty="0">
                <a:solidFill>
                  <a:schemeClr val="tx1"/>
                </a:solidFill>
                <a:latin typeface="HGS創英ﾌﾟﾚｾﾞﾝｽEB" panose="02020800000000000000" pitchFamily="18" charset="-128"/>
                <a:ea typeface="HGS創英ﾌﾟﾚｾﾞﾝｽEB" panose="02020800000000000000" pitchFamily="18" charset="-128"/>
              </a:rPr>
              <a:t>　</a:t>
            </a:r>
            <a:r>
              <a:rPr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関係してい</a:t>
            </a:r>
            <a:r>
              <a:rPr lang="ja-JP" altLang="en-US" sz="4800" dirty="0">
                <a:solidFill>
                  <a:schemeClr val="tx1"/>
                </a:solidFill>
                <a:latin typeface="HGS創英ﾌﾟﾚｾﾞﾝｽEB" panose="02020800000000000000" pitchFamily="18" charset="-128"/>
                <a:ea typeface="HGS創英ﾌﾟﾚｾﾞﾝｽEB" panose="02020800000000000000" pitchFamily="18" charset="-128"/>
              </a:rPr>
              <a:t>る</a:t>
            </a:r>
            <a:endParaRPr lang="en-US" altLang="ja-JP" sz="48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0" indent="0">
              <a:buNone/>
            </a:pPr>
            <a:r>
              <a:rPr kumimoji="1" lang="ja-JP" altLang="en-US" sz="4800" dirty="0">
                <a:solidFill>
                  <a:schemeClr val="tx1"/>
                </a:solidFill>
                <a:latin typeface="HGS創英ﾌﾟﾚｾﾞﾝｽEB" panose="02020800000000000000" pitchFamily="18" charset="-128"/>
                <a:ea typeface="HGS創英ﾌﾟﾚｾﾞﾝｽEB" panose="02020800000000000000" pitchFamily="18" charset="-128"/>
              </a:rPr>
              <a:t>　</a:t>
            </a:r>
            <a:endParaRPr kumimoji="1" lang="en-US" altLang="ja-JP" sz="48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0" indent="0">
              <a:buNone/>
            </a:pPr>
            <a:r>
              <a:rPr lang="ja-JP" altLang="en-US" sz="4800" dirty="0" smtClean="0">
                <a:solidFill>
                  <a:schemeClr val="tx2"/>
                </a:solidFill>
                <a:latin typeface="HGS創英ﾌﾟﾚｾﾞﾝｽEB" panose="02020800000000000000" pitchFamily="18" charset="-128"/>
                <a:ea typeface="HGS創英ﾌﾟﾚｾﾞﾝｽEB" panose="02020800000000000000" pitchFamily="18" charset="-128"/>
              </a:rPr>
              <a:t>・</a:t>
            </a:r>
            <a:r>
              <a:rPr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スーパーマーケット店舗数は</a:t>
            </a:r>
            <a:endParaRPr lang="en-US" altLang="ja-JP" sz="48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0" indent="0">
              <a:buNone/>
            </a:pPr>
            <a:r>
              <a:rPr kumimoji="1" lang="ja-JP" altLang="en-US" sz="4800" dirty="0">
                <a:solidFill>
                  <a:schemeClr val="tx1"/>
                </a:solidFill>
                <a:latin typeface="HGS創英ﾌﾟﾚｾﾞﾝｽEB" panose="02020800000000000000" pitchFamily="18" charset="-128"/>
                <a:ea typeface="HGS創英ﾌﾟﾚｾﾞﾝｽEB" panose="02020800000000000000" pitchFamily="18" charset="-128"/>
              </a:rPr>
              <a:t>　</a:t>
            </a:r>
            <a:r>
              <a:rPr kumimoji="1"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世帯数が関係している</a:t>
            </a:r>
            <a:endParaRPr kumimoji="1" lang="ja-JP" altLang="en-US" sz="4800" dirty="0">
              <a:solidFill>
                <a:schemeClr val="tx1"/>
              </a:solidFill>
              <a:latin typeface="HGS創英ﾌﾟﾚｾﾞﾝｽEB" panose="02020800000000000000" pitchFamily="18" charset="-128"/>
              <a:ea typeface="HGS創英ﾌﾟﾚｾﾞﾝｽEB" panose="02020800000000000000" pitchFamily="18" charset="-128"/>
            </a:endParaRPr>
          </a:p>
        </p:txBody>
      </p:sp>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65</a:t>
            </a:fld>
            <a:endParaRPr kumimoji="1" lang="ja-JP" altLang="en-US"/>
          </a:p>
        </p:txBody>
      </p:sp>
    </p:spTree>
    <p:extLst>
      <p:ext uri="{BB962C8B-B14F-4D97-AF65-F5344CB8AC3E}">
        <p14:creationId xmlns:p14="http://schemas.microsoft.com/office/powerpoint/2010/main" val="42273891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1024" y="306496"/>
            <a:ext cx="9846848" cy="690006"/>
          </a:xfrm>
        </p:spPr>
        <p:txBody>
          <a:bodyPr>
            <a:noAutofit/>
          </a:bodyPr>
          <a:lstStyle/>
          <a:p>
            <a:r>
              <a:rPr kumimoji="1" lang="ja-JP" altLang="en-US" b="0" dirty="0" smtClean="0">
                <a:solidFill>
                  <a:srgbClr val="002060"/>
                </a:solidFill>
                <a:latin typeface="HGS創英角ｺﾞｼｯｸUB" panose="020B0900000000000000" pitchFamily="50" charset="-128"/>
                <a:ea typeface="HGS創英角ｺﾞｼｯｸUB" panose="020B0900000000000000" pitchFamily="50" charset="-128"/>
              </a:rPr>
              <a:t>回帰分析した式から残差平方和を計算</a:t>
            </a:r>
            <a:endParaRPr kumimoji="1" lang="ja-JP" altLang="en-US" b="0" dirty="0">
              <a:solidFill>
                <a:srgbClr val="002060"/>
              </a:solidFill>
              <a:latin typeface="HGS創英角ｺﾞｼｯｸUB" panose="020B0900000000000000" pitchFamily="50" charset="-128"/>
              <a:ea typeface="HGS創英角ｺﾞｼｯｸUB" panose="020B0900000000000000" pitchFamily="50" charset="-128"/>
            </a:endParaRPr>
          </a:p>
        </p:txBody>
      </p:sp>
      <p:sp>
        <p:nvSpPr>
          <p:cNvPr id="8" name="テキスト ボックス 7"/>
          <p:cNvSpPr txBox="1"/>
          <p:nvPr/>
        </p:nvSpPr>
        <p:spPr>
          <a:xfrm>
            <a:off x="3215680" y="4941168"/>
            <a:ext cx="6840760" cy="369332"/>
          </a:xfrm>
          <a:prstGeom prst="rect">
            <a:avLst/>
          </a:prstGeom>
          <a:noFill/>
        </p:spPr>
        <p:txBody>
          <a:bodyPr wrap="square" rtlCol="0">
            <a:spAutoFit/>
          </a:bodyPr>
          <a:lstStyle/>
          <a:p>
            <a:r>
              <a:rPr lang="ja-JP" altLang="en-US" dirty="0"/>
              <a:t>この結果から</a:t>
            </a:r>
          </a:p>
        </p:txBody>
      </p:sp>
      <p:graphicFrame>
        <p:nvGraphicFramePr>
          <p:cNvPr id="10" name="図表 9"/>
          <p:cNvGraphicFramePr/>
          <p:nvPr>
            <p:extLst>
              <p:ext uri="{D42A27DB-BD31-4B8C-83A1-F6EECF244321}">
                <p14:modId xmlns:p14="http://schemas.microsoft.com/office/powerpoint/2010/main" val="2624640670"/>
              </p:ext>
            </p:extLst>
          </p:nvPr>
        </p:nvGraphicFramePr>
        <p:xfrm>
          <a:off x="881743" y="1171434"/>
          <a:ext cx="9786257"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normAutofit lnSpcReduction="10000"/>
          </a:bodyPr>
          <a:lstStyle/>
          <a:p>
            <a:fld id="{B2A91905-D3CB-4117-AF91-F51F89CE796E}" type="slidenum">
              <a:rPr kumimoji="1" lang="ja-JP" altLang="en-US" smtClean="0"/>
              <a:t>66</a:t>
            </a:fld>
            <a:endParaRPr kumimoji="1" lang="ja-JP" altLang="en-US"/>
          </a:p>
        </p:txBody>
      </p:sp>
    </p:spTree>
    <p:extLst>
      <p:ext uri="{BB962C8B-B14F-4D97-AF65-F5344CB8AC3E}">
        <p14:creationId xmlns:p14="http://schemas.microsoft.com/office/powerpoint/2010/main" val="15976704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67</a:t>
            </a:fld>
            <a:endParaRPr kumimoji="1" lang="ja-JP" altLang="en-US"/>
          </a:p>
        </p:txBody>
      </p:sp>
      <p:sp>
        <p:nvSpPr>
          <p:cNvPr id="3" name="テキスト ボックス 2"/>
          <p:cNvSpPr txBox="1"/>
          <p:nvPr/>
        </p:nvSpPr>
        <p:spPr>
          <a:xfrm>
            <a:off x="0" y="1174537"/>
            <a:ext cx="11292840" cy="4508927"/>
          </a:xfrm>
          <a:prstGeom prst="rect">
            <a:avLst/>
          </a:prstGeom>
          <a:solidFill>
            <a:srgbClr val="FFFFCC"/>
          </a:solidFill>
        </p:spPr>
        <p:txBody>
          <a:bodyPr wrap="square" rtlCol="0">
            <a:spAutoFit/>
          </a:bodyPr>
          <a:lstStyle/>
          <a:p>
            <a:pPr algn="dist"/>
            <a:r>
              <a:rPr kumimoji="1" lang="ja-JP" altLang="en-US" sz="28700" dirty="0" smtClean="0">
                <a:solidFill>
                  <a:srgbClr val="FF0000"/>
                </a:solidFill>
                <a:latin typeface="HGS創英ﾌﾟﾚｾﾞﾝｽEB" panose="02020800000000000000" pitchFamily="18" charset="-128"/>
                <a:ea typeface="HGS創英ﾌﾟﾚｾﾞﾝｽEB" panose="02020800000000000000" pitchFamily="18" charset="-128"/>
              </a:rPr>
              <a:t>展望</a:t>
            </a:r>
            <a:endParaRPr kumimoji="1" lang="ja-JP" altLang="en-US" sz="28700" dirty="0">
              <a:solidFill>
                <a:srgbClr val="FF0000"/>
              </a:solidFill>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7083990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68</a:t>
            </a:fld>
            <a:endParaRPr kumimoji="1" lang="ja-JP" altLang="en-US"/>
          </a:p>
        </p:txBody>
      </p:sp>
      <p:graphicFrame>
        <p:nvGraphicFramePr>
          <p:cNvPr id="3" name="グラフ 2"/>
          <p:cNvGraphicFramePr/>
          <p:nvPr>
            <p:extLst>
              <p:ext uri="{D42A27DB-BD31-4B8C-83A1-F6EECF244321}">
                <p14:modId xmlns:p14="http://schemas.microsoft.com/office/powerpoint/2010/main" val="3004870391"/>
              </p:ext>
            </p:extLst>
          </p:nvPr>
        </p:nvGraphicFramePr>
        <p:xfrm>
          <a:off x="0" y="0"/>
          <a:ext cx="1129284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右矢印 3"/>
          <p:cNvSpPr/>
          <p:nvPr/>
        </p:nvSpPr>
        <p:spPr>
          <a:xfrm rot="20302800">
            <a:off x="2266607" y="1860618"/>
            <a:ext cx="3266585" cy="1216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39305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69</a:t>
            </a:fld>
            <a:endParaRPr kumimoji="1" lang="ja-JP" altLang="en-US"/>
          </a:p>
        </p:txBody>
      </p:sp>
      <p:graphicFrame>
        <p:nvGraphicFramePr>
          <p:cNvPr id="3" name="グラフ 2"/>
          <p:cNvGraphicFramePr/>
          <p:nvPr>
            <p:extLst>
              <p:ext uri="{D42A27DB-BD31-4B8C-83A1-F6EECF244321}">
                <p14:modId xmlns:p14="http://schemas.microsoft.com/office/powerpoint/2010/main" val="3829595136"/>
              </p:ext>
            </p:extLst>
          </p:nvPr>
        </p:nvGraphicFramePr>
        <p:xfrm>
          <a:off x="0" y="0"/>
          <a:ext cx="11292840" cy="6765925"/>
        </p:xfrm>
        <a:graphic>
          <a:graphicData uri="http://schemas.openxmlformats.org/drawingml/2006/chart">
            <c:chart xmlns:c="http://schemas.openxmlformats.org/drawingml/2006/chart" xmlns:r="http://schemas.openxmlformats.org/officeDocument/2006/relationships" r:id="rId3"/>
          </a:graphicData>
        </a:graphic>
      </p:graphicFrame>
      <p:sp>
        <p:nvSpPr>
          <p:cNvPr id="4" name="下矢印 3"/>
          <p:cNvSpPr/>
          <p:nvPr/>
        </p:nvSpPr>
        <p:spPr>
          <a:xfrm rot="19152204">
            <a:off x="8094446" y="2097297"/>
            <a:ext cx="1188470" cy="2680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218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3945" y="1064110"/>
            <a:ext cx="10511354" cy="4087442"/>
          </a:xfrm>
          <a:solidFill>
            <a:srgbClr val="FFFFCC"/>
          </a:solidFill>
          <a:ln w="12700">
            <a:solidFill>
              <a:schemeClr val="tx1"/>
            </a:solidFill>
          </a:ln>
        </p:spPr>
        <p:txBody>
          <a:bodyPr>
            <a:noAutofit/>
          </a:bodyPr>
          <a:lstStyle/>
          <a:p>
            <a:pPr>
              <a:lnSpc>
                <a:spcPct val="150000"/>
              </a:lnSpc>
            </a:pPr>
            <a:r>
              <a:rPr kumimoji="1" lang="ja-JP" altLang="en-US" sz="360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コンビニエンスストアのサービス充実</a:t>
            </a:r>
            <a:endParaRPr kumimoji="1" lang="en-US" altLang="ja-JP" sz="360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endParaRPr>
          </a:p>
          <a:p>
            <a:pPr>
              <a:lnSpc>
                <a:spcPct val="150000"/>
              </a:lnSpc>
            </a:pPr>
            <a:r>
              <a:rPr lang="ja-JP" altLang="en-US" sz="360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コンビニエンスストア</a:t>
            </a:r>
            <a:r>
              <a:rPr kumimoji="1" lang="ja-JP" altLang="en-US" sz="360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の規模の拡大</a:t>
            </a:r>
            <a:endParaRPr lang="en-US" altLang="ja-JP" sz="360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endParaRPr>
          </a:p>
          <a:p>
            <a:pPr>
              <a:lnSpc>
                <a:spcPct val="150000"/>
              </a:lnSpc>
            </a:pPr>
            <a:r>
              <a:rPr lang="ja-JP" altLang="en-US" sz="360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スーパーマーケットとコンビニエンスストア</a:t>
            </a:r>
            <a:endParaRPr lang="en-US" altLang="ja-JP" sz="3600" dirty="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endParaRPr>
          </a:p>
          <a:p>
            <a:pPr marL="0" indent="0" algn="ctr">
              <a:lnSpc>
                <a:spcPct val="150000"/>
              </a:lnSpc>
              <a:buNone/>
            </a:pPr>
            <a:r>
              <a:rPr lang="ja-JP" altLang="en-US" sz="3600"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rPr>
              <a:t>売上高の上がり幅は大きな違いはない</a:t>
            </a:r>
            <a:endParaRPr lang="en-US" altLang="ja-JP" dirty="0" smtClean="0">
              <a:solidFill>
                <a:schemeClr val="tx1">
                  <a:lumMod val="95000"/>
                  <a:lumOff val="5000"/>
                </a:schemeClr>
              </a:solidFill>
              <a:latin typeface="HGS創英ﾌﾟﾚｾﾞﾝｽEB" panose="02020800000000000000" pitchFamily="18" charset="-128"/>
              <a:ea typeface="HGS創英ﾌﾟﾚｾﾞﾝｽEB" panose="02020800000000000000" pitchFamily="18" charset="-128"/>
            </a:endParaRPr>
          </a:p>
        </p:txBody>
      </p:sp>
      <p:sp>
        <p:nvSpPr>
          <p:cNvPr id="2" name="タイトル 1"/>
          <p:cNvSpPr>
            <a:spLocks noGrp="1"/>
          </p:cNvSpPr>
          <p:nvPr>
            <p:ph type="title"/>
          </p:nvPr>
        </p:nvSpPr>
        <p:spPr>
          <a:xfrm>
            <a:off x="4167952" y="100879"/>
            <a:ext cx="3921410" cy="905711"/>
          </a:xfrm>
          <a:noFill/>
        </p:spPr>
        <p:txBody>
          <a:bodyPr>
            <a:normAutofit/>
          </a:bodyPr>
          <a:lstStyle/>
          <a:p>
            <a:pPr algn="ctr"/>
            <a:r>
              <a:rPr lang="ja-JP" altLang="en-US" sz="6000" b="0" dirty="0">
                <a:solidFill>
                  <a:srgbClr val="002060"/>
                </a:solidFill>
                <a:latin typeface="HGS創英ﾌﾟﾚｾﾞﾝｽEB" panose="02020800000000000000" pitchFamily="18" charset="-128"/>
                <a:ea typeface="HGS創英ﾌﾟﾚｾﾞﾝｽEB" panose="02020800000000000000" pitchFamily="18" charset="-128"/>
              </a:rPr>
              <a:t>目的</a:t>
            </a:r>
            <a:endParaRPr kumimoji="1" lang="ja-JP" altLang="en-US" sz="6000" b="0" u="sng" dirty="0">
              <a:solidFill>
                <a:srgbClr val="002060"/>
              </a:solidFill>
              <a:latin typeface="HGS創英ﾌﾟﾚｾﾞﾝｽEB" panose="02020800000000000000" pitchFamily="18" charset="-128"/>
              <a:ea typeface="HGS創英ﾌﾟﾚｾﾞﾝｽEB" panose="02020800000000000000" pitchFamily="18" charset="-128"/>
            </a:endParaRPr>
          </a:p>
        </p:txBody>
      </p:sp>
      <p:sp>
        <p:nvSpPr>
          <p:cNvPr id="5" name="左矢印 4"/>
          <p:cNvSpPr/>
          <p:nvPr/>
        </p:nvSpPr>
        <p:spPr>
          <a:xfrm flipH="1">
            <a:off x="279596" y="5209072"/>
            <a:ext cx="1777285" cy="1609824"/>
          </a:xfrm>
          <a:prstGeom prst="leftArrow">
            <a:avLst>
              <a:gd name="adj1" fmla="val 44153"/>
              <a:gd name="adj2" fmla="val 5000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normAutofit lnSpcReduction="10000"/>
          </a:bodyPr>
          <a:lstStyle/>
          <a:p>
            <a:fld id="{B2A91905-D3CB-4117-AF91-F51F89CE796E}" type="slidenum">
              <a:rPr kumimoji="1" lang="ja-JP" altLang="en-US" smtClean="0"/>
              <a:t>7</a:t>
            </a:fld>
            <a:endParaRPr kumimoji="1" lang="ja-JP" altLang="en-US"/>
          </a:p>
        </p:txBody>
      </p:sp>
      <p:sp>
        <p:nvSpPr>
          <p:cNvPr id="6" name="テキスト ボックス 5"/>
          <p:cNvSpPr txBox="1"/>
          <p:nvPr/>
        </p:nvSpPr>
        <p:spPr>
          <a:xfrm>
            <a:off x="2056881" y="5286978"/>
            <a:ext cx="9555534" cy="1200329"/>
          </a:xfrm>
          <a:prstGeom prst="rect">
            <a:avLst/>
          </a:prstGeom>
          <a:noFill/>
        </p:spPr>
        <p:txBody>
          <a:bodyPr wrap="square" rtlCol="0">
            <a:spAutoFit/>
          </a:bodyPr>
          <a:lstStyle/>
          <a:p>
            <a:r>
              <a:rPr kumimoji="1" lang="ja-JP" altLang="en-US" sz="3600" dirty="0" smtClean="0">
                <a:latin typeface="HGP創英ﾌﾟﾚｾﾞﾝｽEB" panose="02020800000000000000" pitchFamily="18" charset="-128"/>
                <a:ea typeface="HGP創英ﾌﾟﾚｾﾞﾝｽEB" panose="02020800000000000000" pitchFamily="18" charset="-128"/>
              </a:rPr>
              <a:t>コンビニエンスストアとスーパ</a:t>
            </a:r>
            <a:r>
              <a:rPr kumimoji="1" lang="en-US" altLang="ja-JP" sz="3600" dirty="0" smtClean="0">
                <a:latin typeface="HGP創英ﾌﾟﾚｾﾞﾝｽEB" panose="02020800000000000000" pitchFamily="18" charset="-128"/>
                <a:ea typeface="HGP創英ﾌﾟﾚｾﾞﾝｽEB" panose="02020800000000000000" pitchFamily="18" charset="-128"/>
              </a:rPr>
              <a:t>―</a:t>
            </a:r>
            <a:r>
              <a:rPr kumimoji="1" lang="ja-JP" altLang="en-US" sz="3600" dirty="0" smtClean="0">
                <a:latin typeface="HGP創英ﾌﾟﾚｾﾞﾝｽEB" panose="02020800000000000000" pitchFamily="18" charset="-128"/>
                <a:ea typeface="HGP創英ﾌﾟﾚｾﾞﾝｽEB" panose="02020800000000000000" pitchFamily="18" charset="-128"/>
              </a:rPr>
              <a:t>マーケットは似た</a:t>
            </a:r>
            <a:endParaRPr kumimoji="1" lang="en-US" altLang="ja-JP" sz="3600" dirty="0" smtClean="0">
              <a:latin typeface="HGP創英ﾌﾟﾚｾﾞﾝｽEB" panose="02020800000000000000" pitchFamily="18" charset="-128"/>
              <a:ea typeface="HGP創英ﾌﾟﾚｾﾞﾝｽEB" panose="02020800000000000000" pitchFamily="18" charset="-128"/>
            </a:endParaRPr>
          </a:p>
          <a:p>
            <a:r>
              <a:rPr kumimoji="1" lang="ja-JP" altLang="en-US" sz="3600" dirty="0" smtClean="0">
                <a:latin typeface="HGP創英ﾌﾟﾚｾﾞﾝｽEB" panose="02020800000000000000" pitchFamily="18" charset="-128"/>
                <a:ea typeface="HGP創英ﾌﾟﾚｾﾞﾝｽEB" panose="02020800000000000000" pitchFamily="18" charset="-128"/>
              </a:rPr>
              <a:t>商業施設だが、</a:t>
            </a:r>
            <a:r>
              <a:rPr lang="ja-JP" altLang="en-US" sz="3600" dirty="0" smtClean="0">
                <a:latin typeface="HGP創英ﾌﾟﾚｾﾞﾝｽEB" panose="02020800000000000000" pitchFamily="18" charset="-128"/>
                <a:ea typeface="HGP創英ﾌﾟﾚｾﾞﾝｽEB" panose="02020800000000000000" pitchFamily="18" charset="-128"/>
              </a:rPr>
              <a:t>立地条件の違いは何か調べる</a:t>
            </a:r>
            <a:endParaRPr kumimoji="1" lang="en-US" altLang="ja-JP" sz="3600" dirty="0" smtClean="0">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14766125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263575" y="217715"/>
            <a:ext cx="7269480" cy="834979"/>
          </a:xfrm>
        </p:spPr>
        <p:txBody>
          <a:bodyPr>
            <a:normAutofit/>
          </a:bodyPr>
          <a:lstStyle/>
          <a:p>
            <a:pPr algn="ctr"/>
            <a:r>
              <a:rPr kumimoji="1" lang="ja-JP" altLang="en-US" sz="5400" b="0" dirty="0" smtClean="0">
                <a:solidFill>
                  <a:srgbClr val="002060"/>
                </a:solidFill>
                <a:latin typeface="HGS創英角ｺﾞｼｯｸUB" panose="020B0900000000000000" pitchFamily="50" charset="-128"/>
                <a:ea typeface="HGS創英角ｺﾞｼｯｸUB" panose="020B0900000000000000" pitchFamily="50" charset="-128"/>
              </a:rPr>
              <a:t>高齢化率の</a:t>
            </a:r>
            <a:r>
              <a:rPr lang="ja-JP" altLang="en-US" sz="5400" b="0" dirty="0" smtClean="0">
                <a:solidFill>
                  <a:srgbClr val="002060"/>
                </a:solidFill>
                <a:latin typeface="HGS創英角ｺﾞｼｯｸUB" panose="020B0900000000000000" pitchFamily="50" charset="-128"/>
                <a:ea typeface="HGS創英角ｺﾞｼｯｸUB" panose="020B0900000000000000" pitchFamily="50" charset="-128"/>
              </a:rPr>
              <a:t>推計</a:t>
            </a:r>
            <a:endParaRPr kumimoji="1" lang="ja-JP" altLang="en-US" sz="5400" b="0" dirty="0">
              <a:solidFill>
                <a:srgbClr val="002060"/>
              </a:solidFill>
              <a:latin typeface="HGS創英角ｺﾞｼｯｸUB" panose="020B0900000000000000" pitchFamily="50" charset="-128"/>
              <a:ea typeface="HGS創英角ｺﾞｼｯｸUB" panose="020B0900000000000000" pitchFamily="50" charset="-128"/>
            </a:endParaRPr>
          </a:p>
        </p:txBody>
      </p:sp>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70</a:t>
            </a:fld>
            <a:endParaRPr kumimoji="1" lang="ja-JP" altLang="en-US"/>
          </a:p>
        </p:txBody>
      </p:sp>
      <p:graphicFrame>
        <p:nvGraphicFramePr>
          <p:cNvPr id="5" name="グラフ 4"/>
          <p:cNvGraphicFramePr>
            <a:graphicFrameLocks/>
          </p:cNvGraphicFramePr>
          <p:nvPr>
            <p:extLst>
              <p:ext uri="{D42A27DB-BD31-4B8C-83A1-F6EECF244321}">
                <p14:modId xmlns:p14="http://schemas.microsoft.com/office/powerpoint/2010/main" val="1144179985"/>
              </p:ext>
            </p:extLst>
          </p:nvPr>
        </p:nvGraphicFramePr>
        <p:xfrm>
          <a:off x="552450" y="1234310"/>
          <a:ext cx="11292840" cy="4885284"/>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1025444" y="6119594"/>
            <a:ext cx="9745741" cy="646331"/>
          </a:xfrm>
          <a:prstGeom prst="rect">
            <a:avLst/>
          </a:prstGeom>
          <a:noFill/>
        </p:spPr>
        <p:txBody>
          <a:bodyPr wrap="square" rtlCol="0">
            <a:spAutoFit/>
          </a:bodyPr>
          <a:lstStyle/>
          <a:p>
            <a:r>
              <a:rPr lang="en-US" altLang="ja-JP" dirty="0"/>
              <a:t>2010</a:t>
            </a:r>
            <a:r>
              <a:rPr lang="ja-JP" altLang="en-US" dirty="0"/>
              <a:t>年までは総務省「国勢調査」</a:t>
            </a:r>
            <a:r>
              <a:rPr lang="en-US" altLang="ja-JP" dirty="0"/>
              <a:t>2015</a:t>
            </a:r>
            <a:r>
              <a:rPr lang="ja-JP" altLang="en-US" dirty="0"/>
              <a:t>年以降は国立社会保障・人口問題研究所</a:t>
            </a:r>
            <a:endParaRPr lang="en-US" altLang="ja-JP" dirty="0"/>
          </a:p>
          <a:p>
            <a:r>
              <a:rPr lang="ja-JP" altLang="en-US" dirty="0"/>
              <a:t>「日本の将来推計人口（平成</a:t>
            </a:r>
            <a:r>
              <a:rPr lang="en-US" altLang="ja-JP" dirty="0"/>
              <a:t>24</a:t>
            </a:r>
            <a:r>
              <a:rPr lang="ja-JP" altLang="en-US" dirty="0"/>
              <a:t>年度</a:t>
            </a:r>
            <a:r>
              <a:rPr lang="en-US" altLang="ja-JP" dirty="0"/>
              <a:t>1</a:t>
            </a:r>
            <a:r>
              <a:rPr lang="ja-JP" altLang="en-US" dirty="0"/>
              <a:t>月推計）」の出生中位・死亡中位家庭による推計結果</a:t>
            </a:r>
          </a:p>
        </p:txBody>
      </p:sp>
      <p:sp>
        <p:nvSpPr>
          <p:cNvPr id="6" name="右矢印 5"/>
          <p:cNvSpPr/>
          <p:nvPr/>
        </p:nvSpPr>
        <p:spPr>
          <a:xfrm rot="20858302">
            <a:off x="2056415" y="2341377"/>
            <a:ext cx="2822474" cy="955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37375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71</a:t>
            </a:fld>
            <a:endParaRPr kumimoji="1" lang="ja-JP" altLang="en-US"/>
          </a:p>
        </p:txBody>
      </p:sp>
      <p:sp>
        <p:nvSpPr>
          <p:cNvPr id="3" name="テキスト ボックス 2"/>
          <p:cNvSpPr txBox="1"/>
          <p:nvPr/>
        </p:nvSpPr>
        <p:spPr>
          <a:xfrm>
            <a:off x="1353879" y="478419"/>
            <a:ext cx="9484242" cy="1754326"/>
          </a:xfrm>
          <a:prstGeom prst="rect">
            <a:avLst/>
          </a:prstGeom>
          <a:noFill/>
        </p:spPr>
        <p:txBody>
          <a:bodyPr wrap="square" rtlCol="0">
            <a:spAutoFit/>
          </a:bodyPr>
          <a:lstStyle/>
          <a:p>
            <a:pPr algn="ctr"/>
            <a:r>
              <a:rPr lang="ja-JP" altLang="en-US" sz="3600" dirty="0">
                <a:latin typeface="HGS創英角ｺﾞｼｯｸUB" panose="020B0900000000000000" pitchFamily="50" charset="-128"/>
                <a:ea typeface="HGS創英角ｺﾞｼｯｸUB" panose="020B0900000000000000" pitchFamily="50" charset="-128"/>
              </a:rPr>
              <a:t>コンビニエンスストア</a:t>
            </a:r>
            <a:r>
              <a:rPr lang="ja-JP" altLang="en-US" sz="3600" dirty="0" smtClean="0">
                <a:latin typeface="HGS創英角ｺﾞｼｯｸUB" panose="020B0900000000000000" pitchFamily="50" charset="-128"/>
                <a:ea typeface="HGS創英角ｺﾞｼｯｸUB" panose="020B0900000000000000" pitchFamily="50" charset="-128"/>
              </a:rPr>
              <a:t>の重回帰分析の世帯数</a:t>
            </a:r>
            <a:endParaRPr lang="en-US" altLang="ja-JP" sz="3600" dirty="0" smtClean="0">
              <a:latin typeface="HGS創英角ｺﾞｼｯｸUB" panose="020B0900000000000000" pitchFamily="50" charset="-128"/>
              <a:ea typeface="HGS創英角ｺﾞｼｯｸUB" panose="020B0900000000000000" pitchFamily="50" charset="-128"/>
            </a:endParaRPr>
          </a:p>
          <a:p>
            <a:pPr algn="ctr"/>
            <a:r>
              <a:rPr lang="ja-JP" altLang="en-US" sz="3600" dirty="0" smtClean="0">
                <a:latin typeface="HGS創英角ｺﾞｼｯｸUB" panose="020B0900000000000000" pitchFamily="50" charset="-128"/>
                <a:ea typeface="HGS創英角ｺﾞｼｯｸUB" panose="020B0900000000000000" pitchFamily="50" charset="-128"/>
              </a:rPr>
              <a:t>と</a:t>
            </a:r>
            <a:endParaRPr lang="en-US" altLang="ja-JP" sz="3600" dirty="0" smtClean="0">
              <a:latin typeface="HGS創英角ｺﾞｼｯｸUB" panose="020B0900000000000000" pitchFamily="50" charset="-128"/>
              <a:ea typeface="HGS創英角ｺﾞｼｯｸUB" panose="020B0900000000000000" pitchFamily="50" charset="-128"/>
            </a:endParaRPr>
          </a:p>
          <a:p>
            <a:pPr algn="ctr"/>
            <a:r>
              <a:rPr lang="ja-JP" altLang="en-US" sz="3600" dirty="0" smtClean="0">
                <a:latin typeface="HGS創英角ｺﾞｼｯｸUB" panose="020B0900000000000000" pitchFamily="50" charset="-128"/>
                <a:ea typeface="HGS創英角ｺﾞｼｯｸUB" panose="020B0900000000000000" pitchFamily="50" charset="-128"/>
              </a:rPr>
              <a:t>スーパーマーケットの単回帰分析の比較</a:t>
            </a:r>
            <a:endParaRPr lang="en-US" altLang="ja-JP" sz="3600" dirty="0" smtClean="0">
              <a:latin typeface="HGS創英角ｺﾞｼｯｸUB" panose="020B0900000000000000" pitchFamily="50" charset="-128"/>
              <a:ea typeface="HGS創英角ｺﾞｼｯｸUB" panose="020B0900000000000000" pitchFamily="50" charset="-128"/>
            </a:endParaRPr>
          </a:p>
        </p:txBody>
      </p:sp>
      <p:sp>
        <p:nvSpPr>
          <p:cNvPr id="4" name="円/楕円 3"/>
          <p:cNvSpPr/>
          <p:nvPr/>
        </p:nvSpPr>
        <p:spPr>
          <a:xfrm>
            <a:off x="6613451" y="2232745"/>
            <a:ext cx="4140000" cy="396000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solidFill>
                  <a:schemeClr val="tx1"/>
                </a:solidFill>
                <a:latin typeface="メイリオ" panose="020B0604030504040204" pitchFamily="50" charset="-128"/>
                <a:ea typeface="メイリオ" panose="020B0604030504040204" pitchFamily="50" charset="-128"/>
              </a:rPr>
              <a:t>コンビニ</a:t>
            </a:r>
            <a:endParaRPr lang="en-US" altLang="ja-JP" sz="5400" dirty="0" smtClean="0">
              <a:solidFill>
                <a:schemeClr val="tx1"/>
              </a:solidFill>
              <a:latin typeface="メイリオ" panose="020B0604030504040204" pitchFamily="50" charset="-128"/>
              <a:ea typeface="メイリオ" panose="020B0604030504040204" pitchFamily="50" charset="-128"/>
            </a:endParaRPr>
          </a:p>
          <a:p>
            <a:pPr algn="ctr"/>
            <a:r>
              <a:rPr kumimoji="1" lang="en-US" altLang="ja-JP" sz="5400" dirty="0" smtClean="0">
                <a:solidFill>
                  <a:schemeClr val="tx1"/>
                </a:solidFill>
                <a:latin typeface="メイリオ" panose="020B0604030504040204" pitchFamily="50" charset="-128"/>
                <a:ea typeface="メイリオ" panose="020B0604030504040204" pitchFamily="50" charset="-128"/>
              </a:rPr>
              <a:t>0.45</a:t>
            </a:r>
          </a:p>
        </p:txBody>
      </p:sp>
      <p:sp>
        <p:nvSpPr>
          <p:cNvPr id="5" name="円/楕円 4"/>
          <p:cNvSpPr/>
          <p:nvPr/>
        </p:nvSpPr>
        <p:spPr>
          <a:xfrm>
            <a:off x="701749" y="2233373"/>
            <a:ext cx="4140000" cy="39600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smtClean="0">
                <a:solidFill>
                  <a:schemeClr val="tx1"/>
                </a:solidFill>
                <a:latin typeface="メイリオ" panose="020B0604030504040204" pitchFamily="50" charset="-128"/>
                <a:ea typeface="メイリオ" panose="020B0604030504040204" pitchFamily="50" charset="-128"/>
              </a:rPr>
              <a:t>スーパー</a:t>
            </a:r>
            <a:endParaRPr lang="en-US" altLang="ja-JP" sz="5400" dirty="0" smtClean="0">
              <a:solidFill>
                <a:schemeClr val="tx1"/>
              </a:solidFill>
              <a:latin typeface="メイリオ" panose="020B0604030504040204" pitchFamily="50" charset="-128"/>
              <a:ea typeface="メイリオ" panose="020B0604030504040204" pitchFamily="50" charset="-128"/>
            </a:endParaRPr>
          </a:p>
          <a:p>
            <a:pPr algn="ctr"/>
            <a:r>
              <a:rPr lang="en-US" altLang="ja-JP" sz="5400" dirty="0" smtClean="0">
                <a:solidFill>
                  <a:schemeClr val="tx1"/>
                </a:solidFill>
                <a:latin typeface="メイリオ" panose="020B0604030504040204" pitchFamily="50" charset="-128"/>
                <a:ea typeface="メイリオ" panose="020B0604030504040204" pitchFamily="50" charset="-128"/>
              </a:rPr>
              <a:t>0.3</a:t>
            </a:r>
            <a:endParaRPr kumimoji="1" lang="ja-JP" altLang="en-US" sz="5400" dirty="0">
              <a:solidFill>
                <a:schemeClr val="tx1"/>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4444409" y="2615254"/>
            <a:ext cx="2169042" cy="3154710"/>
          </a:xfrm>
          <a:prstGeom prst="rect">
            <a:avLst/>
          </a:prstGeom>
          <a:noFill/>
        </p:spPr>
        <p:txBody>
          <a:bodyPr wrap="square" rtlCol="0">
            <a:spAutoFit/>
          </a:bodyPr>
          <a:lstStyle/>
          <a:p>
            <a:r>
              <a:rPr lang="ja-JP" altLang="en-US" sz="19900" dirty="0"/>
              <a:t>＜</a:t>
            </a:r>
            <a:endParaRPr kumimoji="1" lang="ja-JP" altLang="en-US" sz="19900" dirty="0"/>
          </a:p>
        </p:txBody>
      </p:sp>
      <p:sp>
        <p:nvSpPr>
          <p:cNvPr id="7" name="爆発 2 6"/>
          <p:cNvSpPr/>
          <p:nvPr/>
        </p:nvSpPr>
        <p:spPr>
          <a:xfrm>
            <a:off x="7032385" y="4192609"/>
            <a:ext cx="5217386" cy="2851692"/>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smtClean="0">
                <a:solidFill>
                  <a:srgbClr val="FF0000"/>
                </a:solidFill>
                <a:latin typeface="メイリオ" panose="020B0604030504040204" pitchFamily="50" charset="-128"/>
                <a:ea typeface="メイリオ" panose="020B0604030504040204" pitchFamily="50" charset="-128"/>
              </a:rPr>
              <a:t>コンビニ増加</a:t>
            </a:r>
            <a:endParaRPr kumimoji="1" lang="en-US" altLang="ja-JP" sz="4000" b="1" dirty="0" smtClean="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8756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661782828"/>
              </p:ext>
            </p:extLst>
          </p:nvPr>
        </p:nvGraphicFramePr>
        <p:xfrm>
          <a:off x="489125" y="489097"/>
          <a:ext cx="10236025" cy="5932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normAutofit lnSpcReduction="10000"/>
          </a:bodyPr>
          <a:lstStyle/>
          <a:p>
            <a:fld id="{B2A91905-D3CB-4117-AF91-F51F89CE796E}" type="slidenum">
              <a:rPr kumimoji="1" lang="ja-JP" altLang="en-US" smtClean="0"/>
              <a:t>72</a:t>
            </a:fld>
            <a:endParaRPr kumimoji="1" lang="ja-JP" altLang="en-US"/>
          </a:p>
        </p:txBody>
      </p:sp>
    </p:spTree>
    <p:extLst>
      <p:ext uri="{BB962C8B-B14F-4D97-AF65-F5344CB8AC3E}">
        <p14:creationId xmlns:p14="http://schemas.microsoft.com/office/powerpoint/2010/main" val="35657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A6D6FF41-C72C-4D94-90ED-543927A02540}"/>
                                            </p:graphicEl>
                                          </p:spTgt>
                                        </p:tgtEl>
                                        <p:attrNameLst>
                                          <p:attrName>style.visibility</p:attrName>
                                        </p:attrNameLst>
                                      </p:cBhvr>
                                      <p:to>
                                        <p:strVal val="visible"/>
                                      </p:to>
                                    </p:set>
                                    <p:animEffect transition="in" filter="fade">
                                      <p:cBhvr>
                                        <p:cTn id="7" dur="250"/>
                                        <p:tgtEl>
                                          <p:spTgt spid="6">
                                            <p:graphicEl>
                                              <a:dgm id="{A6D6FF41-C72C-4D94-90ED-543927A0254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46898525-4F58-4E4F-B465-9E9771AE6197}"/>
                                            </p:graphicEl>
                                          </p:spTgt>
                                        </p:tgtEl>
                                        <p:attrNameLst>
                                          <p:attrName>style.visibility</p:attrName>
                                        </p:attrNameLst>
                                      </p:cBhvr>
                                      <p:to>
                                        <p:strVal val="visible"/>
                                      </p:to>
                                    </p:set>
                                    <p:animEffect transition="in" filter="fade">
                                      <p:cBhvr>
                                        <p:cTn id="12" dur="250"/>
                                        <p:tgtEl>
                                          <p:spTgt spid="6">
                                            <p:graphicEl>
                                              <a:dgm id="{46898525-4F58-4E4F-B465-9E9771AE619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85455683-27C8-4ADF-9933-ABBA2B46E06F}"/>
                                            </p:graphicEl>
                                          </p:spTgt>
                                        </p:tgtEl>
                                        <p:attrNameLst>
                                          <p:attrName>style.visibility</p:attrName>
                                        </p:attrNameLst>
                                      </p:cBhvr>
                                      <p:to>
                                        <p:strVal val="visible"/>
                                      </p:to>
                                    </p:set>
                                    <p:animEffect transition="in" filter="fade">
                                      <p:cBhvr>
                                        <p:cTn id="17" dur="250"/>
                                        <p:tgtEl>
                                          <p:spTgt spid="6">
                                            <p:graphicEl>
                                              <a:dgm id="{85455683-27C8-4ADF-9933-ABBA2B46E06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DDEA6F59-5060-499C-A139-CEF34CF2B698}"/>
                                            </p:graphicEl>
                                          </p:spTgt>
                                        </p:tgtEl>
                                        <p:attrNameLst>
                                          <p:attrName>style.visibility</p:attrName>
                                        </p:attrNameLst>
                                      </p:cBhvr>
                                      <p:to>
                                        <p:strVal val="visible"/>
                                      </p:to>
                                    </p:set>
                                    <p:animEffect transition="in" filter="fade">
                                      <p:cBhvr>
                                        <p:cTn id="22" dur="250"/>
                                        <p:tgtEl>
                                          <p:spTgt spid="6">
                                            <p:graphicEl>
                                              <a:dgm id="{DDEA6F59-5060-499C-A139-CEF34CF2B69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F02F2793-0477-44E6-848D-AF6688B6278D}"/>
                                            </p:graphicEl>
                                          </p:spTgt>
                                        </p:tgtEl>
                                        <p:attrNameLst>
                                          <p:attrName>style.visibility</p:attrName>
                                        </p:attrNameLst>
                                      </p:cBhvr>
                                      <p:to>
                                        <p:strVal val="visible"/>
                                      </p:to>
                                    </p:set>
                                    <p:animEffect transition="in" filter="fade">
                                      <p:cBhvr>
                                        <p:cTn id="27" dur="250"/>
                                        <p:tgtEl>
                                          <p:spTgt spid="6">
                                            <p:graphicEl>
                                              <a:dgm id="{F02F2793-0477-44E6-848D-AF6688B627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067049"/>
            <a:ext cx="11292840" cy="1038861"/>
          </a:xfrm>
          <a:solidFill>
            <a:srgbClr val="FFFFCC"/>
          </a:solidFill>
        </p:spPr>
        <p:txBody>
          <a:bodyPr>
            <a:noAutofit/>
          </a:bodyPr>
          <a:lstStyle/>
          <a:p>
            <a:r>
              <a:rPr kumimoji="1" lang="ja-JP" altLang="en-US" sz="5400" b="0" dirty="0" smtClean="0">
                <a:solidFill>
                  <a:srgbClr val="002060"/>
                </a:solidFill>
                <a:latin typeface="HGS創英ﾌﾟﾚｾﾞﾝｽEB" panose="02020800000000000000" pitchFamily="18" charset="-128"/>
                <a:ea typeface="HGS創英ﾌﾟﾚｾﾞﾝｽEB" panose="02020800000000000000" pitchFamily="18" charset="-128"/>
              </a:rPr>
              <a:t>ご清聴ありがとうございました。</a:t>
            </a:r>
            <a:endParaRPr kumimoji="1" lang="ja-JP" altLang="en-US" sz="5400" b="0" dirty="0">
              <a:solidFill>
                <a:srgbClr val="002060"/>
              </a:solidFill>
              <a:latin typeface="HGS創英ﾌﾟﾚｾﾞﾝｽEB" panose="02020800000000000000" pitchFamily="18" charset="-128"/>
              <a:ea typeface="HGS創英ﾌﾟﾚｾﾞﾝｽEB" panose="02020800000000000000" pitchFamily="18" charset="-128"/>
            </a:endParaRPr>
          </a:p>
        </p:txBody>
      </p:sp>
      <p:sp>
        <p:nvSpPr>
          <p:cNvPr id="3" name="スライド番号プレースホルダー 2"/>
          <p:cNvSpPr>
            <a:spLocks noGrp="1"/>
          </p:cNvSpPr>
          <p:nvPr>
            <p:ph type="sldNum" sz="quarter" idx="12"/>
          </p:nvPr>
        </p:nvSpPr>
        <p:spPr/>
        <p:txBody>
          <a:bodyPr>
            <a:normAutofit lnSpcReduction="10000"/>
          </a:bodyPr>
          <a:lstStyle/>
          <a:p>
            <a:fld id="{B2A91905-D3CB-4117-AF91-F51F89CE796E}" type="slidenum">
              <a:rPr kumimoji="1" lang="ja-JP" altLang="en-US" smtClean="0"/>
              <a:t>73</a:t>
            </a:fld>
            <a:endParaRPr kumimoji="1" lang="ja-JP" altLang="en-US"/>
          </a:p>
        </p:txBody>
      </p:sp>
    </p:spTree>
    <p:extLst>
      <p:ext uri="{BB962C8B-B14F-4D97-AF65-F5344CB8AC3E}">
        <p14:creationId xmlns:p14="http://schemas.microsoft.com/office/powerpoint/2010/main" val="8040075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88136" y="361950"/>
            <a:ext cx="9692640" cy="883602"/>
          </a:xfrm>
        </p:spPr>
        <p:txBody>
          <a:bodyPr>
            <a:normAutofit/>
          </a:bodyPr>
          <a:lstStyle/>
          <a:p>
            <a:r>
              <a:rPr kumimoji="1" lang="ja-JP" altLang="en-US" sz="5400" b="0" dirty="0" smtClean="0">
                <a:solidFill>
                  <a:schemeClr val="tx1"/>
                </a:solidFill>
                <a:latin typeface="HG創英角ｺﾞｼｯｸUB" panose="020B0909000000000000" pitchFamily="49" charset="-128"/>
                <a:ea typeface="HG創英角ｺﾞｼｯｸUB" panose="020B0909000000000000" pitchFamily="49" charset="-128"/>
              </a:rPr>
              <a:t>出典・引用元</a:t>
            </a:r>
            <a:r>
              <a:rPr kumimoji="1" lang="en-US" altLang="ja-JP" sz="5400" b="0" dirty="0" smtClean="0">
                <a:solidFill>
                  <a:schemeClr val="tx1"/>
                </a:solidFill>
                <a:latin typeface="HG創英角ｺﾞｼｯｸUB" panose="020B0909000000000000" pitchFamily="49" charset="-128"/>
                <a:ea typeface="HG創英角ｺﾞｼｯｸUB" panose="020B0909000000000000" pitchFamily="49" charset="-128"/>
              </a:rPr>
              <a:t>(</a:t>
            </a:r>
            <a:r>
              <a:rPr lang="en-US" altLang="ja-JP" sz="5400" b="0" dirty="0" smtClean="0">
                <a:solidFill>
                  <a:schemeClr val="tx1"/>
                </a:solidFill>
                <a:latin typeface="HG創英角ｺﾞｼｯｸUB" panose="020B0909000000000000" pitchFamily="49" charset="-128"/>
                <a:ea typeface="HG創英角ｺﾞｼｯｸUB" panose="020B0909000000000000" pitchFamily="49" charset="-128"/>
              </a:rPr>
              <a:t>Ⅰ)</a:t>
            </a:r>
            <a:endParaRPr kumimoji="1" lang="ja-JP" altLang="en-US" sz="5400" b="0"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6" name="コンテンツ プレースホルダー 5"/>
          <p:cNvSpPr>
            <a:spLocks noGrp="1"/>
          </p:cNvSpPr>
          <p:nvPr>
            <p:ph sz="half" idx="1"/>
          </p:nvPr>
        </p:nvSpPr>
        <p:spPr>
          <a:xfrm>
            <a:off x="47244" y="1531301"/>
            <a:ext cx="5887212" cy="5234623"/>
          </a:xfrm>
        </p:spPr>
        <p:txBody>
          <a:bodyPr>
            <a:noAutofit/>
          </a:bodyPr>
          <a:lstStyle/>
          <a:p>
            <a:pPr>
              <a:lnSpc>
                <a:spcPct val="100000"/>
              </a:lnSpc>
            </a:pPr>
            <a:r>
              <a:rPr lang="en-US" altLang="ja-JP" sz="1600" dirty="0" smtClean="0">
                <a:solidFill>
                  <a:schemeClr val="tx1"/>
                </a:solidFill>
                <a:latin typeface="メイリオ" panose="020B0604030504040204" pitchFamily="50" charset="-128"/>
                <a:ea typeface="メイリオ" panose="020B0604030504040204" pitchFamily="50" charset="-128"/>
              </a:rPr>
              <a:t>PRESDENT </a:t>
            </a:r>
            <a:r>
              <a:rPr lang="en-US" altLang="ja-JP" sz="1600" dirty="0">
                <a:solidFill>
                  <a:schemeClr val="tx1"/>
                </a:solidFill>
                <a:latin typeface="メイリオ" panose="020B0604030504040204" pitchFamily="50" charset="-128"/>
                <a:ea typeface="メイリオ" panose="020B0604030504040204" pitchFamily="50" charset="-128"/>
              </a:rPr>
              <a:t>Online:</a:t>
            </a:r>
            <a:r>
              <a:rPr lang="ja-JP" altLang="en-US" sz="1600" dirty="0">
                <a:solidFill>
                  <a:schemeClr val="tx1"/>
                </a:solidFill>
                <a:latin typeface="メイリオ" panose="020B0604030504040204" pitchFamily="50" charset="-128"/>
                <a:ea typeface="メイリオ" panose="020B0604030504040204" pitchFamily="50" charset="-128"/>
              </a:rPr>
              <a:t>伸びるコンビニ</a:t>
            </a:r>
            <a:r>
              <a:rPr lang="ja-JP" altLang="en-US" sz="1600" dirty="0" smtClean="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rPr>
              <a:t>苦戦するスーパー、</a:t>
            </a:r>
            <a:r>
              <a:rPr lang="ja-JP" altLang="en-US" sz="1600" dirty="0" smtClean="0">
                <a:solidFill>
                  <a:schemeClr val="tx1"/>
                </a:solidFill>
                <a:latin typeface="メイリオ" panose="020B0604030504040204" pitchFamily="50" charset="-128"/>
                <a:ea typeface="メイリオ" panose="020B0604030504040204" pitchFamily="50" charset="-128"/>
              </a:rPr>
              <a:t>百貨店</a:t>
            </a:r>
            <a:endParaRPr lang="en-US" altLang="ja-JP" sz="1600" dirty="0">
              <a:solidFill>
                <a:schemeClr val="tx1"/>
              </a:solidFill>
              <a:latin typeface="メイリオ" panose="020B0604030504040204" pitchFamily="50" charset="-128"/>
              <a:ea typeface="メイリオ" panose="020B0604030504040204" pitchFamily="50" charset="-128"/>
            </a:endParaRPr>
          </a:p>
          <a:p>
            <a:pPr marL="0" indent="0">
              <a:lnSpc>
                <a:spcPct val="100000"/>
              </a:lnSpc>
              <a:buNone/>
            </a:pPr>
            <a:r>
              <a:rPr lang="en-US" altLang="ja-JP" sz="1600" dirty="0" smtClean="0">
                <a:solidFill>
                  <a:schemeClr val="tx1"/>
                </a:solidFill>
                <a:latin typeface="メイリオ" panose="020B0604030504040204" pitchFamily="50" charset="-128"/>
                <a:ea typeface="メイリオ" panose="020B0604030504040204" pitchFamily="50" charset="-128"/>
              </a:rPr>
              <a:t>http</a:t>
            </a:r>
            <a:r>
              <a:rPr lang="en-US" altLang="ja-JP" sz="1600" dirty="0">
                <a:solidFill>
                  <a:schemeClr val="tx1"/>
                </a:solidFill>
                <a:latin typeface="メイリオ" panose="020B0604030504040204" pitchFamily="50" charset="-128"/>
                <a:ea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rPr>
              <a:t>www.jiji.com/jc/graphics?p=ve_eco_retail-super-sales</a:t>
            </a:r>
          </a:p>
          <a:p>
            <a:pPr lvl="0">
              <a:lnSpc>
                <a:spcPct val="100000"/>
              </a:lnSpc>
              <a:buClr>
                <a:srgbClr val="549E39"/>
              </a:buClr>
            </a:pPr>
            <a:r>
              <a:rPr lang="ja-JP" altLang="en-US" sz="1600" dirty="0">
                <a:solidFill>
                  <a:schemeClr val="tx1"/>
                </a:solidFill>
                <a:latin typeface="メイリオ" panose="020B0604030504040204" pitchFamily="50" charset="-128"/>
                <a:ea typeface="メイリオ" panose="020B0604030504040204" pitchFamily="50" charset="-128"/>
              </a:rPr>
              <a:t>時事ドットコム</a:t>
            </a:r>
            <a:r>
              <a:rPr lang="en-US" altLang="ja-JP" sz="1600"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rPr>
              <a:t>スーパー売上高の</a:t>
            </a:r>
            <a:r>
              <a:rPr lang="ja-JP" altLang="en-US" sz="1600" dirty="0" smtClean="0">
                <a:solidFill>
                  <a:schemeClr val="tx1"/>
                </a:solidFill>
                <a:latin typeface="メイリオ" panose="020B0604030504040204" pitchFamily="50" charset="-128"/>
                <a:ea typeface="メイリオ" panose="020B0604030504040204" pitchFamily="50" charset="-128"/>
              </a:rPr>
              <a:t>推移</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0" lvl="0" indent="0">
              <a:lnSpc>
                <a:spcPct val="100000"/>
              </a:lnSpc>
              <a:buClr>
                <a:srgbClr val="549E39"/>
              </a:buClr>
              <a:buNone/>
            </a:pPr>
            <a:r>
              <a:rPr lang="en-US" altLang="ja-JP" sz="1600" dirty="0" smtClean="0">
                <a:solidFill>
                  <a:schemeClr val="tx1"/>
                </a:solidFill>
                <a:latin typeface="メイリオ" panose="020B0604030504040204" pitchFamily="50" charset="-128"/>
                <a:ea typeface="メイリオ" panose="020B0604030504040204" pitchFamily="50" charset="-128"/>
              </a:rPr>
              <a:t>http</a:t>
            </a:r>
            <a:r>
              <a:rPr lang="en-US" altLang="ja-JP" sz="1600" dirty="0">
                <a:solidFill>
                  <a:schemeClr val="tx1"/>
                </a:solidFill>
                <a:latin typeface="メイリオ" panose="020B0604030504040204" pitchFamily="50" charset="-128"/>
                <a:ea typeface="メイリオ" panose="020B0604030504040204" pitchFamily="50" charset="-128"/>
              </a:rPr>
              <a:t>://president.jp/articles/-/</a:t>
            </a:r>
            <a:r>
              <a:rPr lang="en-US" altLang="ja-JP" sz="1600" dirty="0" smtClean="0">
                <a:solidFill>
                  <a:schemeClr val="tx1"/>
                </a:solidFill>
                <a:latin typeface="メイリオ" panose="020B0604030504040204" pitchFamily="50" charset="-128"/>
                <a:ea typeface="メイリオ" panose="020B0604030504040204" pitchFamily="50" charset="-128"/>
              </a:rPr>
              <a:t>14150</a:t>
            </a:r>
          </a:p>
          <a:p>
            <a:pPr lvl="0">
              <a:lnSpc>
                <a:spcPct val="100000"/>
              </a:lnSpc>
            </a:pPr>
            <a:r>
              <a:rPr lang="ja-JP" altLang="ja-JP" sz="1600" dirty="0">
                <a:solidFill>
                  <a:schemeClr val="tx1"/>
                </a:solidFill>
                <a:latin typeface="メイリオ" panose="020B0604030504040204" pitchFamily="50" charset="-128"/>
                <a:ea typeface="メイリオ" panose="020B0604030504040204" pitchFamily="50" charset="-128"/>
              </a:rPr>
              <a:t>世帯数　</a:t>
            </a:r>
            <a:r>
              <a:rPr lang="ja-JP" altLang="ja-JP" sz="1600" dirty="0" smtClean="0">
                <a:solidFill>
                  <a:schemeClr val="tx1"/>
                </a:solidFill>
                <a:latin typeface="メイリオ" panose="020B0604030504040204" pitchFamily="50" charset="-128"/>
                <a:ea typeface="メイリオ" panose="020B0604030504040204" pitchFamily="50" charset="-128"/>
              </a:rPr>
              <a:t>愛知</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0" lvl="0" indent="0">
              <a:lnSpc>
                <a:spcPct val="100000"/>
              </a:lnSpc>
              <a:buNone/>
            </a:pPr>
            <a:r>
              <a:rPr lang="en-US" altLang="ja-JP" sz="1600" dirty="0" smtClean="0">
                <a:solidFill>
                  <a:schemeClr val="tx1"/>
                </a:solidFill>
                <a:latin typeface="メイリオ" panose="020B0604030504040204" pitchFamily="50" charset="-128"/>
                <a:ea typeface="メイリオ" panose="020B0604030504040204" pitchFamily="50" charset="-128"/>
              </a:rPr>
              <a:t>http://www.pref.aichi.jp/0000077326.html</a:t>
            </a:r>
            <a:endParaRPr lang="ja-JP" altLang="ja-JP" sz="1600" dirty="0" smtClean="0">
              <a:solidFill>
                <a:schemeClr val="tx1"/>
              </a:solidFill>
              <a:latin typeface="メイリオ" panose="020B0604030504040204" pitchFamily="50" charset="-128"/>
              <a:ea typeface="メイリオ" panose="020B0604030504040204" pitchFamily="50" charset="-128"/>
            </a:endParaRPr>
          </a:p>
          <a:p>
            <a:pPr>
              <a:lnSpc>
                <a:spcPct val="100000"/>
              </a:lnSpc>
            </a:pPr>
            <a:r>
              <a:rPr lang="ja-JP" altLang="ja-JP" sz="1600" dirty="0">
                <a:solidFill>
                  <a:schemeClr val="tx1"/>
                </a:solidFill>
                <a:latin typeface="メイリオ" panose="020B0604030504040204" pitchFamily="50" charset="-128"/>
                <a:ea typeface="メイリオ" panose="020B0604030504040204" pitchFamily="50" charset="-128"/>
              </a:rPr>
              <a:t>平均</a:t>
            </a:r>
            <a:r>
              <a:rPr lang="ja-JP" altLang="ja-JP" sz="1600" dirty="0" smtClean="0">
                <a:solidFill>
                  <a:schemeClr val="tx1"/>
                </a:solidFill>
                <a:latin typeface="メイリオ" panose="020B0604030504040204" pitchFamily="50" charset="-128"/>
                <a:ea typeface="メイリオ" panose="020B0604030504040204" pitchFamily="50" charset="-128"/>
              </a:rPr>
              <a:t>年齢</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0" indent="0">
              <a:lnSpc>
                <a:spcPct val="100000"/>
              </a:lnSpc>
              <a:buNone/>
            </a:pPr>
            <a:r>
              <a:rPr lang="en-US" altLang="ja-JP" sz="1600" dirty="0" smtClean="0">
                <a:solidFill>
                  <a:schemeClr val="tx1"/>
                </a:solidFill>
                <a:latin typeface="メイリオ" panose="020B0604030504040204" pitchFamily="50" charset="-128"/>
                <a:ea typeface="メイリオ" panose="020B0604030504040204" pitchFamily="50" charset="-128"/>
              </a:rPr>
              <a:t>http</a:t>
            </a:r>
            <a:r>
              <a:rPr lang="en-US" altLang="ja-JP" sz="1600" dirty="0">
                <a:solidFill>
                  <a:schemeClr val="tx1"/>
                </a:solidFill>
                <a:latin typeface="メイリオ" panose="020B0604030504040204" pitchFamily="50" charset="-128"/>
                <a:ea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rPr>
              <a:t>www.pref.aichi.jp/toukei/jyoho/search/tyousamei.html</a:t>
            </a:r>
            <a:endParaRPr lang="ja-JP" altLang="ja-JP" sz="1600" dirty="0">
              <a:solidFill>
                <a:schemeClr val="tx1"/>
              </a:solidFill>
              <a:latin typeface="メイリオ" panose="020B0604030504040204" pitchFamily="50" charset="-128"/>
              <a:ea typeface="メイリオ" panose="020B0604030504040204" pitchFamily="50" charset="-128"/>
            </a:endParaRPr>
          </a:p>
          <a:p>
            <a:pPr>
              <a:lnSpc>
                <a:spcPct val="100000"/>
              </a:lnSpc>
            </a:pPr>
            <a:r>
              <a:rPr lang="ja-JP" altLang="ja-JP" sz="1600" dirty="0">
                <a:solidFill>
                  <a:schemeClr val="tx1"/>
                </a:solidFill>
                <a:latin typeface="メイリオ" panose="020B0604030504040204" pitchFamily="50" charset="-128"/>
                <a:ea typeface="メイリオ" panose="020B0604030504040204" pitchFamily="50" charset="-128"/>
              </a:rPr>
              <a:t>駅数 市の</a:t>
            </a:r>
            <a:r>
              <a:rPr lang="en-US" altLang="ja-JP" sz="1600" dirty="0">
                <a:solidFill>
                  <a:schemeClr val="tx1"/>
                </a:solidFill>
                <a:latin typeface="メイリオ" panose="020B0604030504040204" pitchFamily="50" charset="-128"/>
                <a:ea typeface="メイリオ" panose="020B0604030504040204" pitchFamily="50" charset="-128"/>
              </a:rPr>
              <a:t>Wikipedia</a:t>
            </a:r>
            <a:r>
              <a:rPr lang="ja-JP" altLang="ja-JP" sz="1600" dirty="0">
                <a:solidFill>
                  <a:schemeClr val="tx1"/>
                </a:solidFill>
                <a:latin typeface="メイリオ" panose="020B0604030504040204" pitchFamily="50" charset="-128"/>
                <a:ea typeface="メイリオ" panose="020B0604030504040204" pitchFamily="50" charset="-128"/>
              </a:rPr>
              <a:t>より</a:t>
            </a:r>
            <a:r>
              <a:rPr lang="ja-JP" altLang="ja-JP" sz="1600" dirty="0" smtClean="0">
                <a:solidFill>
                  <a:schemeClr val="tx1"/>
                </a:solidFill>
                <a:latin typeface="メイリオ" panose="020B0604030504040204" pitchFamily="50" charset="-128"/>
                <a:ea typeface="メイリオ" panose="020B0604030504040204" pitchFamily="50" charset="-128"/>
              </a:rPr>
              <a:t>計算</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0" indent="0">
              <a:lnSpc>
                <a:spcPct val="100000"/>
              </a:lnSpc>
              <a:buNone/>
            </a:pPr>
            <a:r>
              <a:rPr lang="en-US" altLang="ja-JP" sz="1600" dirty="0" smtClean="0">
                <a:solidFill>
                  <a:schemeClr val="tx1"/>
                </a:solidFill>
                <a:latin typeface="メイリオ" panose="020B0604030504040204" pitchFamily="50" charset="-128"/>
                <a:ea typeface="メイリオ" panose="020B0604030504040204" pitchFamily="50" charset="-128"/>
              </a:rPr>
              <a:t>http</a:t>
            </a:r>
            <a:r>
              <a:rPr lang="en-US" altLang="ja-JP" sz="1600" dirty="0">
                <a:solidFill>
                  <a:schemeClr val="tx1"/>
                </a:solidFill>
                <a:latin typeface="メイリオ" panose="020B0604030504040204" pitchFamily="50" charset="-128"/>
                <a:ea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rPr>
              <a:t>www.pref.aichi.jp/0000077326.html</a:t>
            </a:r>
            <a:endParaRPr lang="ja-JP" altLang="ja-JP" sz="1600" dirty="0">
              <a:solidFill>
                <a:schemeClr val="tx1"/>
              </a:solidFill>
              <a:latin typeface="メイリオ" panose="020B0604030504040204" pitchFamily="50" charset="-128"/>
              <a:ea typeface="メイリオ" panose="020B0604030504040204" pitchFamily="50" charset="-128"/>
            </a:endParaRPr>
          </a:p>
          <a:p>
            <a:pPr marL="0" indent="0">
              <a:lnSpc>
                <a:spcPct val="100000"/>
              </a:lnSpc>
              <a:buNone/>
            </a:pP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p:txBody>
      </p:sp>
      <p:sp>
        <p:nvSpPr>
          <p:cNvPr id="2" name="コンテンツ プレースホルダー 1"/>
          <p:cNvSpPr>
            <a:spLocks noGrp="1"/>
          </p:cNvSpPr>
          <p:nvPr>
            <p:ph sz="half" idx="2"/>
          </p:nvPr>
        </p:nvSpPr>
        <p:spPr>
          <a:xfrm>
            <a:off x="6096000" y="1508122"/>
            <a:ext cx="5196840" cy="5234623"/>
          </a:xfrm>
        </p:spPr>
        <p:txBody>
          <a:bodyPr>
            <a:noAutofit/>
          </a:bodyPr>
          <a:lstStyle/>
          <a:p>
            <a:pPr lvl="0">
              <a:lnSpc>
                <a:spcPct val="100000"/>
              </a:lnSpc>
              <a:buClr>
                <a:srgbClr val="549E39"/>
              </a:buClr>
            </a:pPr>
            <a:r>
              <a:rPr lang="ja-JP" altLang="en-US" sz="1600" dirty="0" smtClean="0">
                <a:solidFill>
                  <a:schemeClr val="tx1"/>
                </a:solidFill>
                <a:latin typeface="メイリオ" panose="020B0604030504040204" pitchFamily="50" charset="-128"/>
                <a:ea typeface="メイリオ" panose="020B0604030504040204" pitchFamily="50" charset="-128"/>
              </a:rPr>
              <a:t>スーパー数</a:t>
            </a:r>
            <a:endParaRPr lang="ja-JP" altLang="ja-JP" sz="1600" dirty="0" smtClean="0">
              <a:solidFill>
                <a:schemeClr val="tx1"/>
              </a:solidFill>
              <a:latin typeface="メイリオ" panose="020B0604030504040204" pitchFamily="50" charset="-128"/>
              <a:ea typeface="メイリオ" panose="020B0604030504040204" pitchFamily="50" charset="-128"/>
            </a:endParaRPr>
          </a:p>
          <a:p>
            <a:pPr marL="0" lvl="0" indent="0">
              <a:lnSpc>
                <a:spcPct val="100000"/>
              </a:lnSpc>
              <a:buClr>
                <a:srgbClr val="549E39"/>
              </a:buClr>
              <a:buNone/>
            </a:pPr>
            <a:r>
              <a:rPr lang="en-US" altLang="ja-JP" sz="1600" dirty="0" smtClean="0">
                <a:solidFill>
                  <a:schemeClr val="tx1"/>
                </a:solidFill>
                <a:latin typeface="メイリオ" panose="020B0604030504040204" pitchFamily="50" charset="-128"/>
                <a:ea typeface="メイリオ" panose="020B0604030504040204" pitchFamily="50" charset="-128"/>
              </a:rPr>
              <a:t>http://supermarket.geomedian.com/cetegory/j23100/</a:t>
            </a:r>
          </a:p>
          <a:p>
            <a:pPr algn="just">
              <a:spcAft>
                <a:spcPts val="0"/>
              </a:spcAft>
            </a:pPr>
            <a:r>
              <a:rPr lang="ja-JP" altLang="ja-JP"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世帯数増加率</a:t>
            </a:r>
          </a:p>
          <a:p>
            <a:pPr marL="0" indent="0" algn="just">
              <a:spcAft>
                <a:spcPts val="0"/>
              </a:spcAft>
              <a:buNone/>
            </a:pPr>
            <a:r>
              <a:rPr lang="en-US" altLang="ja-JP"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http://</a:t>
            </a:r>
            <a:r>
              <a:rPr lang="en-US" altLang="ja-JP" sz="16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www.city.nagoya.jp/shisei/category/67-5-5-5-0-0-0-0-0-0.html</a:t>
            </a:r>
            <a:endParaRPr lang="ja-JP" altLang="ja-JP" sz="1600" dirty="0">
              <a:solidFill>
                <a:schemeClr val="tx1"/>
              </a:solidFill>
              <a:latin typeface="メイリオ" panose="020B0604030504040204" pitchFamily="50" charset="-128"/>
              <a:ea typeface="メイリオ" panose="020B0604030504040204" pitchFamily="50" charset="-128"/>
            </a:endParaRPr>
          </a:p>
          <a:p>
            <a:pPr algn="just">
              <a:spcAft>
                <a:spcPts val="0"/>
              </a:spcAft>
            </a:pPr>
            <a:r>
              <a:rPr lang="ja-JP" altLang="ja-JP" sz="16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名古屋市</a:t>
            </a:r>
            <a:r>
              <a:rPr lang="ja-JP" altLang="en-US" sz="16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6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歴史的界隈</a:t>
            </a:r>
            <a:r>
              <a:rPr lang="ja-JP" altLang="en-US" sz="16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6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地図</a:t>
            </a:r>
            <a:endParaRPr lang="en-US" altLang="ja-JP" sz="16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spcAft>
                <a:spcPts val="0"/>
              </a:spcAft>
              <a:buNone/>
            </a:pPr>
            <a:r>
              <a:rPr lang="en-US" altLang="ja-JP" sz="16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http</a:t>
            </a:r>
            <a:r>
              <a:rPr lang="en-US" altLang="ja-JP"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www.nagoya-rekimachinet.jp/pdf/historic.pdf</a:t>
            </a:r>
            <a:endParaRPr lang="ja-JP" altLang="ja-JP" sz="16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dirty="0">
                <a:solidFill>
                  <a:schemeClr val="tx1"/>
                </a:solidFill>
                <a:latin typeface="メイリオ" panose="020B0604030504040204" pitchFamily="50" charset="-128"/>
                <a:ea typeface="メイリオ" panose="020B0604030504040204" pitchFamily="50" charset="-128"/>
              </a:rPr>
              <a:t>戦後の婚姻率・離婚率</a:t>
            </a:r>
            <a:endParaRPr lang="en-US" altLang="ja-JP" sz="1600" dirty="0">
              <a:solidFill>
                <a:schemeClr val="tx1"/>
              </a:solidFill>
              <a:latin typeface="メイリオ" panose="020B0604030504040204" pitchFamily="50" charset="-128"/>
              <a:ea typeface="メイリオ" panose="020B0604030504040204" pitchFamily="50" charset="-128"/>
            </a:endParaRPr>
          </a:p>
          <a:p>
            <a:pPr marL="0" indent="0">
              <a:buNone/>
            </a:pPr>
            <a:r>
              <a:rPr lang="en-US" altLang="ja-JP" sz="1600" dirty="0">
                <a:solidFill>
                  <a:schemeClr val="tx1"/>
                </a:solidFill>
                <a:latin typeface="メイリオ" panose="020B0604030504040204" pitchFamily="50" charset="-128"/>
                <a:ea typeface="メイリオ" panose="020B0604030504040204" pitchFamily="50" charset="-128"/>
              </a:rPr>
              <a:t>http://</a:t>
            </a:r>
            <a:r>
              <a:rPr lang="en-US" altLang="ja-JP" sz="1600" dirty="0" smtClean="0">
                <a:solidFill>
                  <a:schemeClr val="tx1"/>
                </a:solidFill>
                <a:latin typeface="メイリオ" panose="020B0604030504040204" pitchFamily="50" charset="-128"/>
                <a:ea typeface="メイリオ" panose="020B0604030504040204" pitchFamily="50" charset="-128"/>
              </a:rPr>
              <a:t>www.garbagenews.net/archives/2013777.html</a:t>
            </a:r>
            <a:endParaRPr lang="en-US" altLang="ja-JP" sz="1600" dirty="0">
              <a:solidFill>
                <a:schemeClr val="tx1"/>
              </a:solidFill>
              <a:latin typeface="メイリオ" panose="020B0604030504040204" pitchFamily="50" charset="-128"/>
              <a:ea typeface="メイリオ" panose="020B0604030504040204" pitchFamily="50" charset="-128"/>
            </a:endParaRPr>
          </a:p>
          <a:p>
            <a:pPr>
              <a:lnSpc>
                <a:spcPct val="100000"/>
              </a:lnSpc>
            </a:pPr>
            <a:r>
              <a:rPr lang="ja-JP" altLang="en-US" sz="1600" dirty="0">
                <a:solidFill>
                  <a:schemeClr val="tx1"/>
                </a:solidFill>
                <a:latin typeface="メイリオ" panose="020B0604030504040204" pitchFamily="50" charset="-128"/>
                <a:ea typeface="メイリオ" panose="020B0604030504040204" pitchFamily="50" charset="-128"/>
              </a:rPr>
              <a:t>コンビニ数</a:t>
            </a:r>
            <a:endParaRPr lang="en-US" altLang="ja-JP" sz="1600" dirty="0">
              <a:solidFill>
                <a:schemeClr val="tx1"/>
              </a:solidFill>
              <a:latin typeface="メイリオ" panose="020B0604030504040204" pitchFamily="50" charset="-128"/>
              <a:ea typeface="メイリオ" panose="020B0604030504040204" pitchFamily="50" charset="-128"/>
            </a:endParaRPr>
          </a:p>
          <a:p>
            <a:pPr marL="0" indent="0">
              <a:lnSpc>
                <a:spcPct val="100000"/>
              </a:lnSpc>
              <a:buNone/>
            </a:pPr>
            <a:r>
              <a:rPr lang="en-US" altLang="ja-JP" sz="1600" dirty="0">
                <a:solidFill>
                  <a:schemeClr val="tx1"/>
                </a:solidFill>
                <a:latin typeface="メイリオ" panose="020B0604030504040204" pitchFamily="50" charset="-128"/>
                <a:ea typeface="メイリオ" panose="020B0604030504040204" pitchFamily="50" charset="-128"/>
              </a:rPr>
              <a:t>http://www.homemate-research-convenience-store.com/23/</a:t>
            </a:r>
            <a:endParaRPr lang="ja-JP" altLang="ja-JP" sz="1600" dirty="0">
              <a:solidFill>
                <a:schemeClr val="tx1"/>
              </a:solidFill>
              <a:latin typeface="メイリオ" panose="020B0604030504040204" pitchFamily="50" charset="-128"/>
              <a:ea typeface="メイリオ" panose="020B0604030504040204" pitchFamily="50" charset="-128"/>
            </a:endParaRPr>
          </a:p>
          <a:p>
            <a:pPr marL="0" indent="0">
              <a:buNone/>
            </a:pPr>
            <a:endParaRPr lang="ja-JP" altLang="en-US" sz="1600" dirty="0">
              <a:solidFill>
                <a:schemeClr val="tx1"/>
              </a:solidFill>
              <a:latin typeface="メイリオ" panose="020B0604030504040204" pitchFamily="50" charset="-128"/>
              <a:ea typeface="メイリオ" panose="020B0604030504040204" pitchFamily="50" charset="-128"/>
            </a:endParaRPr>
          </a:p>
          <a:p>
            <a:endParaRPr kumimoji="1" lang="ja-JP" altLang="en-US" sz="1600" dirty="0">
              <a:solidFill>
                <a:schemeClr val="tx1"/>
              </a:solidFill>
            </a:endParaRPr>
          </a:p>
        </p:txBody>
      </p:sp>
      <p:sp>
        <p:nvSpPr>
          <p:cNvPr id="8" name="スライド番号プレースホルダー 7"/>
          <p:cNvSpPr>
            <a:spLocks noGrp="1"/>
          </p:cNvSpPr>
          <p:nvPr>
            <p:ph type="sldNum" sz="quarter" idx="12"/>
          </p:nvPr>
        </p:nvSpPr>
        <p:spPr/>
        <p:txBody>
          <a:bodyPr>
            <a:normAutofit lnSpcReduction="10000"/>
          </a:bodyPr>
          <a:lstStyle/>
          <a:p>
            <a:fld id="{B2A91905-D3CB-4117-AF91-F51F89CE796E}" type="slidenum">
              <a:rPr kumimoji="1" lang="ja-JP" altLang="en-US" smtClean="0"/>
              <a:t>74</a:t>
            </a:fld>
            <a:endParaRPr kumimoji="1" lang="ja-JP" altLang="en-US" dirty="0"/>
          </a:p>
        </p:txBody>
      </p:sp>
    </p:spTree>
    <p:extLst>
      <p:ext uri="{BB962C8B-B14F-4D97-AF65-F5344CB8AC3E}">
        <p14:creationId xmlns:p14="http://schemas.microsoft.com/office/powerpoint/2010/main" val="19266341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61872" y="0"/>
            <a:ext cx="9692640" cy="1428929"/>
          </a:xfrm>
        </p:spPr>
        <p:txBody>
          <a:bodyPr>
            <a:normAutofit/>
          </a:bodyPr>
          <a:lstStyle/>
          <a:p>
            <a:r>
              <a:rPr lang="ja-JP" altLang="en-US" sz="5400" dirty="0" smtClean="0">
                <a:solidFill>
                  <a:schemeClr val="tx1"/>
                </a:solidFill>
                <a:latin typeface="HG創英角ｺﾞｼｯｸUB" panose="020B0909000000000000" pitchFamily="49" charset="-128"/>
                <a:ea typeface="HG創英角ｺﾞｼｯｸUB" panose="020B0909000000000000" pitchFamily="49" charset="-128"/>
              </a:rPr>
              <a:t>出典・引用元</a:t>
            </a:r>
            <a:r>
              <a:rPr lang="en-US" altLang="ja-JP" sz="5400" dirty="0" smtClean="0">
                <a:solidFill>
                  <a:schemeClr val="tx1"/>
                </a:solidFill>
                <a:latin typeface="HG創英角ｺﾞｼｯｸUB" panose="020B0909000000000000" pitchFamily="49" charset="-128"/>
                <a:ea typeface="HG創英角ｺﾞｼｯｸUB" panose="020B0909000000000000" pitchFamily="49" charset="-128"/>
              </a:rPr>
              <a:t>(Ⅱ)</a:t>
            </a:r>
            <a:endParaRPr kumimoji="1" lang="ja-JP" altLang="en-US" sz="5400"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9" name="コンテンツ プレースホルダー 8"/>
          <p:cNvSpPr>
            <a:spLocks noGrp="1"/>
          </p:cNvSpPr>
          <p:nvPr>
            <p:ph sz="half" idx="1"/>
          </p:nvPr>
        </p:nvSpPr>
        <p:spPr>
          <a:xfrm>
            <a:off x="41148" y="1828800"/>
            <a:ext cx="5742432" cy="4668970"/>
          </a:xfrm>
          <a:prstGeom prst="rect">
            <a:avLst/>
          </a:prstGeom>
        </p:spPr>
        <p:txBody>
          <a:bodyPr wrap="square">
            <a:spAutoFit/>
          </a:bodyPr>
          <a:lstStyle/>
          <a:p>
            <a:r>
              <a:rPr lang="ja-JP" altLang="en-US" sz="1600" dirty="0" smtClean="0">
                <a:solidFill>
                  <a:schemeClr val="tx1"/>
                </a:solidFill>
                <a:latin typeface="メイリオ" panose="020B0604030504040204" pitchFamily="50" charset="-128"/>
                <a:ea typeface="メイリオ" panose="020B0604030504040204" pitchFamily="50" charset="-128"/>
              </a:rPr>
              <a:t>高齢化　推移</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0" indent="0">
              <a:buNone/>
            </a:pPr>
            <a:r>
              <a:rPr lang="en-US" altLang="ja-JP" sz="1600" dirty="0">
                <a:solidFill>
                  <a:schemeClr val="tx1"/>
                </a:solidFill>
                <a:latin typeface="メイリオ" panose="020B0604030504040204" pitchFamily="50" charset="-128"/>
                <a:ea typeface="メイリオ" panose="020B0604030504040204" pitchFamily="50" charset="-128"/>
              </a:rPr>
              <a:t>http://</a:t>
            </a:r>
            <a:r>
              <a:rPr lang="en-US" altLang="ja-JP" sz="1600" dirty="0" smtClean="0">
                <a:solidFill>
                  <a:schemeClr val="tx1"/>
                </a:solidFill>
                <a:latin typeface="メイリオ" panose="020B0604030504040204" pitchFamily="50" charset="-128"/>
                <a:ea typeface="メイリオ" panose="020B0604030504040204" pitchFamily="50" charset="-128"/>
              </a:rPr>
              <a:t>www8.cao.go.jp/kourei/whitepaper/w-2012/zenbun/s1_1_1_02.html</a:t>
            </a:r>
            <a:endParaRPr lang="ja-JP"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スーパーマーケット売上</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0" indent="0">
              <a:buNone/>
            </a:pPr>
            <a:r>
              <a:rPr lang="en-US" altLang="ja-JP" sz="1600" dirty="0" smtClean="0">
                <a:solidFill>
                  <a:schemeClr val="tx1"/>
                </a:solidFill>
                <a:latin typeface="メイリオ" panose="020B0604030504040204" pitchFamily="50" charset="-128"/>
                <a:ea typeface="メイリオ" panose="020B0604030504040204" pitchFamily="50" charset="-128"/>
              </a:rPr>
              <a:t>http</a:t>
            </a:r>
            <a:r>
              <a:rPr lang="en-US" altLang="ja-JP" sz="1600" dirty="0">
                <a:solidFill>
                  <a:schemeClr val="tx1"/>
                </a:solidFill>
                <a:latin typeface="メイリオ" panose="020B0604030504040204" pitchFamily="50" charset="-128"/>
                <a:ea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rPr>
              <a:t>www.jsa-net.gr.jp/report_back.php</a:t>
            </a:r>
          </a:p>
          <a:p>
            <a:r>
              <a:rPr lang="ja-JP" altLang="en-US" sz="1600" dirty="0">
                <a:solidFill>
                  <a:schemeClr val="tx1"/>
                </a:solidFill>
                <a:latin typeface="メイリオ" panose="020B0604030504040204" pitchFamily="50" charset="-128"/>
                <a:ea typeface="メイリオ" panose="020B0604030504040204" pitchFamily="50" charset="-128"/>
              </a:rPr>
              <a:t>コンビニエンスストア</a:t>
            </a:r>
            <a:r>
              <a:rPr lang="ja-JP" altLang="en-US" sz="1600" dirty="0" smtClean="0">
                <a:solidFill>
                  <a:schemeClr val="tx1"/>
                </a:solidFill>
                <a:latin typeface="メイリオ" panose="020B0604030504040204" pitchFamily="50" charset="-128"/>
                <a:ea typeface="メイリオ" panose="020B0604030504040204" pitchFamily="50" charset="-128"/>
              </a:rPr>
              <a:t>売上</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0" indent="0">
              <a:buNone/>
            </a:pPr>
            <a:r>
              <a:rPr lang="en-US" altLang="ja-JP" sz="1600" dirty="0" smtClean="0">
                <a:solidFill>
                  <a:schemeClr val="tx1"/>
                </a:solidFill>
                <a:latin typeface="メイリオ" panose="020B0604030504040204" pitchFamily="50" charset="-128"/>
                <a:ea typeface="メイリオ" panose="020B0604030504040204" pitchFamily="50" charset="-128"/>
              </a:rPr>
              <a:t>http</a:t>
            </a:r>
            <a:r>
              <a:rPr lang="en-US" altLang="ja-JP" sz="1600" dirty="0">
                <a:solidFill>
                  <a:schemeClr val="tx1"/>
                </a:solidFill>
                <a:latin typeface="メイリオ" panose="020B0604030504040204" pitchFamily="50" charset="-128"/>
                <a:ea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rPr>
              <a:t>www.jfa-fc.or.jp/particle/320.html</a:t>
            </a:r>
            <a:endParaRPr lang="ja-JP" altLang="ja-JP" sz="1600" dirty="0">
              <a:solidFill>
                <a:schemeClr val="tx1"/>
              </a:solidFill>
              <a:latin typeface="メイリオ" panose="020B0604030504040204" pitchFamily="50" charset="-128"/>
              <a:ea typeface="メイリオ" panose="020B0604030504040204" pitchFamily="50" charset="-128"/>
            </a:endParaRPr>
          </a:p>
          <a:p>
            <a:pPr algn="just">
              <a:spcAft>
                <a:spcPts val="0"/>
              </a:spcAft>
            </a:pPr>
            <a:r>
              <a:rPr lang="ja-JP" altLang="ja-JP"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日本の世帯数　人口</a:t>
            </a:r>
          </a:p>
          <a:p>
            <a:pPr marL="0" indent="0" algn="just">
              <a:spcAft>
                <a:spcPts val="0"/>
              </a:spcAft>
              <a:buNone/>
            </a:pPr>
            <a:r>
              <a:rPr lang="en-US" altLang="ja-JP"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http://</a:t>
            </a:r>
            <a:r>
              <a:rPr lang="en-US" altLang="ja-JP" sz="16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www.stat.go.jp/data/nihon/02.htm</a:t>
            </a:r>
          </a:p>
          <a:p>
            <a:pPr marL="0" indent="0" algn="just">
              <a:spcAft>
                <a:spcPts val="0"/>
              </a:spcAft>
              <a:buNone/>
            </a:pPr>
            <a:r>
              <a:rPr lang="en-US" altLang="ja-JP"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5</a:t>
            </a:r>
            <a:r>
              <a:rPr lang="ja-JP" altLang="en-US"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日（金） </a:t>
            </a:r>
            <a:r>
              <a:rPr lang="en-US" altLang="ja-JP"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11</a:t>
            </a:r>
            <a:r>
              <a:rPr lang="ja-JP" altLang="en-US"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34</a:t>
            </a:r>
            <a:r>
              <a:rPr lang="ja-JP" altLang="en-US"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分</a:t>
            </a:r>
            <a:r>
              <a:rPr lang="en-US" altLang="ja-JP"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-Yahoo!</a:t>
            </a:r>
            <a:r>
              <a:rPr lang="ja-JP" altLang="en-US"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ニュース </a:t>
            </a:r>
            <a:r>
              <a:rPr lang="en-US" altLang="ja-JP"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BUSINESS</a:t>
            </a:r>
            <a:r>
              <a:rPr lang="ja-JP" altLang="en-US"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kern="100" dirty="0" err="1">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JBpress</a:t>
            </a:r>
            <a:r>
              <a:rPr lang="ja-JP" altLang="en-US"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16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pPr marL="0" indent="0">
              <a:buNone/>
            </a:pPr>
            <a:r>
              <a:rPr lang="en-US" altLang="ja-JP" sz="1600" dirty="0">
                <a:solidFill>
                  <a:schemeClr val="tx1"/>
                </a:solidFill>
                <a:latin typeface="メイリオ" panose="020B0604030504040204" pitchFamily="50" charset="-128"/>
                <a:ea typeface="メイリオ" panose="020B0604030504040204" pitchFamily="50" charset="-128"/>
              </a:rPr>
              <a:t>http://jbpress.ismedia.jp/articles/-/43668</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4" name="コンテンツ プレースホルダー 3"/>
          <p:cNvSpPr>
            <a:spLocks noGrp="1"/>
          </p:cNvSpPr>
          <p:nvPr>
            <p:ph sz="half" idx="2"/>
          </p:nvPr>
        </p:nvSpPr>
        <p:spPr>
          <a:xfrm>
            <a:off x="6126480" y="1828800"/>
            <a:ext cx="4828032" cy="4351337"/>
          </a:xfrm>
        </p:spPr>
        <p:txBody>
          <a:bodyPr>
            <a:normAutofit/>
          </a:bodyPr>
          <a:lstStyle/>
          <a:p>
            <a:r>
              <a:rPr lang="en-US" altLang="ja-JP" sz="1600" dirty="0">
                <a:solidFill>
                  <a:schemeClr val="tx1"/>
                </a:solidFill>
                <a:latin typeface="メイリオ" panose="020B0604030504040204" pitchFamily="50" charset="-128"/>
                <a:ea typeface="メイリオ" panose="020B0604030504040204" pitchFamily="50" charset="-128"/>
              </a:rPr>
              <a:t>10</a:t>
            </a:r>
            <a:r>
              <a:rPr lang="ja-JP" altLang="en-US" sz="1600" dirty="0">
                <a:solidFill>
                  <a:schemeClr val="tx1"/>
                </a:solidFill>
                <a:latin typeface="メイリオ" panose="020B0604030504040204" pitchFamily="50" charset="-128"/>
                <a:ea typeface="メイリオ" panose="020B0604030504040204" pitchFamily="50" charset="-128"/>
              </a:rPr>
              <a:t>月</a:t>
            </a:r>
            <a:r>
              <a:rPr lang="en-US" altLang="ja-JP" sz="1600" dirty="0">
                <a:solidFill>
                  <a:schemeClr val="tx1"/>
                </a:solidFill>
                <a:latin typeface="メイリオ" panose="020B0604030504040204" pitchFamily="50" charset="-128"/>
                <a:ea typeface="メイリオ" panose="020B0604030504040204" pitchFamily="50" charset="-128"/>
              </a:rPr>
              <a:t>16</a:t>
            </a:r>
            <a:r>
              <a:rPr lang="ja-JP" altLang="en-US" sz="1600" dirty="0">
                <a:solidFill>
                  <a:schemeClr val="tx1"/>
                </a:solidFill>
                <a:latin typeface="メイリオ" panose="020B0604030504040204" pitchFamily="50" charset="-128"/>
                <a:ea typeface="メイリオ" panose="020B0604030504040204" pitchFamily="50" charset="-128"/>
              </a:rPr>
              <a:t>日（金） </a:t>
            </a:r>
            <a:r>
              <a:rPr lang="en-US" altLang="ja-JP" sz="1600" dirty="0">
                <a:solidFill>
                  <a:schemeClr val="tx1"/>
                </a:solidFill>
                <a:latin typeface="メイリオ" panose="020B0604030504040204" pitchFamily="50" charset="-128"/>
                <a:ea typeface="メイリオ" panose="020B0604030504040204" pitchFamily="50" charset="-128"/>
              </a:rPr>
              <a:t>17</a:t>
            </a:r>
            <a:r>
              <a:rPr lang="ja-JP" altLang="en-US" sz="1600" dirty="0">
                <a:solidFill>
                  <a:schemeClr val="tx1"/>
                </a:solidFill>
                <a:latin typeface="メイリオ" panose="020B0604030504040204" pitchFamily="50" charset="-128"/>
                <a:ea typeface="メイリオ" panose="020B0604030504040204" pitchFamily="50" charset="-128"/>
              </a:rPr>
              <a:t>時</a:t>
            </a:r>
            <a:r>
              <a:rPr lang="en-US" altLang="ja-JP" sz="1600" dirty="0">
                <a:solidFill>
                  <a:schemeClr val="tx1"/>
                </a:solidFill>
                <a:latin typeface="メイリオ" panose="020B0604030504040204" pitchFamily="50" charset="-128"/>
                <a:ea typeface="メイリオ" panose="020B0604030504040204" pitchFamily="50" charset="-128"/>
              </a:rPr>
              <a:t>0</a:t>
            </a:r>
            <a:r>
              <a:rPr lang="ja-JP" altLang="en-US" sz="1600" dirty="0">
                <a:solidFill>
                  <a:schemeClr val="tx1"/>
                </a:solidFill>
                <a:latin typeface="メイリオ" panose="020B0604030504040204" pitchFamily="50" charset="-128"/>
                <a:ea typeface="メイリオ" panose="020B0604030504040204" pitchFamily="50" charset="-128"/>
              </a:rPr>
              <a:t>分</a:t>
            </a:r>
            <a:r>
              <a:rPr lang="en-US" altLang="ja-JP" sz="1600"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rPr>
              <a:t>経済総合（</a:t>
            </a:r>
            <a:r>
              <a:rPr lang="en-US" altLang="ja-JP" sz="1600" dirty="0">
                <a:solidFill>
                  <a:schemeClr val="tx1"/>
                </a:solidFill>
                <a:latin typeface="メイリオ" panose="020B0604030504040204" pitchFamily="50" charset="-128"/>
                <a:ea typeface="メイリオ" panose="020B0604030504040204" pitchFamily="50" charset="-128"/>
              </a:rPr>
              <a:t>ZUU online</a:t>
            </a:r>
            <a:r>
              <a:rPr lang="ja-JP" altLang="en-US" sz="1600" dirty="0" smtClean="0">
                <a:solidFill>
                  <a:schemeClr val="tx1"/>
                </a:solidFill>
                <a:latin typeface="メイリオ" panose="020B0604030504040204" pitchFamily="50" charset="-128"/>
                <a:ea typeface="メイリオ" panose="020B0604030504040204" pitchFamily="50" charset="-128"/>
              </a:rPr>
              <a:t>）</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0" indent="0">
              <a:buNone/>
            </a:pPr>
            <a:r>
              <a:rPr lang="en-US" altLang="ja-JP" sz="1600" dirty="0">
                <a:solidFill>
                  <a:schemeClr val="tx1"/>
                </a:solidFill>
                <a:latin typeface="メイリオ" panose="020B0604030504040204" pitchFamily="50" charset="-128"/>
                <a:ea typeface="メイリオ" panose="020B0604030504040204" pitchFamily="50" charset="-128"/>
              </a:rPr>
              <a:t>http://news.search.yahoo.co.jp/search?p=%E3%83%95%E3%82%A1%E3%83%9F%E3%83%9E%E3%80%80%E3%83%A6%E3%83%8B%E3%83%BC%E3%80%80%E7%B5%8C%E5%96%B6%E7%B5%B1%E5%90%88&amp;oq=&amp;</a:t>
            </a:r>
            <a:r>
              <a:rPr lang="en-US" altLang="ja-JP" sz="1600" dirty="0" smtClean="0">
                <a:solidFill>
                  <a:schemeClr val="tx1"/>
                </a:solidFill>
                <a:latin typeface="メイリオ" panose="020B0604030504040204" pitchFamily="50" charset="-128"/>
                <a:ea typeface="メイリオ" panose="020B0604030504040204" pitchFamily="50" charset="-128"/>
              </a:rPr>
              <a:t>ei=UTF-8&amp;xargs=2&amp;b=11</a:t>
            </a:r>
          </a:p>
          <a:p>
            <a:pPr marL="0" indent="0">
              <a:buNone/>
            </a:pPr>
            <a:r>
              <a:rPr lang="en-US" altLang="ja-JP" sz="1600" dirty="0">
                <a:solidFill>
                  <a:schemeClr val="tx1"/>
                </a:solidFill>
                <a:latin typeface="メイリオ" panose="020B0604030504040204" pitchFamily="50" charset="-128"/>
                <a:ea typeface="メイリオ" panose="020B0604030504040204" pitchFamily="50" charset="-128"/>
              </a:rPr>
              <a:t>10</a:t>
            </a:r>
            <a:r>
              <a:rPr lang="ja-JP" altLang="en-US" sz="1600" dirty="0">
                <a:solidFill>
                  <a:schemeClr val="tx1"/>
                </a:solidFill>
                <a:latin typeface="メイリオ" panose="020B0604030504040204" pitchFamily="50" charset="-128"/>
                <a:ea typeface="メイリオ" panose="020B0604030504040204" pitchFamily="50" charset="-128"/>
              </a:rPr>
              <a:t>月</a:t>
            </a:r>
            <a:r>
              <a:rPr lang="en-US" altLang="ja-JP" sz="1600" dirty="0">
                <a:solidFill>
                  <a:schemeClr val="tx1"/>
                </a:solidFill>
                <a:latin typeface="メイリオ" panose="020B0604030504040204" pitchFamily="50" charset="-128"/>
                <a:ea typeface="メイリオ" panose="020B0604030504040204" pitchFamily="50" charset="-128"/>
              </a:rPr>
              <a:t>5</a:t>
            </a:r>
            <a:r>
              <a:rPr lang="ja-JP" altLang="en-US" sz="1600" dirty="0">
                <a:solidFill>
                  <a:schemeClr val="tx1"/>
                </a:solidFill>
                <a:latin typeface="メイリオ" panose="020B0604030504040204" pitchFamily="50" charset="-128"/>
                <a:ea typeface="メイリオ" panose="020B0604030504040204" pitchFamily="50" charset="-128"/>
              </a:rPr>
              <a:t>日（月） </a:t>
            </a:r>
            <a:r>
              <a:rPr lang="en-US" altLang="ja-JP" sz="1600" dirty="0">
                <a:solidFill>
                  <a:schemeClr val="tx1"/>
                </a:solidFill>
                <a:latin typeface="メイリオ" panose="020B0604030504040204" pitchFamily="50" charset="-128"/>
                <a:ea typeface="メイリオ" panose="020B0604030504040204" pitchFamily="50" charset="-128"/>
              </a:rPr>
              <a:t>16</a:t>
            </a:r>
            <a:r>
              <a:rPr lang="ja-JP" altLang="en-US" sz="1600" dirty="0">
                <a:solidFill>
                  <a:schemeClr val="tx1"/>
                </a:solidFill>
                <a:latin typeface="メイリオ" panose="020B0604030504040204" pitchFamily="50" charset="-128"/>
                <a:ea typeface="メイリオ" panose="020B0604030504040204" pitchFamily="50" charset="-128"/>
              </a:rPr>
              <a:t>時</a:t>
            </a:r>
            <a:r>
              <a:rPr lang="en-US" altLang="ja-JP" sz="1600" dirty="0">
                <a:solidFill>
                  <a:schemeClr val="tx1"/>
                </a:solidFill>
                <a:latin typeface="メイリオ" panose="020B0604030504040204" pitchFamily="50" charset="-128"/>
                <a:ea typeface="メイリオ" panose="020B0604030504040204" pitchFamily="50" charset="-128"/>
              </a:rPr>
              <a:t>8</a:t>
            </a:r>
            <a:r>
              <a:rPr lang="ja-JP" altLang="en-US" sz="1600" dirty="0">
                <a:solidFill>
                  <a:schemeClr val="tx1"/>
                </a:solidFill>
                <a:latin typeface="メイリオ" panose="020B0604030504040204" pitchFamily="50" charset="-128"/>
                <a:ea typeface="メイリオ" panose="020B0604030504040204" pitchFamily="50" charset="-128"/>
              </a:rPr>
              <a:t>分</a:t>
            </a:r>
            <a:r>
              <a:rPr lang="en-US" altLang="ja-JP" sz="1600" dirty="0">
                <a:solidFill>
                  <a:schemeClr val="tx1"/>
                </a:solidFill>
                <a:latin typeface="メイリオ" panose="020B0604030504040204" pitchFamily="50" charset="-128"/>
                <a:ea typeface="メイリオ" panose="020B0604030504040204" pitchFamily="50" charset="-128"/>
              </a:rPr>
              <a:t>-IT</a:t>
            </a:r>
            <a:r>
              <a:rPr lang="ja-JP" altLang="en-US" sz="1600" dirty="0">
                <a:solidFill>
                  <a:schemeClr val="tx1"/>
                </a:solidFill>
                <a:latin typeface="メイリオ" panose="020B0604030504040204" pitchFamily="50" charset="-128"/>
                <a:ea typeface="メイリオ" panose="020B0604030504040204" pitchFamily="50" charset="-128"/>
              </a:rPr>
              <a:t>総合（</a:t>
            </a:r>
            <a:r>
              <a:rPr lang="en-US" altLang="ja-JP" sz="1600" dirty="0">
                <a:solidFill>
                  <a:schemeClr val="tx1"/>
                </a:solidFill>
                <a:latin typeface="メイリオ" panose="020B0604030504040204" pitchFamily="50" charset="-128"/>
                <a:ea typeface="メイリオ" panose="020B0604030504040204" pitchFamily="50" charset="-128"/>
              </a:rPr>
              <a:t>RBB TODAY</a:t>
            </a:r>
            <a:r>
              <a:rPr lang="ja-JP" altLang="en-US" sz="1600" dirty="0" smtClean="0">
                <a:solidFill>
                  <a:schemeClr val="tx1"/>
                </a:solidFill>
                <a:latin typeface="メイリオ" panose="020B0604030504040204" pitchFamily="50" charset="-128"/>
                <a:ea typeface="メイリオ" panose="020B0604030504040204" pitchFamily="50" charset="-128"/>
              </a:rPr>
              <a:t>）</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0" indent="0">
              <a:buNone/>
            </a:pPr>
            <a:r>
              <a:rPr lang="en-US" altLang="ja-JP" sz="1600" dirty="0">
                <a:solidFill>
                  <a:schemeClr val="tx1"/>
                </a:solidFill>
                <a:latin typeface="メイリオ" panose="020B0604030504040204" pitchFamily="50" charset="-128"/>
                <a:ea typeface="メイリオ" panose="020B0604030504040204" pitchFamily="50" charset="-128"/>
              </a:rPr>
              <a:t>http://headlines.yahoo.co.jp/hl?a=20151005-00000017-rbb-sci</a:t>
            </a:r>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sz="1600" dirty="0">
              <a:solidFill>
                <a:schemeClr val="tx1"/>
              </a:solidFill>
              <a:latin typeface="メイリオ" panose="020B0604030504040204" pitchFamily="50" charset="-128"/>
              <a:ea typeface="メイリオ" panose="020B0604030504040204" pitchFamily="50" charset="-128"/>
            </a:endParaRPr>
          </a:p>
          <a:p>
            <a:pPr marL="0" indent="0">
              <a:buNone/>
            </a:pP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normAutofit lnSpcReduction="10000"/>
          </a:bodyPr>
          <a:lstStyle/>
          <a:p>
            <a:fld id="{B2A91905-D3CB-4117-AF91-F51F89CE796E}" type="slidenum">
              <a:rPr kumimoji="1" lang="ja-JP" altLang="en-US" smtClean="0"/>
              <a:t>75</a:t>
            </a:fld>
            <a:endParaRPr kumimoji="1" lang="ja-JP" altLang="en-US"/>
          </a:p>
        </p:txBody>
      </p:sp>
    </p:spTree>
    <p:extLst>
      <p:ext uri="{BB962C8B-B14F-4D97-AF65-F5344CB8AC3E}">
        <p14:creationId xmlns:p14="http://schemas.microsoft.com/office/powerpoint/2010/main" val="30855424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76</a:t>
            </a:fld>
            <a:endParaRPr kumimoji="1" lang="ja-JP" altLang="en-US"/>
          </a:p>
        </p:txBody>
      </p:sp>
      <p:sp>
        <p:nvSpPr>
          <p:cNvPr id="3" name="サブタイトル 2"/>
          <p:cNvSpPr txBox="1">
            <a:spLocks/>
          </p:cNvSpPr>
          <p:nvPr/>
        </p:nvSpPr>
        <p:spPr>
          <a:xfrm>
            <a:off x="394169" y="4505127"/>
            <a:ext cx="9505063" cy="2260798"/>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200" dirty="0" smtClean="0">
                <a:solidFill>
                  <a:schemeClr val="tx1"/>
                </a:solidFill>
                <a:latin typeface="HGP明朝B" panose="02020800000000000000" pitchFamily="18" charset="-128"/>
                <a:ea typeface="HGP明朝B" panose="02020800000000000000" pitchFamily="18" charset="-128"/>
              </a:rPr>
              <a:t>名古屋学院大学</a:t>
            </a:r>
            <a:r>
              <a:rPr lang="en-US" altLang="ja-JP" sz="3200" dirty="0" smtClean="0">
                <a:solidFill>
                  <a:schemeClr val="tx1"/>
                </a:solidFill>
                <a:latin typeface="HGP明朝B" panose="02020800000000000000" pitchFamily="18" charset="-128"/>
                <a:ea typeface="HGP明朝B" panose="02020800000000000000" pitchFamily="18" charset="-128"/>
              </a:rPr>
              <a:t>	</a:t>
            </a:r>
            <a:r>
              <a:rPr lang="ja-JP" altLang="en-US" sz="3200" dirty="0" smtClean="0">
                <a:solidFill>
                  <a:schemeClr val="tx1"/>
                </a:solidFill>
                <a:latin typeface="HGP明朝B" panose="02020800000000000000" pitchFamily="18" charset="-128"/>
                <a:ea typeface="HGP明朝B" panose="02020800000000000000" pitchFamily="18" charset="-128"/>
              </a:rPr>
              <a:t>：伊沢ゼミ</a:t>
            </a:r>
            <a:endParaRPr lang="en-US" altLang="ja-JP" sz="3200" dirty="0" smtClean="0">
              <a:solidFill>
                <a:schemeClr val="tx1"/>
              </a:solidFill>
              <a:latin typeface="HGP明朝B" panose="02020800000000000000" pitchFamily="18" charset="-128"/>
              <a:ea typeface="HGP明朝B" panose="02020800000000000000" pitchFamily="18" charset="-128"/>
            </a:endParaRPr>
          </a:p>
          <a:p>
            <a:endParaRPr lang="en-US" altLang="ja-JP" sz="3200" dirty="0" smtClean="0">
              <a:latin typeface="HGP明朝B" panose="02020800000000000000" pitchFamily="18" charset="-128"/>
              <a:ea typeface="HGP明朝B" panose="02020800000000000000" pitchFamily="18" charset="-128"/>
            </a:endParaRPr>
          </a:p>
          <a:p>
            <a:r>
              <a:rPr lang="ja-JP" altLang="en-US" sz="3200" dirty="0" smtClean="0">
                <a:solidFill>
                  <a:schemeClr val="tx1"/>
                </a:solidFill>
                <a:latin typeface="HGP明朝B" panose="02020800000000000000" pitchFamily="18" charset="-128"/>
                <a:ea typeface="HGP明朝B" panose="02020800000000000000" pitchFamily="18" charset="-128"/>
              </a:rPr>
              <a:t>木村亮麻</a:t>
            </a:r>
            <a:r>
              <a:rPr lang="en-US" altLang="ja-JP" sz="3200" dirty="0" smtClean="0">
                <a:solidFill>
                  <a:schemeClr val="tx1"/>
                </a:solidFill>
                <a:latin typeface="HGP明朝B" panose="02020800000000000000" pitchFamily="18" charset="-128"/>
                <a:ea typeface="HGP明朝B" panose="02020800000000000000" pitchFamily="18" charset="-128"/>
              </a:rPr>
              <a:t>	</a:t>
            </a:r>
            <a:r>
              <a:rPr lang="ja-JP" altLang="en-US" sz="3200" dirty="0" smtClean="0">
                <a:solidFill>
                  <a:schemeClr val="tx1"/>
                </a:solidFill>
                <a:latin typeface="HGP明朝B" panose="02020800000000000000" pitchFamily="18" charset="-128"/>
                <a:ea typeface="HGP明朝B" panose="02020800000000000000" pitchFamily="18" charset="-128"/>
              </a:rPr>
              <a:t>水谷健人　上松奨　浦野鋼二　南雄二</a:t>
            </a:r>
            <a:r>
              <a:rPr lang="ja-JP" altLang="en-US" sz="3200" dirty="0" smtClean="0">
                <a:latin typeface="HGP明朝B" panose="02020800000000000000" pitchFamily="18" charset="-128"/>
                <a:ea typeface="HGP明朝B" panose="02020800000000000000" pitchFamily="18" charset="-128"/>
              </a:rPr>
              <a:t>　</a:t>
            </a:r>
            <a:endParaRPr lang="en-US" altLang="ja-JP" sz="3200" dirty="0">
              <a:latin typeface="HGP明朝B" panose="02020800000000000000" pitchFamily="18" charset="-128"/>
              <a:ea typeface="HGP明朝B" panose="02020800000000000000" pitchFamily="18" charset="-128"/>
            </a:endParaRPr>
          </a:p>
        </p:txBody>
      </p:sp>
      <p:pic>
        <p:nvPicPr>
          <p:cNvPr id="5" name="図 4"/>
          <p:cNvPicPr>
            <a:picLocks noChangeAspect="1"/>
          </p:cNvPicPr>
          <p:nvPr/>
        </p:nvPicPr>
        <p:blipFill>
          <a:blip r:embed="rId2"/>
          <a:stretch>
            <a:fillRect/>
          </a:stretch>
        </p:blipFill>
        <p:spPr>
          <a:xfrm>
            <a:off x="394170" y="316523"/>
            <a:ext cx="10508292" cy="3815862"/>
          </a:xfrm>
          <a:prstGeom prst="rect">
            <a:avLst/>
          </a:prstGeom>
        </p:spPr>
      </p:pic>
    </p:spTree>
    <p:extLst>
      <p:ext uri="{BB962C8B-B14F-4D97-AF65-F5344CB8AC3E}">
        <p14:creationId xmlns:p14="http://schemas.microsoft.com/office/powerpoint/2010/main" val="709440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3581" y="236764"/>
            <a:ext cx="11009259" cy="6384472"/>
          </a:xfrm>
        </p:spPr>
        <p:txBody>
          <a:bodyPr>
            <a:noAutofit/>
          </a:bodyPr>
          <a:lstStyle/>
          <a:p>
            <a:pPr marL="0" indent="0" algn="ctr">
              <a:buNone/>
            </a:pPr>
            <a:r>
              <a:rPr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コンビニエンスストアの店舗数を</a:t>
            </a:r>
            <a:endParaRPr lang="en-US" altLang="ja-JP" sz="48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0" indent="0" algn="ctr">
              <a:buNone/>
            </a:pPr>
            <a:r>
              <a:rPr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被説明数として</a:t>
            </a:r>
            <a:endParaRPr lang="en-US" altLang="ja-JP" sz="48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0" indent="0" algn="ctr">
              <a:buNone/>
            </a:pPr>
            <a:endParaRPr kumimoji="1" lang="en-US" altLang="ja-JP" sz="105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514350" indent="-514350" algn="just">
              <a:buClr>
                <a:schemeClr val="tx1"/>
              </a:buClr>
              <a:buFont typeface="+mj-ea"/>
              <a:buAutoNum type="circleNumDbPlain"/>
            </a:pPr>
            <a:r>
              <a:rPr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世帯数</a:t>
            </a:r>
            <a:endParaRPr lang="en-US" altLang="ja-JP" sz="48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514350" indent="-514350" algn="just">
              <a:buClr>
                <a:schemeClr val="tx1"/>
              </a:buClr>
              <a:buFont typeface="+mj-ea"/>
              <a:buAutoNum type="circleNumDbPlain"/>
            </a:pPr>
            <a:r>
              <a:rPr lang="ja-JP" altLang="en-US" sz="4800" dirty="0">
                <a:solidFill>
                  <a:schemeClr val="tx1"/>
                </a:solidFill>
                <a:latin typeface="HGS創英ﾌﾟﾚｾﾞﾝｽEB" panose="02020800000000000000" pitchFamily="18" charset="-128"/>
                <a:ea typeface="HGS創英ﾌﾟﾚｾﾞﾝｽEB" panose="02020800000000000000" pitchFamily="18" charset="-128"/>
              </a:rPr>
              <a:t>従</a:t>
            </a:r>
            <a:r>
              <a:rPr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業者数</a:t>
            </a:r>
            <a:endParaRPr kumimoji="1" lang="en-US" altLang="ja-JP" sz="48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514350" indent="-514350" algn="just">
              <a:buClr>
                <a:schemeClr val="tx1"/>
              </a:buClr>
              <a:buFont typeface="+mj-ea"/>
              <a:buAutoNum type="circleNumDbPlain"/>
            </a:pPr>
            <a:r>
              <a:rPr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駅数</a:t>
            </a:r>
            <a:endParaRPr lang="en-US" altLang="ja-JP" sz="4800" dirty="0" smtClean="0">
              <a:solidFill>
                <a:schemeClr val="tx1"/>
              </a:solidFill>
              <a:latin typeface="HGS創英ﾌﾟﾚｾﾞﾝｽEB" panose="02020800000000000000" pitchFamily="18" charset="-128"/>
              <a:ea typeface="HGS創英ﾌﾟﾚｾﾞﾝｽEB" panose="02020800000000000000" pitchFamily="18" charset="-128"/>
            </a:endParaRPr>
          </a:p>
          <a:p>
            <a:pPr marL="514350" indent="-514350" algn="just">
              <a:buClr>
                <a:schemeClr val="tx1"/>
              </a:buClr>
              <a:buFont typeface="+mj-ea"/>
              <a:buAutoNum type="circleNumDbPlain"/>
            </a:pPr>
            <a:r>
              <a:rPr lang="ja-JP" altLang="en-US" sz="4800" dirty="0" smtClean="0">
                <a:solidFill>
                  <a:schemeClr val="tx1"/>
                </a:solidFill>
                <a:latin typeface="HGS創英ﾌﾟﾚｾﾞﾝｽEB" panose="02020800000000000000" pitchFamily="18" charset="-128"/>
                <a:ea typeface="HGS創英ﾌﾟﾚｾﾞﾝｽEB" panose="02020800000000000000" pitchFamily="18" charset="-128"/>
              </a:rPr>
              <a:t>地価</a:t>
            </a:r>
            <a:endParaRPr lang="en-US" altLang="ja-JP" sz="4800" dirty="0">
              <a:solidFill>
                <a:schemeClr val="tx1"/>
              </a:solidFill>
              <a:latin typeface="HGS創英ﾌﾟﾚｾﾞﾝｽEB" panose="02020800000000000000" pitchFamily="18" charset="-128"/>
              <a:ea typeface="HGS創英ﾌﾟﾚｾﾞﾝｽEB" panose="02020800000000000000" pitchFamily="18" charset="-128"/>
            </a:endParaRPr>
          </a:p>
          <a:p>
            <a:pPr marL="0" indent="0" algn="just">
              <a:buClr>
                <a:schemeClr val="tx1"/>
              </a:buClr>
              <a:buNone/>
            </a:pPr>
            <a:r>
              <a:rPr lang="ja-JP" altLang="en-US" sz="4400" dirty="0" smtClean="0">
                <a:solidFill>
                  <a:schemeClr val="tx1"/>
                </a:solidFill>
                <a:latin typeface="HGS創英ﾌﾟﾚｾﾞﾝｽEB" panose="02020800000000000000" pitchFamily="18" charset="-128"/>
                <a:ea typeface="HGS創英ﾌﾟﾚｾﾞﾝｽEB" panose="02020800000000000000" pitchFamily="18" charset="-128"/>
              </a:rPr>
              <a:t>①～④</a:t>
            </a:r>
            <a:r>
              <a:rPr lang="ja-JP" altLang="en-US" sz="4400" dirty="0">
                <a:solidFill>
                  <a:schemeClr val="tx1"/>
                </a:solidFill>
                <a:latin typeface="HGS創英ﾌﾟﾚｾﾞﾝｽEB" panose="02020800000000000000" pitchFamily="18" charset="-128"/>
                <a:ea typeface="HGS創英ﾌﾟﾚｾﾞﾝｽEB" panose="02020800000000000000" pitchFamily="18" charset="-128"/>
              </a:rPr>
              <a:t>を説明変数として単回帰分析を行う</a:t>
            </a:r>
            <a:endParaRPr lang="en-US" altLang="ja-JP" sz="4400" dirty="0">
              <a:solidFill>
                <a:schemeClr val="tx1"/>
              </a:solidFill>
              <a:latin typeface="HGS創英ﾌﾟﾚｾﾞﾝｽEB" panose="02020800000000000000" pitchFamily="18" charset="-128"/>
              <a:ea typeface="HGS創英ﾌﾟﾚｾﾞﾝｽEB" panose="02020800000000000000" pitchFamily="18" charset="-128"/>
            </a:endParaRPr>
          </a:p>
          <a:p>
            <a:pPr marL="0" indent="0" algn="just">
              <a:buClr>
                <a:schemeClr val="tx1"/>
              </a:buClr>
              <a:buNone/>
            </a:pPr>
            <a:endParaRPr lang="en-US" altLang="ja-JP" sz="4400" dirty="0">
              <a:solidFill>
                <a:schemeClr val="tx1"/>
              </a:solidFill>
              <a:latin typeface="HGS創英ﾌﾟﾚｾﾞﾝｽEB" panose="02020800000000000000" pitchFamily="18" charset="-128"/>
              <a:ea typeface="HGS創英ﾌﾟﾚｾﾞﾝｽEB" panose="02020800000000000000" pitchFamily="18" charset="-128"/>
            </a:endParaRPr>
          </a:p>
        </p:txBody>
      </p:sp>
      <p:sp>
        <p:nvSpPr>
          <p:cNvPr id="2" name="スライド番号プレースホルダー 1"/>
          <p:cNvSpPr>
            <a:spLocks noGrp="1"/>
          </p:cNvSpPr>
          <p:nvPr>
            <p:ph type="sldNum" sz="quarter" idx="12"/>
          </p:nvPr>
        </p:nvSpPr>
        <p:spPr/>
        <p:txBody>
          <a:bodyPr>
            <a:normAutofit lnSpcReduction="10000"/>
          </a:bodyPr>
          <a:lstStyle/>
          <a:p>
            <a:fld id="{B2A91905-D3CB-4117-AF91-F51F89CE796E}" type="slidenum">
              <a:rPr kumimoji="1" lang="ja-JP" altLang="en-US" smtClean="0"/>
              <a:t>8</a:t>
            </a:fld>
            <a:endParaRPr kumimoji="1" lang="ja-JP" altLang="en-US"/>
          </a:p>
        </p:txBody>
      </p:sp>
    </p:spTree>
    <p:extLst>
      <p:ext uri="{BB962C8B-B14F-4D97-AF65-F5344CB8AC3E}">
        <p14:creationId xmlns:p14="http://schemas.microsoft.com/office/powerpoint/2010/main" val="816382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062619"/>
            <a:ext cx="11292840" cy="3745524"/>
          </a:xfrm>
          <a:solidFill>
            <a:srgbClr val="FFFFCC"/>
          </a:solidFill>
          <a:ln w="57150">
            <a:noFill/>
          </a:ln>
        </p:spPr>
        <p:txBody>
          <a:bodyPr>
            <a:noAutofit/>
          </a:bodyPr>
          <a:lstStyle/>
          <a:p>
            <a:pPr algn="ctr"/>
            <a:r>
              <a:rPr kumimoji="1"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①</a:t>
            </a:r>
            <a:r>
              <a:rPr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コンビニエンスストアの店舗</a:t>
            </a:r>
            <a:r>
              <a:rPr kumimoji="1"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数</a:t>
            </a:r>
            <a:r>
              <a:rPr kumimoji="1" lang="en-US" altLang="ja-JP" sz="5400" b="0" dirty="0" smtClean="0">
                <a:solidFill>
                  <a:srgbClr val="FF0000"/>
                </a:solidFill>
                <a:latin typeface="HGS創英ﾌﾟﾚｾﾞﾝｽEB" panose="02020800000000000000" pitchFamily="18" charset="-128"/>
                <a:ea typeface="HGS創英ﾌﾟﾚｾﾞﾝｽEB" panose="02020800000000000000" pitchFamily="18" charset="-128"/>
              </a:rPr>
              <a:t/>
            </a:r>
            <a:br>
              <a:rPr kumimoji="1" lang="en-US" altLang="ja-JP" sz="5400" b="0" dirty="0" smtClean="0">
                <a:solidFill>
                  <a:srgbClr val="FF0000"/>
                </a:solidFill>
                <a:latin typeface="HGS創英ﾌﾟﾚｾﾞﾝｽEB" panose="02020800000000000000" pitchFamily="18" charset="-128"/>
                <a:ea typeface="HGS創英ﾌﾟﾚｾﾞﾝｽEB" panose="02020800000000000000" pitchFamily="18" charset="-128"/>
              </a:rPr>
            </a:br>
            <a:r>
              <a:rPr kumimoji="1"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と</a:t>
            </a:r>
            <a:r>
              <a:rPr kumimoji="1" lang="en-US" altLang="ja-JP" sz="5400" b="0" dirty="0" smtClean="0">
                <a:solidFill>
                  <a:srgbClr val="FF0000"/>
                </a:solidFill>
                <a:latin typeface="HGS創英ﾌﾟﾚｾﾞﾝｽEB" panose="02020800000000000000" pitchFamily="18" charset="-128"/>
                <a:ea typeface="HGS創英ﾌﾟﾚｾﾞﾝｽEB" panose="02020800000000000000" pitchFamily="18" charset="-128"/>
              </a:rPr>
              <a:t/>
            </a:r>
            <a:br>
              <a:rPr kumimoji="1" lang="en-US" altLang="ja-JP" sz="5400" b="0" dirty="0" smtClean="0">
                <a:solidFill>
                  <a:srgbClr val="FF0000"/>
                </a:solidFill>
                <a:latin typeface="HGS創英ﾌﾟﾚｾﾞﾝｽEB" panose="02020800000000000000" pitchFamily="18" charset="-128"/>
                <a:ea typeface="HGS創英ﾌﾟﾚｾﾞﾝｽEB" panose="02020800000000000000" pitchFamily="18" charset="-128"/>
              </a:rPr>
            </a:br>
            <a:r>
              <a:rPr kumimoji="1"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世帯数</a:t>
            </a:r>
            <a:r>
              <a:rPr lang="ja-JP" altLang="en-US" sz="5400" b="0" dirty="0" smtClean="0">
                <a:solidFill>
                  <a:srgbClr val="FF0000"/>
                </a:solidFill>
                <a:latin typeface="HGS創英ﾌﾟﾚｾﾞﾝｽEB" panose="02020800000000000000" pitchFamily="18" charset="-128"/>
                <a:ea typeface="HGS創英ﾌﾟﾚｾﾞﾝｽEB" panose="02020800000000000000" pitchFamily="18" charset="-128"/>
              </a:rPr>
              <a:t>の回帰分析</a:t>
            </a:r>
            <a:endParaRPr kumimoji="1" lang="ja-JP" altLang="en-US" sz="5400" b="0" dirty="0">
              <a:solidFill>
                <a:srgbClr val="FF0000"/>
              </a:solidFill>
              <a:latin typeface="HGS創英ﾌﾟﾚｾﾞﾝｽEB" panose="02020800000000000000" pitchFamily="18" charset="-128"/>
              <a:ea typeface="HGS創英ﾌﾟﾚｾﾞﾝｽEB" panose="02020800000000000000" pitchFamily="18" charset="-128"/>
            </a:endParaRPr>
          </a:p>
        </p:txBody>
      </p:sp>
      <p:sp>
        <p:nvSpPr>
          <p:cNvPr id="3" name="スライド番号プレースホルダー 2"/>
          <p:cNvSpPr>
            <a:spLocks noGrp="1"/>
          </p:cNvSpPr>
          <p:nvPr>
            <p:ph type="sldNum" sz="quarter" idx="12"/>
          </p:nvPr>
        </p:nvSpPr>
        <p:spPr/>
        <p:txBody>
          <a:bodyPr>
            <a:normAutofit lnSpcReduction="10000"/>
          </a:bodyPr>
          <a:lstStyle/>
          <a:p>
            <a:fld id="{B2A91905-D3CB-4117-AF91-F51F89CE796E}" type="slidenum">
              <a:rPr kumimoji="1" lang="ja-JP" altLang="en-US" smtClean="0"/>
              <a:t>9</a:t>
            </a:fld>
            <a:endParaRPr kumimoji="1" lang="ja-JP" altLang="en-US"/>
          </a:p>
        </p:txBody>
      </p:sp>
    </p:spTree>
    <p:extLst>
      <p:ext uri="{BB962C8B-B14F-4D97-AF65-F5344CB8AC3E}">
        <p14:creationId xmlns:p14="http://schemas.microsoft.com/office/powerpoint/2010/main" val="839596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TM02900771[[fn=スライス]]</Template>
  <TotalTime>6509</TotalTime>
  <Words>2091</Words>
  <Application>Microsoft Office PowerPoint</Application>
  <PresentationFormat>ワイド画面</PresentationFormat>
  <Paragraphs>548</Paragraphs>
  <Slides>76</Slides>
  <Notes>44</Notes>
  <HiddenSlides>0</HiddenSlides>
  <MMClips>0</MMClips>
  <ScaleCrop>false</ScaleCrop>
  <HeadingPairs>
    <vt:vector size="6" baseType="variant">
      <vt:variant>
        <vt:lpstr>使用されているフォント</vt:lpstr>
      </vt:variant>
      <vt:variant>
        <vt:i4>19</vt:i4>
      </vt:variant>
      <vt:variant>
        <vt:lpstr>テーマ</vt:lpstr>
      </vt:variant>
      <vt:variant>
        <vt:i4>4</vt:i4>
      </vt:variant>
      <vt:variant>
        <vt:lpstr>スライド タイトル</vt:lpstr>
      </vt:variant>
      <vt:variant>
        <vt:i4>76</vt:i4>
      </vt:variant>
    </vt:vector>
  </HeadingPairs>
  <TitlesOfParts>
    <vt:vector size="99" baseType="lpstr">
      <vt:lpstr>Century Schoolbook </vt:lpstr>
      <vt:lpstr>HGP創英ﾌﾟﾚｾﾞﾝｽEB</vt:lpstr>
      <vt:lpstr>HGP創英角ﾎﾟｯﾌﾟ体</vt:lpstr>
      <vt:lpstr>HGP明朝B</vt:lpstr>
      <vt:lpstr>HGS創英ﾌﾟﾚｾﾞﾝｽEB</vt:lpstr>
      <vt:lpstr>HGS創英角ｺﾞｼｯｸUB</vt:lpstr>
      <vt:lpstr>HG創英角ｺﾞｼｯｸUB</vt:lpstr>
      <vt:lpstr>ＭＳ Ｐゴシック</vt:lpstr>
      <vt:lpstr>ＭＳ ゴシック</vt:lpstr>
      <vt:lpstr>ヒラギノ角ゴ Pro W3</vt:lpstr>
      <vt:lpstr>メイリオ</vt:lpstr>
      <vt:lpstr>Arial</vt:lpstr>
      <vt:lpstr>Calibri</vt:lpstr>
      <vt:lpstr>Calibri Light</vt:lpstr>
      <vt:lpstr>Century Schoolbook</vt:lpstr>
      <vt:lpstr>Times New Roman</vt:lpstr>
      <vt:lpstr>Wingdings</vt:lpstr>
      <vt:lpstr>Wingdings 2</vt:lpstr>
      <vt:lpstr>Wingdings 3</vt:lpstr>
      <vt:lpstr>HDOfficeLightV0</vt:lpstr>
      <vt:lpstr>1_HDOfficeLightV0</vt:lpstr>
      <vt:lpstr>2_HDOfficeLightV0</vt:lpstr>
      <vt:lpstr>View</vt:lpstr>
      <vt:lpstr>コンビニエンスストア ＆ スーパーマーケット徹底比較</vt:lpstr>
      <vt:lpstr>目次</vt:lpstr>
      <vt:lpstr>動機</vt:lpstr>
      <vt:lpstr>コンビニエンスストアの活躍</vt:lpstr>
      <vt:lpstr>PowerPoint プレゼンテーション</vt:lpstr>
      <vt:lpstr>PowerPoint プレゼンテーション</vt:lpstr>
      <vt:lpstr>目的</vt:lpstr>
      <vt:lpstr>PowerPoint プレゼンテーション</vt:lpstr>
      <vt:lpstr>①コンビニエンスストアの店舗数 と 世帯数の回帰分析</vt:lpstr>
      <vt:lpstr>平成27年9月時点 愛知県69の市区町村ごとの コンビニエンスストアの店舗数 名古屋市は区ごとのコンビニエンスストアの店舗数を 被説明変数として使う  ※名古屋市はデータの値が 　大きくなってしまうため区ごとに分類</vt:lpstr>
      <vt:lpstr>平成27年9月時点 愛知県は69の市区町村ごとの世帯数 名古屋市は区ごとの世帯数を 説明変数として使う  ※名古屋市はデータの値が 　大きくなってしまうため区ごとに分類</vt:lpstr>
      <vt:lpstr>PowerPoint プレゼンテーション</vt:lpstr>
      <vt:lpstr>PowerPoint プレゼンテーション</vt:lpstr>
      <vt:lpstr>②コンビニエンスストアの店舗数 と 従業者数の回帰分析</vt:lpstr>
      <vt:lpstr>平成27年9月時点 愛知県69の市区町村ごとの従業者数 名古屋市は区ごとの従業者数を 説明変数として使う  ※名古屋市はデータの値が 　大きくなってしまうため区ごとに分類</vt:lpstr>
      <vt:lpstr>PowerPoint プレゼンテーション</vt:lpstr>
      <vt:lpstr>PowerPoint プレゼンテーション</vt:lpstr>
      <vt:lpstr>③コンビニエンスストアの店舗数と 鉄道の駅数の回帰分析</vt:lpstr>
      <vt:lpstr>平成27年9月時点 愛知県69の市区町村ごとの鉄道の駅数 名古屋市は区ごとの鉄道の駅数を 説明変数として使う  ※名古屋市はデータの値が 　大きくなってしまうため区ごとに分類</vt:lpstr>
      <vt:lpstr>PowerPoint プレゼンテーション</vt:lpstr>
      <vt:lpstr>PowerPoint プレゼンテーション</vt:lpstr>
      <vt:lpstr>PowerPoint プレゼンテーション</vt:lpstr>
      <vt:lpstr>PowerPoint プレゼンテーション</vt:lpstr>
      <vt:lpstr>平成27年9月時点の 愛知県69の市区町村ごとの地価 名古屋市は区ごとの地価を 説明変数として使う  ※名古屋市はデータの値が 　大きくなってしまうため区ごとに分類</vt:lpstr>
      <vt:lpstr>PowerPoint プレゼンテーション</vt:lpstr>
      <vt:lpstr>PowerPoint プレゼンテーション</vt:lpstr>
      <vt:lpstr>コンビニの店舗数=0.00014×1㎡当りの地価+25.887 t値→　　　　　　（2.172） 　　       　 　　（3.16）   　       ***5％有意            ***1％有意</vt:lpstr>
      <vt:lpstr>①～④コンビニの店舗数と何が関係あるのか</vt:lpstr>
      <vt:lpstr>PowerPoint プレゼンテーション</vt:lpstr>
      <vt:lpstr>PowerPoint プレゼンテーション</vt:lpstr>
      <vt:lpstr>PowerPoint プレゼンテーション</vt:lpstr>
      <vt:lpstr>コンビニエンスストアの店舗数 残差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①スーパーマーケットの店舗数 と 世帯数の回帰分析</vt:lpstr>
      <vt:lpstr>平成27年9月時点 愛知県69の市区町村ごとの スーパーマーケットの店舗数 名古屋市は区ごとのスーパーマーケットの店舗数を 被説明変数として使う  ※名古屋市はデータの値が 　大きくなってしまうため区ごとに分類</vt:lpstr>
      <vt:lpstr>スーパーの店舗数と世帯数は相関関係が あることが分かる</vt:lpstr>
      <vt:lpstr>②スーパーマーケットの店舗数 と 従業者数の回帰分析</vt:lpstr>
      <vt:lpstr>PowerPoint プレゼンテーション</vt:lpstr>
      <vt:lpstr>③スーパーマーケットの店舗数 と 駅数の回帰分析</vt:lpstr>
      <vt:lpstr>PowerPoint プレゼンテーション</vt:lpstr>
      <vt:lpstr>PowerPoint プレゼンテーション</vt:lpstr>
      <vt:lpstr>PowerPoint プレゼンテーション</vt:lpstr>
      <vt:lpstr>PowerPoint プレゼンテーション</vt:lpstr>
      <vt:lpstr>①～③スーパ―の店舗数と何が関係あるのか</vt:lpstr>
      <vt:lpstr>PowerPoint プレゼンテーション</vt:lpstr>
      <vt:lpstr>この結果からわかること</vt:lpstr>
      <vt:lpstr>PowerPoint プレゼンテーション</vt:lpstr>
      <vt:lpstr>PowerPoint プレゼンテーション</vt:lpstr>
      <vt:lpstr>スーパーマーケットが少ない区</vt:lpstr>
      <vt:lpstr>PowerPoint プレゼンテーション</vt:lpstr>
      <vt:lpstr>PowerPoint プレゼンテーション</vt:lpstr>
      <vt:lpstr>PowerPoint プレゼンテーション</vt:lpstr>
      <vt:lpstr>スーパーマーケットが多い区</vt:lpstr>
      <vt:lpstr>PowerPoint プレゼンテーション</vt:lpstr>
      <vt:lpstr>PowerPoint プレゼンテーション</vt:lpstr>
      <vt:lpstr>結論</vt:lpstr>
      <vt:lpstr>PowerPoint プレゼンテーション</vt:lpstr>
      <vt:lpstr>回帰分析した式から残差平方和を計算</vt:lpstr>
      <vt:lpstr>PowerPoint プレゼンテーション</vt:lpstr>
      <vt:lpstr>PowerPoint プレゼンテーション</vt:lpstr>
      <vt:lpstr>PowerPoint プレゼンテーション</vt:lpstr>
      <vt:lpstr>高齢化率の推計</vt:lpstr>
      <vt:lpstr>PowerPoint プレゼンテーション</vt:lpstr>
      <vt:lpstr>PowerPoint プレゼンテーション</vt:lpstr>
      <vt:lpstr>ご清聴ありがとうございました。</vt:lpstr>
      <vt:lpstr>出典・引用元(Ⅰ)</vt:lpstr>
      <vt:lpstr>出典・引用元(Ⅱ)</vt:lpstr>
      <vt:lpstr>PowerPoint プレゼンテーション</vt:lpstr>
    </vt:vector>
  </TitlesOfParts>
  <Company>NAGOYA-GaKUIN-Uni.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コンビニエンスストアの多様化 と 私たちの未来</dc:title>
  <dc:creator>名古屋学院大学</dc:creator>
  <cp:lastModifiedBy>名古屋学院大学</cp:lastModifiedBy>
  <cp:revision>457</cp:revision>
  <dcterms:created xsi:type="dcterms:W3CDTF">2015-09-25T06:23:13Z</dcterms:created>
  <dcterms:modified xsi:type="dcterms:W3CDTF">2015-11-19T02:49:51Z</dcterms:modified>
</cp:coreProperties>
</file>