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8" r:id="rId1"/>
  </p:sldMasterIdLst>
  <p:notesMasterIdLst>
    <p:notesMasterId r:id="rId17"/>
  </p:notesMasterIdLst>
  <p:handoutMasterIdLst>
    <p:handoutMasterId r:id="rId18"/>
  </p:handoutMasterIdLst>
  <p:sldIdLst>
    <p:sldId id="256" r:id="rId2"/>
    <p:sldId id="257" r:id="rId3"/>
    <p:sldId id="264" r:id="rId4"/>
    <p:sldId id="266" r:id="rId5"/>
    <p:sldId id="267" r:id="rId6"/>
    <p:sldId id="268" r:id="rId7"/>
    <p:sldId id="269" r:id="rId8"/>
    <p:sldId id="258" r:id="rId9"/>
    <p:sldId id="263" r:id="rId10"/>
    <p:sldId id="259" r:id="rId11"/>
    <p:sldId id="260" r:id="rId12"/>
    <p:sldId id="262" r:id="rId13"/>
    <p:sldId id="261" r:id="rId14"/>
    <p:sldId id="270" r:id="rId15"/>
    <p:sldId id="265" r:id="rId16"/>
  </p:sldIdLst>
  <p:sldSz cx="12192000" cy="6858000"/>
  <p:notesSz cx="10020300" cy="68881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66"/>
    <a:srgbClr val="00FF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12" autoAdjust="0"/>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42130" cy="345605"/>
          </a:xfrm>
          <a:prstGeom prst="rect">
            <a:avLst/>
          </a:prstGeom>
        </p:spPr>
        <p:txBody>
          <a:bodyPr vert="horz" lIns="92730" tIns="46365" rIns="92730" bIns="4636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75851" y="1"/>
            <a:ext cx="4342130" cy="345605"/>
          </a:xfrm>
          <a:prstGeom prst="rect">
            <a:avLst/>
          </a:prstGeom>
        </p:spPr>
        <p:txBody>
          <a:bodyPr vert="horz" lIns="92730" tIns="46365" rIns="92730" bIns="46365" rtlCol="0"/>
          <a:lstStyle>
            <a:lvl1pPr algn="r">
              <a:defRPr sz="1200"/>
            </a:lvl1pPr>
          </a:lstStyle>
          <a:p>
            <a:fld id="{7A3770D3-A88B-494D-B810-B337E3F83717}" type="datetimeFigureOut">
              <a:rPr kumimoji="1" lang="ja-JP" altLang="en-US" smtClean="0"/>
              <a:t>2015/11/2</a:t>
            </a:fld>
            <a:endParaRPr kumimoji="1" lang="ja-JP" altLang="en-US"/>
          </a:p>
        </p:txBody>
      </p:sp>
      <p:sp>
        <p:nvSpPr>
          <p:cNvPr id="4" name="フッター プレースホルダー 3"/>
          <p:cNvSpPr>
            <a:spLocks noGrp="1"/>
          </p:cNvSpPr>
          <p:nvPr>
            <p:ph type="ftr" sz="quarter" idx="2"/>
          </p:nvPr>
        </p:nvSpPr>
        <p:spPr>
          <a:xfrm>
            <a:off x="1" y="6542560"/>
            <a:ext cx="4342130" cy="345604"/>
          </a:xfrm>
          <a:prstGeom prst="rect">
            <a:avLst/>
          </a:prstGeom>
        </p:spPr>
        <p:txBody>
          <a:bodyPr vert="horz" lIns="92730" tIns="46365" rIns="92730" bIns="4636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75851" y="6542560"/>
            <a:ext cx="4342130" cy="345604"/>
          </a:xfrm>
          <a:prstGeom prst="rect">
            <a:avLst/>
          </a:prstGeom>
        </p:spPr>
        <p:txBody>
          <a:bodyPr vert="horz" lIns="92730" tIns="46365" rIns="92730" bIns="46365" rtlCol="0" anchor="b"/>
          <a:lstStyle>
            <a:lvl1pPr algn="r">
              <a:defRPr sz="1200"/>
            </a:lvl1pPr>
          </a:lstStyle>
          <a:p>
            <a:fld id="{DC750DF0-4466-44DE-B98C-599E7394C19E}" type="slidenum">
              <a:rPr kumimoji="1" lang="ja-JP" altLang="en-US" smtClean="0"/>
              <a:t>‹#›</a:t>
            </a:fld>
            <a:endParaRPr kumimoji="1" lang="ja-JP" altLang="en-US"/>
          </a:p>
        </p:txBody>
      </p:sp>
    </p:spTree>
    <p:extLst>
      <p:ext uri="{BB962C8B-B14F-4D97-AF65-F5344CB8AC3E}">
        <p14:creationId xmlns:p14="http://schemas.microsoft.com/office/powerpoint/2010/main" val="1627252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42130" cy="345605"/>
          </a:xfrm>
          <a:prstGeom prst="rect">
            <a:avLst/>
          </a:prstGeom>
        </p:spPr>
        <p:txBody>
          <a:bodyPr vert="horz" lIns="92730" tIns="46365" rIns="92730" bIns="4636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75851" y="1"/>
            <a:ext cx="4342130" cy="345605"/>
          </a:xfrm>
          <a:prstGeom prst="rect">
            <a:avLst/>
          </a:prstGeom>
        </p:spPr>
        <p:txBody>
          <a:bodyPr vert="horz" lIns="92730" tIns="46365" rIns="92730" bIns="46365" rtlCol="0"/>
          <a:lstStyle>
            <a:lvl1pPr algn="r">
              <a:defRPr sz="1200"/>
            </a:lvl1pPr>
          </a:lstStyle>
          <a:p>
            <a:fld id="{20E28AA4-655A-485A-8511-5A8C3ADED344}" type="datetimeFigureOut">
              <a:rPr kumimoji="1" lang="ja-JP" altLang="en-US" smtClean="0"/>
              <a:t>2015/11/2</a:t>
            </a:fld>
            <a:endParaRPr kumimoji="1" lang="ja-JP" altLang="en-US"/>
          </a:p>
        </p:txBody>
      </p:sp>
      <p:sp>
        <p:nvSpPr>
          <p:cNvPr id="4" name="スライド イメージ プレースホルダー 3"/>
          <p:cNvSpPr>
            <a:spLocks noGrp="1" noRot="1" noChangeAspect="1"/>
          </p:cNvSpPr>
          <p:nvPr>
            <p:ph type="sldImg" idx="2"/>
          </p:nvPr>
        </p:nvSpPr>
        <p:spPr>
          <a:xfrm>
            <a:off x="2944813" y="860425"/>
            <a:ext cx="4130675" cy="2324100"/>
          </a:xfrm>
          <a:prstGeom prst="rect">
            <a:avLst/>
          </a:prstGeom>
          <a:noFill/>
          <a:ln w="12700">
            <a:solidFill>
              <a:prstClr val="black"/>
            </a:solidFill>
          </a:ln>
        </p:spPr>
        <p:txBody>
          <a:bodyPr vert="horz" lIns="92730" tIns="46365" rIns="92730" bIns="46365" rtlCol="0" anchor="ctr"/>
          <a:lstStyle/>
          <a:p>
            <a:endParaRPr lang="ja-JP" altLang="en-US"/>
          </a:p>
        </p:txBody>
      </p:sp>
      <p:sp>
        <p:nvSpPr>
          <p:cNvPr id="5" name="ノート プレースホルダー 4"/>
          <p:cNvSpPr>
            <a:spLocks noGrp="1"/>
          </p:cNvSpPr>
          <p:nvPr>
            <p:ph type="body" sz="quarter" idx="3"/>
          </p:nvPr>
        </p:nvSpPr>
        <p:spPr>
          <a:xfrm>
            <a:off x="1002030" y="3314930"/>
            <a:ext cx="8016240" cy="2712214"/>
          </a:xfrm>
          <a:prstGeom prst="rect">
            <a:avLst/>
          </a:prstGeom>
        </p:spPr>
        <p:txBody>
          <a:bodyPr vert="horz" lIns="92730" tIns="46365" rIns="92730" bIns="4636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6542560"/>
            <a:ext cx="4342130" cy="345604"/>
          </a:xfrm>
          <a:prstGeom prst="rect">
            <a:avLst/>
          </a:prstGeom>
        </p:spPr>
        <p:txBody>
          <a:bodyPr vert="horz" lIns="92730" tIns="46365" rIns="92730" bIns="4636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75851" y="6542560"/>
            <a:ext cx="4342130" cy="345604"/>
          </a:xfrm>
          <a:prstGeom prst="rect">
            <a:avLst/>
          </a:prstGeom>
        </p:spPr>
        <p:txBody>
          <a:bodyPr vert="horz" lIns="92730" tIns="46365" rIns="92730" bIns="46365" rtlCol="0" anchor="b"/>
          <a:lstStyle>
            <a:lvl1pPr algn="r">
              <a:defRPr sz="1200"/>
            </a:lvl1pPr>
          </a:lstStyle>
          <a:p>
            <a:fld id="{388E37C8-456F-49A1-B44C-BE4F88BDA78E}" type="slidenum">
              <a:rPr kumimoji="1" lang="ja-JP" altLang="en-US" smtClean="0"/>
              <a:t>‹#›</a:t>
            </a:fld>
            <a:endParaRPr kumimoji="1" lang="ja-JP" altLang="en-US"/>
          </a:p>
        </p:txBody>
      </p:sp>
    </p:spTree>
    <p:extLst>
      <p:ext uri="{BB962C8B-B14F-4D97-AF65-F5344CB8AC3E}">
        <p14:creationId xmlns:p14="http://schemas.microsoft.com/office/powerpoint/2010/main" val="167910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a:t>
            </a:fld>
            <a:endParaRPr kumimoji="1" lang="ja-JP" altLang="en-US"/>
          </a:p>
        </p:txBody>
      </p:sp>
    </p:spTree>
    <p:extLst>
      <p:ext uri="{BB962C8B-B14F-4D97-AF65-F5344CB8AC3E}">
        <p14:creationId xmlns:p14="http://schemas.microsoft.com/office/powerpoint/2010/main" val="2366279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「今は都会に住んでいても、自分を育んでくれた「ふるさと」に、自分の意思で、いくらかでも納税できる制度があっても良いのではないか」</a:t>
            </a:r>
            <a:r>
              <a:rPr kumimoji="1" lang="en-US" altLang="ja-JP" dirty="0" smtClean="0"/>
              <a:t>(</a:t>
            </a:r>
            <a:r>
              <a:rPr kumimoji="1" lang="ja-JP" altLang="en-US" dirty="0" smtClean="0"/>
              <a:t>出典：「ふるさと納税研究会」報告書</a:t>
            </a:r>
            <a:r>
              <a:rPr kumimoji="1" lang="en-US" altLang="ja-JP" dirty="0" smtClean="0"/>
              <a:t>)</a:t>
            </a:r>
          </a:p>
          <a:p>
            <a:r>
              <a:rPr kumimoji="1" lang="ja-JP" altLang="en-US" dirty="0" smtClean="0"/>
              <a:t>という考えをもとにはじまった制度</a:t>
            </a:r>
          </a:p>
          <a:p>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3</a:t>
            </a:fld>
            <a:endParaRPr kumimoji="1" lang="ja-JP" altLang="en-US"/>
          </a:p>
        </p:txBody>
      </p:sp>
    </p:spTree>
    <p:extLst>
      <p:ext uri="{BB962C8B-B14F-4D97-AF65-F5344CB8AC3E}">
        <p14:creationId xmlns:p14="http://schemas.microsoft.com/office/powerpoint/2010/main" val="1544702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しかし最近、より多くの寄付を集めるため、各自治体が納税者に送る特典競争が激化。</a:t>
            </a:r>
            <a:endParaRPr kumimoji="1" lang="en-US" altLang="ja-JP" dirty="0" smtClean="0"/>
          </a:p>
          <a:p>
            <a:r>
              <a:rPr kumimoji="1" lang="ja-JP" altLang="en-US" dirty="0" smtClean="0"/>
              <a:t>元々は地方の特産品の野菜や果物を送る自治体がメインだったが、寄付者の気を引くためにパソコンなどの家電製品、さらには航空券を特典にする自治体も。</a:t>
            </a:r>
            <a:endParaRPr kumimoji="1" lang="en-US" altLang="ja-JP" dirty="0" smtClean="0"/>
          </a:p>
          <a:p>
            <a:pPr defTabSz="927297">
              <a:defRPr/>
            </a:pPr>
            <a:r>
              <a:rPr lang="ja-JP" altLang="en-US" dirty="0"/>
              <a:t>寄付者も特典を重視して納税先を選ぶようになり、ふるさと納税の本来のふるさとを応援し地方活性化を促進するという目的から外れているように思われる</a:t>
            </a:r>
            <a:endParaRPr lang="en-US" altLang="ja-JP" dirty="0"/>
          </a:p>
          <a:p>
            <a:pPr defTabSz="927297">
              <a:defRPr/>
            </a:pPr>
            <a:r>
              <a:rPr lang="ja-JP" altLang="en-US" dirty="0"/>
              <a:t>今のふるさと納税は国や地方公共団体を単位として見たときに、資金の流れにどのような影響を与えているのか調べたい</a:t>
            </a:r>
          </a:p>
          <a:p>
            <a:pPr defTabSz="927297">
              <a:defRPr/>
            </a:pPr>
            <a:endParaRPr lang="en-US" altLang="ja-JP" dirty="0"/>
          </a:p>
          <a:p>
            <a:endParaRPr kumimoji="1" lang="en-US" altLang="ja-JP" dirty="0" smtClean="0"/>
          </a:p>
          <a:p>
            <a:endParaRPr kumimoji="1" lang="en-US" altLang="ja-JP" dirty="0" smtClean="0"/>
          </a:p>
          <a:p>
            <a:r>
              <a:rPr kumimoji="1" lang="ja-JP" altLang="en-US" dirty="0" smtClean="0"/>
              <a:t>時間調節</a:t>
            </a:r>
            <a:endParaRPr kumimoji="1" lang="en-US" altLang="ja-JP" dirty="0" smtClean="0"/>
          </a:p>
          <a:p>
            <a:r>
              <a:rPr kumimoji="1" lang="ja-JP" altLang="en-US" dirty="0" smtClean="0"/>
              <a:t>平成</a:t>
            </a:r>
            <a:r>
              <a:rPr kumimoji="1" lang="en-US" altLang="ja-JP" dirty="0" smtClean="0"/>
              <a:t>20</a:t>
            </a:r>
            <a:r>
              <a:rPr kumimoji="1" lang="ja-JP" altLang="en-US" dirty="0" smtClean="0"/>
              <a:t>年度のデータがないけどごまかしてよい？</a:t>
            </a:r>
            <a:endParaRPr kumimoji="1" lang="en-US" altLang="ja-JP" dirty="0" smtClean="0"/>
          </a:p>
          <a:p>
            <a:r>
              <a:rPr kumimoji="1" lang="ja-JP" altLang="en-US" dirty="0" smtClean="0"/>
              <a:t>資金の言葉のチョイス</a:t>
            </a:r>
            <a:endParaRPr kumimoji="1" lang="en-US" altLang="ja-JP" dirty="0" smtClean="0"/>
          </a:p>
          <a:p>
            <a:r>
              <a:rPr kumimoji="1" lang="ja-JP" altLang="en-US" dirty="0" smtClean="0"/>
              <a:t>ふるさと納税が新しい制度なので、先行研究で似た研究をしているものはない</a:t>
            </a:r>
            <a:endParaRPr kumimoji="1" lang="en-US" altLang="ja-JP" dirty="0" smtClean="0"/>
          </a:p>
          <a:p>
            <a:r>
              <a:rPr kumimoji="1" lang="ja-JP" altLang="en-US" dirty="0" smtClean="0"/>
              <a:t>　→そのため先行研究についての発表は省略</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8</a:t>
            </a:fld>
            <a:endParaRPr kumimoji="1" lang="ja-JP" altLang="en-US"/>
          </a:p>
        </p:txBody>
      </p:sp>
    </p:spTree>
    <p:extLst>
      <p:ext uri="{BB962C8B-B14F-4D97-AF65-F5344CB8AC3E}">
        <p14:creationId xmlns:p14="http://schemas.microsoft.com/office/powerpoint/2010/main" val="109184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smtClean="0"/>
              <a:t>ふるさと納税は、</a:t>
            </a:r>
            <a:endParaRPr lang="en-US" altLang="ja-JP" sz="1200" dirty="0" smtClean="0"/>
          </a:p>
          <a:p>
            <a:pPr marL="0" indent="0">
              <a:buNone/>
            </a:pPr>
            <a:r>
              <a:rPr lang="ja-JP" altLang="en-US" sz="1200" dirty="0" smtClean="0"/>
              <a:t>国や地方公共団体を単位として見たときに、</a:t>
            </a:r>
            <a:endParaRPr lang="en-US" altLang="ja-JP" sz="1200" dirty="0" smtClean="0"/>
          </a:p>
          <a:p>
            <a:pPr marL="0" indent="0">
              <a:buNone/>
            </a:pPr>
            <a:r>
              <a:rPr lang="ja-JP" altLang="en-US" sz="1200" dirty="0" smtClean="0"/>
              <a:t>資金の流れにどのような影響を与えている</a:t>
            </a:r>
            <a:endParaRPr lang="en-US" altLang="ja-JP" sz="1200" dirty="0" smtClean="0"/>
          </a:p>
          <a:p>
            <a:pPr marL="0" indent="0">
              <a:buNone/>
            </a:pPr>
            <a:r>
              <a:rPr lang="ja-JP" altLang="en-US" sz="1200" dirty="0" err="1" smtClean="0"/>
              <a:t>のか</a:t>
            </a:r>
            <a:r>
              <a:rPr lang="ja-JP" altLang="en-US" sz="1200" dirty="0" smtClean="0"/>
              <a:t>調べたい</a:t>
            </a:r>
          </a:p>
          <a:p>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9</a:t>
            </a:fld>
            <a:endParaRPr kumimoji="1" lang="ja-JP" altLang="en-US"/>
          </a:p>
        </p:txBody>
      </p:sp>
    </p:spTree>
    <p:extLst>
      <p:ext uri="{BB962C8B-B14F-4D97-AF65-F5344CB8AC3E}">
        <p14:creationId xmlns:p14="http://schemas.microsoft.com/office/powerpoint/2010/main" val="3573372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ふるさと納税によってどこからどこに資金が流れているのか</a:t>
            </a:r>
          </a:p>
          <a:p>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10</a:t>
            </a:fld>
            <a:endParaRPr kumimoji="1" lang="ja-JP" altLang="en-US"/>
          </a:p>
        </p:txBody>
      </p:sp>
    </p:spTree>
    <p:extLst>
      <p:ext uri="{BB962C8B-B14F-4D97-AF65-F5344CB8AC3E}">
        <p14:creationId xmlns:p14="http://schemas.microsoft.com/office/powerpoint/2010/main" val="756991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11</a:t>
            </a:fld>
            <a:endParaRPr kumimoji="1" lang="ja-JP" altLang="en-US"/>
          </a:p>
        </p:txBody>
      </p:sp>
    </p:spTree>
    <p:extLst>
      <p:ext uri="{BB962C8B-B14F-4D97-AF65-F5344CB8AC3E}">
        <p14:creationId xmlns:p14="http://schemas.microsoft.com/office/powerpoint/2010/main" val="161133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現在の地方交付税制度</a:t>
            </a:r>
          </a:p>
          <a:p>
            <a:r>
              <a:rPr kumimoji="1" lang="ja-JP" altLang="en-US" dirty="0" smtClean="0"/>
              <a:t>	地方公共団体が寄付金を受けた場合</a:t>
            </a:r>
            <a:r>
              <a:rPr kumimoji="1" lang="en-US" altLang="ja-JP" dirty="0" smtClean="0"/>
              <a:t>…</a:t>
            </a:r>
            <a:r>
              <a:rPr kumimoji="1" lang="ja-JP" altLang="en-US" dirty="0" smtClean="0"/>
              <a:t>地方交付税が減少することはない</a:t>
            </a:r>
          </a:p>
          <a:p>
            <a:r>
              <a:rPr kumimoji="1" lang="ja-JP" altLang="en-US" dirty="0" smtClean="0"/>
              <a:t>	寄付者の住所地の地方公共団体</a:t>
            </a:r>
            <a:r>
              <a:rPr kumimoji="1" lang="en-US" altLang="ja-JP" dirty="0" smtClean="0"/>
              <a:t>…</a:t>
            </a:r>
            <a:r>
              <a:rPr kumimoji="1" lang="ja-JP" altLang="en-US" dirty="0" smtClean="0"/>
              <a:t>個人住民税減少分の</a:t>
            </a:r>
            <a:r>
              <a:rPr kumimoji="1" lang="en-US" altLang="ja-JP" dirty="0" smtClean="0"/>
              <a:t>75</a:t>
            </a:r>
            <a:r>
              <a:rPr kumimoji="1" lang="ja-JP" altLang="en-US" dirty="0" smtClean="0"/>
              <a:t>％は基準財政収入額に反映される</a:t>
            </a:r>
          </a:p>
          <a:p>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12</a:t>
            </a:fld>
            <a:endParaRPr kumimoji="1" lang="ja-JP" altLang="en-US"/>
          </a:p>
        </p:txBody>
      </p:sp>
    </p:spTree>
    <p:extLst>
      <p:ext uri="{BB962C8B-B14F-4D97-AF65-F5344CB8AC3E}">
        <p14:creationId xmlns:p14="http://schemas.microsoft.com/office/powerpoint/2010/main" val="152542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地方交付税交付額</a:t>
            </a:r>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13</a:t>
            </a:fld>
            <a:endParaRPr kumimoji="1" lang="ja-JP" altLang="en-US"/>
          </a:p>
        </p:txBody>
      </p:sp>
    </p:spTree>
    <p:extLst>
      <p:ext uri="{BB962C8B-B14F-4D97-AF65-F5344CB8AC3E}">
        <p14:creationId xmlns:p14="http://schemas.microsoft.com/office/powerpoint/2010/main" val="1481833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ふるさと納税によって一体どんな資金の流れの変化が起こっているのか。</a:t>
            </a:r>
            <a:endParaRPr kumimoji="1" lang="en-US" altLang="ja-JP" dirty="0" smtClean="0"/>
          </a:p>
          <a:p>
            <a:endParaRPr kumimoji="1" lang="en-US" altLang="ja-JP" dirty="0" smtClean="0"/>
          </a:p>
          <a:p>
            <a:r>
              <a:rPr kumimoji="1" lang="ja-JP" altLang="en-US" dirty="0" smtClean="0"/>
              <a:t>ふるさと納税は、都市から地方に資金を流すための制度なのか。（教育コスト）</a:t>
            </a:r>
            <a:endParaRPr kumimoji="1" lang="en-US" altLang="ja-JP" dirty="0" smtClean="0"/>
          </a:p>
          <a:p>
            <a:endParaRPr kumimoji="1" lang="en-US" altLang="ja-JP" dirty="0" smtClean="0"/>
          </a:p>
          <a:p>
            <a:r>
              <a:rPr kumimoji="1" lang="ja-JP" altLang="en-US" dirty="0" smtClean="0"/>
              <a:t>ふるさと納税は基本的に、自治体</a:t>
            </a:r>
            <a:r>
              <a:rPr kumimoji="1" lang="en-US" altLang="ja-JP" dirty="0" smtClean="0"/>
              <a:t>B</a:t>
            </a:r>
            <a:r>
              <a:rPr kumimoji="1" lang="ja-JP" altLang="en-US" dirty="0" smtClean="0"/>
              <a:t>が大都市、自治体</a:t>
            </a:r>
            <a:r>
              <a:rPr kumimoji="1" lang="en-US" altLang="ja-JP" dirty="0" smtClean="0"/>
              <a:t>A</a:t>
            </a:r>
            <a:r>
              <a:rPr kumimoji="1" lang="ja-JP" altLang="en-US" dirty="0" smtClean="0"/>
              <a:t>が地方で財政不足の自治体を想定している。</a:t>
            </a:r>
            <a:endParaRPr kumimoji="1" lang="en-US" altLang="ja-JP" dirty="0" smtClean="0"/>
          </a:p>
          <a:p>
            <a:r>
              <a:rPr kumimoji="1" lang="ja-JP" altLang="en-US" dirty="0" smtClean="0"/>
              <a:t>その場合は</a:t>
            </a:r>
            <a:r>
              <a:rPr kumimoji="1" lang="en-US" altLang="ja-JP" dirty="0" smtClean="0"/>
              <a:t>B</a:t>
            </a:r>
            <a:r>
              <a:rPr kumimoji="1" lang="ja-JP" altLang="en-US" dirty="0" smtClean="0"/>
              <a:t>→</a:t>
            </a:r>
            <a:r>
              <a:rPr kumimoji="1" lang="en-US" altLang="ja-JP" dirty="0" smtClean="0"/>
              <a:t>A</a:t>
            </a:r>
            <a:r>
              <a:rPr kumimoji="1" lang="ja-JP" altLang="en-US" dirty="0" smtClean="0"/>
              <a:t>に資金が流れるので問題ない。</a:t>
            </a:r>
            <a:endParaRPr kumimoji="1" lang="en-US" altLang="ja-JP" dirty="0" smtClean="0"/>
          </a:p>
          <a:p>
            <a:endParaRPr kumimoji="1" lang="en-US" altLang="ja-JP" dirty="0" smtClean="0"/>
          </a:p>
          <a:p>
            <a:r>
              <a:rPr kumimoji="1" lang="ja-JP" altLang="en-US" dirty="0" smtClean="0"/>
              <a:t>しかし、地方自治体</a:t>
            </a:r>
            <a:r>
              <a:rPr kumimoji="1" lang="en-US" altLang="ja-JP" dirty="0" smtClean="0"/>
              <a:t>B</a:t>
            </a:r>
            <a:r>
              <a:rPr kumimoji="1" lang="ja-JP" altLang="en-US" dirty="0" smtClean="0"/>
              <a:t>が財源不足の地方の自治体であった場合、自治体</a:t>
            </a:r>
            <a:r>
              <a:rPr kumimoji="1" lang="en-US" altLang="ja-JP" dirty="0" smtClean="0"/>
              <a:t>B</a:t>
            </a:r>
            <a:r>
              <a:rPr kumimoji="1" lang="ja-JP" altLang="en-US" dirty="0" smtClean="0"/>
              <a:t>が赤字になってしまう。</a:t>
            </a:r>
            <a:endParaRPr kumimoji="1" lang="en-US" altLang="ja-JP" dirty="0" smtClean="0"/>
          </a:p>
          <a:p>
            <a:r>
              <a:rPr kumimoji="1" lang="ja-JP" altLang="en-US" dirty="0" smtClean="0"/>
              <a:t>それを補うために国から地方自治体に地方交付税の増額があるはず。</a:t>
            </a:r>
            <a:endParaRPr kumimoji="1" lang="en-US" altLang="ja-JP" dirty="0" smtClean="0"/>
          </a:p>
          <a:p>
            <a:r>
              <a:rPr kumimoji="1" lang="ja-JP" altLang="en-US" dirty="0" smtClean="0"/>
              <a:t>しかしこれは本当にあるのか。なかった場合、</a:t>
            </a:r>
          </a:p>
          <a:p>
            <a:endParaRPr kumimoji="1" lang="ja-JP" altLang="en-US" dirty="0"/>
          </a:p>
        </p:txBody>
      </p:sp>
      <p:sp>
        <p:nvSpPr>
          <p:cNvPr id="4" name="スライド番号プレースホルダー 3"/>
          <p:cNvSpPr>
            <a:spLocks noGrp="1"/>
          </p:cNvSpPr>
          <p:nvPr>
            <p:ph type="sldNum" sz="quarter" idx="10"/>
          </p:nvPr>
        </p:nvSpPr>
        <p:spPr/>
        <p:txBody>
          <a:bodyPr/>
          <a:lstStyle/>
          <a:p>
            <a:fld id="{388E37C8-456F-49A1-B44C-BE4F88BDA78E}" type="slidenum">
              <a:rPr kumimoji="1" lang="ja-JP" altLang="en-US" smtClean="0"/>
              <a:t>14</a:t>
            </a:fld>
            <a:endParaRPr kumimoji="1" lang="ja-JP" altLang="en-US"/>
          </a:p>
        </p:txBody>
      </p:sp>
    </p:spTree>
    <p:extLst>
      <p:ext uri="{BB962C8B-B14F-4D97-AF65-F5344CB8AC3E}">
        <p14:creationId xmlns:p14="http://schemas.microsoft.com/office/powerpoint/2010/main" val="1424067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654397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652494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1B0FC-1D08-4331-A5FB-5BD50D10A312}" type="slidenum">
              <a:rPr kumimoji="1" lang="ja-JP" altLang="en-US" smtClean="0"/>
              <a:t>‹#›</a:t>
            </a:fld>
            <a:endParaRPr kumimoji="1" lang="ja-JP" alt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400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2334346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1B0FC-1D08-4331-A5FB-5BD50D10A312}" type="slidenum">
              <a:rPr kumimoji="1" lang="ja-JP" altLang="en-US" smtClean="0"/>
              <a:t>‹#›</a:t>
            </a:fld>
            <a:endParaRPr kumimoji="1" lang="ja-JP" alt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72322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8551078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502410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275437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432240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3040070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410380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782049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288464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534875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2044210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0421C09-C625-439D-A50A-A17C22B7230D}" type="datetimeFigureOut">
              <a:rPr kumimoji="1" lang="ja-JP" altLang="en-US" smtClean="0"/>
              <a:t>2015/11/2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117006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0421C09-C625-439D-A50A-A17C22B7230D}" type="datetimeFigureOut">
              <a:rPr kumimoji="1" lang="ja-JP" altLang="en-US" smtClean="0"/>
              <a:t>2015/11/2</a:t>
            </a:fld>
            <a:endParaRPr kumimoji="1" lang="ja-JP" alt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591B0FC-1D08-4331-A5FB-5BD50D10A312}" type="slidenum">
              <a:rPr kumimoji="1" lang="ja-JP" altLang="en-US" smtClean="0"/>
              <a:t>‹#›</a:t>
            </a:fld>
            <a:endParaRPr kumimoji="1" lang="ja-JP" altLang="en-US"/>
          </a:p>
        </p:txBody>
      </p:sp>
    </p:spTree>
    <p:extLst>
      <p:ext uri="{BB962C8B-B14F-4D97-AF65-F5344CB8AC3E}">
        <p14:creationId xmlns:p14="http://schemas.microsoft.com/office/powerpoint/2010/main" val="1731366397"/>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kumimoji="1" sz="3600" kern="1200">
          <a:solidFill>
            <a:schemeClr val="accent2">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sz="6000" dirty="0" smtClean="0"/>
              <a:t>ふるさと納税</a:t>
            </a:r>
            <a:endParaRPr kumimoji="1" lang="ja-JP" altLang="en-US" sz="6000" dirty="0"/>
          </a:p>
        </p:txBody>
      </p:sp>
      <p:sp>
        <p:nvSpPr>
          <p:cNvPr id="3" name="サブタイトル 2"/>
          <p:cNvSpPr>
            <a:spLocks noGrp="1"/>
          </p:cNvSpPr>
          <p:nvPr>
            <p:ph type="subTitle" idx="1"/>
          </p:nvPr>
        </p:nvSpPr>
        <p:spPr/>
        <p:txBody>
          <a:bodyPr>
            <a:normAutofit/>
          </a:bodyPr>
          <a:lstStyle/>
          <a:p>
            <a:r>
              <a:rPr lang="ja-JP" altLang="en-US" sz="2400" dirty="0" smtClean="0"/>
              <a:t>名古屋大学</a:t>
            </a:r>
            <a:endParaRPr lang="en-US" altLang="ja-JP" sz="2400" dirty="0" smtClean="0"/>
          </a:p>
          <a:p>
            <a:r>
              <a:rPr lang="ja-JP" altLang="en-US" sz="2400" dirty="0" smtClean="0"/>
              <a:t>柳原光芳ゼミナール</a:t>
            </a:r>
            <a:endParaRPr lang="en-US" altLang="ja-JP" sz="2400" dirty="0" smtClean="0"/>
          </a:p>
          <a:p>
            <a:endParaRPr kumimoji="1" lang="ja-JP" altLang="en-US" sz="2400" dirty="0"/>
          </a:p>
        </p:txBody>
      </p:sp>
    </p:spTree>
    <p:extLst>
      <p:ext uri="{BB962C8B-B14F-4D97-AF65-F5344CB8AC3E}">
        <p14:creationId xmlns:p14="http://schemas.microsoft.com/office/powerpoint/2010/main" val="35056793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9004" y="666622"/>
            <a:ext cx="10025796" cy="1280890"/>
          </a:xfrm>
        </p:spPr>
        <p:txBody>
          <a:bodyPr>
            <a:noAutofit/>
          </a:bodyPr>
          <a:lstStyle/>
          <a:p>
            <a:r>
              <a:rPr kumimoji="1" lang="ja-JP" altLang="en-US" dirty="0" smtClean="0"/>
              <a:t>研究の流れ</a:t>
            </a:r>
            <a:r>
              <a:rPr kumimoji="1" lang="en-US" altLang="ja-JP" dirty="0" smtClean="0"/>
              <a:t/>
            </a:r>
            <a:br>
              <a:rPr kumimoji="1" lang="en-US" altLang="ja-JP" dirty="0" smtClean="0"/>
            </a:br>
            <a:r>
              <a:rPr lang="en-US" altLang="ja-JP" dirty="0"/>
              <a:t>	</a:t>
            </a:r>
            <a:r>
              <a:rPr lang="ja-JP" altLang="en-US" sz="3200" dirty="0" smtClean="0"/>
              <a:t>～ふるさと納税制度による資金の流れを調べる～</a:t>
            </a:r>
            <a:endParaRPr kumimoji="1" lang="ja-JP" altLang="en-US" sz="3200" dirty="0"/>
          </a:p>
        </p:txBody>
      </p:sp>
      <p:sp>
        <p:nvSpPr>
          <p:cNvPr id="4" name="正方形/長方形 3"/>
          <p:cNvSpPr/>
          <p:nvPr/>
        </p:nvSpPr>
        <p:spPr>
          <a:xfrm>
            <a:off x="1397340" y="2657607"/>
            <a:ext cx="2429301"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地方自治体</a:t>
            </a:r>
            <a:r>
              <a:rPr kumimoji="1" lang="en-US" altLang="ja-JP" sz="2800" dirty="0" smtClean="0"/>
              <a:t>A</a:t>
            </a:r>
            <a:endParaRPr kumimoji="1" lang="ja-JP" altLang="en-US" sz="2800" dirty="0"/>
          </a:p>
        </p:txBody>
      </p:sp>
      <p:sp>
        <p:nvSpPr>
          <p:cNvPr id="5" name="正方形/長方形 4"/>
          <p:cNvSpPr/>
          <p:nvPr/>
        </p:nvSpPr>
        <p:spPr>
          <a:xfrm>
            <a:off x="4660409" y="2702257"/>
            <a:ext cx="2388358"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地方自治体</a:t>
            </a:r>
            <a:r>
              <a:rPr kumimoji="1" lang="en-US" altLang="ja-JP" sz="2800" dirty="0" smtClean="0"/>
              <a:t>B</a:t>
            </a:r>
            <a:endParaRPr kumimoji="1" lang="ja-JP" altLang="en-US" sz="2800" dirty="0"/>
          </a:p>
        </p:txBody>
      </p:sp>
      <p:sp>
        <p:nvSpPr>
          <p:cNvPr id="7" name="円/楕円 6"/>
          <p:cNvSpPr/>
          <p:nvPr/>
        </p:nvSpPr>
        <p:spPr>
          <a:xfrm>
            <a:off x="2985132" y="5213585"/>
            <a:ext cx="2429302" cy="1548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個人</a:t>
            </a:r>
            <a:endParaRPr kumimoji="1" lang="ja-JP" altLang="en-US" sz="2400" dirty="0"/>
          </a:p>
        </p:txBody>
      </p:sp>
      <p:sp>
        <p:nvSpPr>
          <p:cNvPr id="8" name="左矢印 7"/>
          <p:cNvSpPr/>
          <p:nvPr/>
        </p:nvSpPr>
        <p:spPr>
          <a:xfrm rot="2906092">
            <a:off x="2503798" y="4323697"/>
            <a:ext cx="1296538" cy="3548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stretch>
            <a:fillRect/>
          </a:stretch>
        </p:blipFill>
        <p:spPr>
          <a:xfrm rot="10800000">
            <a:off x="1981494" y="4196248"/>
            <a:ext cx="963251" cy="1054699"/>
          </a:xfrm>
          <a:prstGeom prst="rect">
            <a:avLst/>
          </a:prstGeom>
        </p:spPr>
      </p:pic>
      <p:pic>
        <p:nvPicPr>
          <p:cNvPr id="10" name="図 9"/>
          <p:cNvPicPr>
            <a:picLocks noChangeAspect="1"/>
          </p:cNvPicPr>
          <p:nvPr/>
        </p:nvPicPr>
        <p:blipFill>
          <a:blip r:embed="rId3"/>
          <a:stretch>
            <a:fillRect/>
          </a:stretch>
        </p:blipFill>
        <p:spPr>
          <a:xfrm rot="16200000">
            <a:off x="5054816" y="4049401"/>
            <a:ext cx="963251" cy="1054699"/>
          </a:xfrm>
          <a:prstGeom prst="rect">
            <a:avLst/>
          </a:prstGeom>
        </p:spPr>
      </p:pic>
      <p:sp>
        <p:nvSpPr>
          <p:cNvPr id="11" name="角丸四角形 10"/>
          <p:cNvSpPr/>
          <p:nvPr/>
        </p:nvSpPr>
        <p:spPr>
          <a:xfrm>
            <a:off x="9307773" y="3181067"/>
            <a:ext cx="2606722" cy="1369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国</a:t>
            </a:r>
            <a:endParaRPr kumimoji="1" lang="ja-JP" altLang="en-US" sz="2800" dirty="0"/>
          </a:p>
        </p:txBody>
      </p:sp>
      <p:pic>
        <p:nvPicPr>
          <p:cNvPr id="13" name="図 12"/>
          <p:cNvPicPr>
            <a:picLocks noChangeAspect="1"/>
          </p:cNvPicPr>
          <p:nvPr/>
        </p:nvPicPr>
        <p:blipFill>
          <a:blip r:embed="rId3"/>
          <a:stretch>
            <a:fillRect/>
          </a:stretch>
        </p:blipFill>
        <p:spPr>
          <a:xfrm rot="18753629">
            <a:off x="7805184" y="3114939"/>
            <a:ext cx="963251" cy="1054699"/>
          </a:xfrm>
          <a:prstGeom prst="rect">
            <a:avLst/>
          </a:prstGeom>
        </p:spPr>
      </p:pic>
      <p:sp>
        <p:nvSpPr>
          <p:cNvPr id="14" name="五角形 13"/>
          <p:cNvSpPr/>
          <p:nvPr/>
        </p:nvSpPr>
        <p:spPr>
          <a:xfrm>
            <a:off x="3563883" y="4791215"/>
            <a:ext cx="1456628" cy="826008"/>
          </a:xfrm>
          <a:prstGeom prst="pen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寄付金</a:t>
            </a:r>
            <a:endParaRPr kumimoji="1" lang="ja-JP" altLang="en-US" dirty="0"/>
          </a:p>
        </p:txBody>
      </p:sp>
      <p:sp>
        <p:nvSpPr>
          <p:cNvPr id="15" name="ひし形 14"/>
          <p:cNvSpPr/>
          <p:nvPr/>
        </p:nvSpPr>
        <p:spPr>
          <a:xfrm>
            <a:off x="660185" y="3215477"/>
            <a:ext cx="1415407" cy="1091911"/>
          </a:xfrm>
          <a:prstGeom prst="diamond">
            <a:avLst/>
          </a:prstGeom>
          <a:solidFill>
            <a:srgbClr val="FF33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お礼</a:t>
            </a:r>
            <a:endParaRPr kumimoji="1" lang="ja-JP" altLang="en-US" dirty="0"/>
          </a:p>
        </p:txBody>
      </p:sp>
      <p:sp>
        <p:nvSpPr>
          <p:cNvPr id="16" name="六角形 15"/>
          <p:cNvSpPr/>
          <p:nvPr/>
        </p:nvSpPr>
        <p:spPr>
          <a:xfrm>
            <a:off x="6183587" y="3374251"/>
            <a:ext cx="1269242" cy="1048234"/>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控除</a:t>
            </a:r>
            <a:endParaRPr kumimoji="1" lang="ja-JP" altLang="en-US" dirty="0"/>
          </a:p>
        </p:txBody>
      </p:sp>
      <p:sp>
        <p:nvSpPr>
          <p:cNvPr id="18" name="ハート 17"/>
          <p:cNvSpPr/>
          <p:nvPr/>
        </p:nvSpPr>
        <p:spPr>
          <a:xfrm>
            <a:off x="8719395" y="2559895"/>
            <a:ext cx="1992572" cy="1201538"/>
          </a:xfrm>
          <a:prstGeom prst="hear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地方交付税</a:t>
            </a:r>
            <a:endParaRPr kumimoji="1" lang="en-US" altLang="ja-JP" dirty="0" smtClean="0"/>
          </a:p>
          <a:p>
            <a:pPr algn="ctr"/>
            <a:r>
              <a:rPr kumimoji="1" lang="ja-JP" altLang="en-US" dirty="0" smtClean="0"/>
              <a:t>増額</a:t>
            </a:r>
            <a:endParaRPr kumimoji="1" lang="ja-JP" altLang="en-US" dirty="0"/>
          </a:p>
        </p:txBody>
      </p:sp>
    </p:spTree>
    <p:extLst>
      <p:ext uri="{BB962C8B-B14F-4D97-AF65-F5344CB8AC3E}">
        <p14:creationId xmlns:p14="http://schemas.microsoft.com/office/powerpoint/2010/main" val="1328904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3.33333E-6 3.7037E-6 L -0.09362 -0.21204 " pathEditMode="relative" rAng="0" ptsTypes="AA">
                                      <p:cBhvr>
                                        <p:cTn id="11" dur="2000" fill="hold"/>
                                        <p:tgtEl>
                                          <p:spTgt spid="14"/>
                                        </p:tgtEl>
                                        <p:attrNameLst>
                                          <p:attrName>ppt_x</p:attrName>
                                          <p:attrName>ppt_y</p:attrName>
                                        </p:attrNameLst>
                                      </p:cBhvr>
                                      <p:rCtr x="-4688" y="-10602"/>
                                    </p:animMotion>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1000"/>
                                        <p:tgtEl>
                                          <p:spTgt spid="15"/>
                                        </p:tgtEl>
                                      </p:cBhvr>
                                    </p:animEffect>
                                    <p:anim calcmode="lin" valueType="num">
                                      <p:cBhvr>
                                        <p:cTn id="17" dur="1000" fill="hold"/>
                                        <p:tgtEl>
                                          <p:spTgt spid="15"/>
                                        </p:tgtEl>
                                        <p:attrNameLst>
                                          <p:attrName>ppt_x</p:attrName>
                                        </p:attrNameLst>
                                      </p:cBhvr>
                                      <p:tavLst>
                                        <p:tav tm="0">
                                          <p:val>
                                            <p:strVal val="#ppt_x"/>
                                          </p:val>
                                        </p:tav>
                                        <p:tav tm="100000">
                                          <p:val>
                                            <p:strVal val="#ppt_x"/>
                                          </p:val>
                                        </p:tav>
                                      </p:tavLst>
                                    </p:anim>
                                    <p:anim calcmode="lin" valueType="num">
                                      <p:cBhvr>
                                        <p:cTn id="18"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1" nodeType="clickEffect">
                                  <p:stCondLst>
                                    <p:cond delay="0"/>
                                  </p:stCondLst>
                                  <p:childTnLst>
                                    <p:animMotion origin="layout" path="M 6.25E-7 3.7037E-7 L 0.15221 0.31157 " pathEditMode="relative" rAng="0" ptsTypes="AA">
                                      <p:cBhvr>
                                        <p:cTn id="22" dur="2000" fill="hold"/>
                                        <p:tgtEl>
                                          <p:spTgt spid="15"/>
                                        </p:tgtEl>
                                        <p:attrNameLst>
                                          <p:attrName>ppt_x</p:attrName>
                                          <p:attrName>ppt_y</p:attrName>
                                        </p:attrNameLst>
                                      </p:cBhvr>
                                      <p:rCtr x="7604" y="15579"/>
                                    </p:animMotion>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1" nodeType="clickEffect">
                                  <p:stCondLst>
                                    <p:cond delay="0"/>
                                  </p:stCondLst>
                                  <p:childTnLst>
                                    <p:animMotion origin="layout" path="M 0.00209 -0.00208 L -0.13763 0.25046 " pathEditMode="relative" rAng="0" ptsTypes="AA">
                                      <p:cBhvr>
                                        <p:cTn id="33" dur="2000" fill="hold"/>
                                        <p:tgtEl>
                                          <p:spTgt spid="16"/>
                                        </p:tgtEl>
                                        <p:attrNameLst>
                                          <p:attrName>ppt_x</p:attrName>
                                          <p:attrName>ppt_y</p:attrName>
                                        </p:attrNameLst>
                                      </p:cBhvr>
                                      <p:rCtr x="-6992" y="12616"/>
                                    </p:animMotion>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path" presetSubtype="0" accel="50000" decel="50000" fill="hold" grpId="1" nodeType="clickEffect">
                                  <p:stCondLst>
                                    <p:cond delay="0"/>
                                  </p:stCondLst>
                                  <p:childTnLst>
                                    <p:animMotion origin="layout" path="M 5E-6 3.7037E-7 L -0.18034 -0.00463 " pathEditMode="relative" rAng="0" ptsTypes="AA">
                                      <p:cBhvr>
                                        <p:cTn id="44" dur="2000" fill="hold"/>
                                        <p:tgtEl>
                                          <p:spTgt spid="18"/>
                                        </p:tgtEl>
                                        <p:attrNameLst>
                                          <p:attrName>ppt_x</p:attrName>
                                          <p:attrName>ppt_y</p:attrName>
                                        </p:attrNameLst>
                                      </p:cBhvr>
                                      <p:rCtr x="-9023"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5" grpId="1" animBg="1"/>
      <p:bldP spid="16" grpId="0" animBg="1"/>
      <p:bldP spid="16" grpId="1" animBg="1"/>
      <p:bldP spid="18" grpId="0" animBg="1"/>
      <p:bldP spid="18"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smtClean="0"/>
              <a:t>地方交付税と</a:t>
            </a:r>
            <a:r>
              <a:rPr lang="ja-JP" altLang="en-US" sz="4800" dirty="0"/>
              <a:t>は</a:t>
            </a:r>
            <a:endParaRPr kumimoji="1" lang="ja-JP" altLang="en-US" sz="4800" dirty="0"/>
          </a:p>
        </p:txBody>
      </p:sp>
      <p:sp>
        <p:nvSpPr>
          <p:cNvPr id="3" name="コンテンツ プレースホルダー 2"/>
          <p:cNvSpPr>
            <a:spLocks noGrp="1"/>
          </p:cNvSpPr>
          <p:nvPr>
            <p:ph idx="1"/>
          </p:nvPr>
        </p:nvSpPr>
        <p:spPr>
          <a:xfrm>
            <a:off x="2589212" y="1645920"/>
            <a:ext cx="8915400" cy="4556760"/>
          </a:xfrm>
        </p:spPr>
        <p:txBody>
          <a:bodyPr>
            <a:noAutofit/>
          </a:bodyPr>
          <a:lstStyle/>
          <a:p>
            <a:r>
              <a:rPr lang="ja-JP" altLang="en-US" sz="2400" dirty="0" smtClean="0"/>
              <a:t>全国的に一定の行政水準を確保するための</a:t>
            </a:r>
            <a:endParaRPr lang="en-US" altLang="ja-JP" sz="2400" dirty="0" smtClean="0"/>
          </a:p>
          <a:p>
            <a:pPr marL="0" indent="0">
              <a:buNone/>
            </a:pPr>
            <a:r>
              <a:rPr lang="ja-JP" altLang="en-US" sz="2400" dirty="0"/>
              <a:t>　</a:t>
            </a:r>
            <a:r>
              <a:rPr lang="ja-JP" altLang="en-US" sz="2400" dirty="0" smtClean="0"/>
              <a:t>地方財政調整制度</a:t>
            </a:r>
            <a:endParaRPr lang="en-US" altLang="ja-JP" sz="2400" dirty="0" smtClean="0"/>
          </a:p>
          <a:p>
            <a:pPr marL="0" indent="0">
              <a:buNone/>
            </a:pPr>
            <a:endParaRPr lang="en-US" altLang="ja-JP" sz="2400" dirty="0" smtClean="0"/>
          </a:p>
          <a:p>
            <a:r>
              <a:rPr lang="ja-JP" altLang="en-US" sz="2400" dirty="0"/>
              <a:t>国が徴収した税を、地方公共団体</a:t>
            </a:r>
            <a:r>
              <a:rPr lang="ja-JP" altLang="en-US" sz="2400" dirty="0" smtClean="0"/>
              <a:t>に</a:t>
            </a:r>
            <a:r>
              <a:rPr lang="ja-JP" altLang="en-US" sz="2400" dirty="0"/>
              <a:t>交付</a:t>
            </a:r>
            <a:r>
              <a:rPr lang="ja-JP" altLang="en-US" sz="2400" dirty="0" smtClean="0"/>
              <a:t>することにより、</a:t>
            </a:r>
            <a:endParaRPr lang="en-US" altLang="ja-JP" sz="2400" dirty="0"/>
          </a:p>
          <a:p>
            <a:pPr marL="0" indent="0">
              <a:buNone/>
            </a:pPr>
            <a:r>
              <a:rPr lang="ja-JP" altLang="en-US" sz="2400" dirty="0" smtClean="0"/>
              <a:t>　地方税収入の不均衡による地方公共団体の財政力格差を調整</a:t>
            </a:r>
            <a:endParaRPr lang="en-US" altLang="ja-JP" sz="2400" dirty="0"/>
          </a:p>
          <a:p>
            <a:pPr marL="0" indent="0">
              <a:buNone/>
            </a:pPr>
            <a:r>
              <a:rPr lang="ja-JP" altLang="en-US" sz="2400" dirty="0" smtClean="0"/>
              <a:t>　するもの</a:t>
            </a:r>
            <a:endParaRPr lang="en-US" altLang="ja-JP" sz="2400" dirty="0"/>
          </a:p>
          <a:p>
            <a:pPr marL="0" indent="0">
              <a:buNone/>
            </a:pPr>
            <a:endParaRPr lang="en-US" altLang="ja-JP" sz="2400" dirty="0" smtClean="0"/>
          </a:p>
          <a:p>
            <a:r>
              <a:rPr lang="ja-JP" altLang="en-US" sz="2400" dirty="0" smtClean="0"/>
              <a:t>性格</a:t>
            </a:r>
            <a:endParaRPr lang="en-US" altLang="ja-JP" sz="2400" dirty="0" smtClean="0"/>
          </a:p>
          <a:p>
            <a:pPr marL="0" indent="0">
              <a:buNone/>
            </a:pPr>
            <a:r>
              <a:rPr lang="en-US" altLang="ja-JP" sz="2400" dirty="0"/>
              <a:t>	</a:t>
            </a:r>
            <a:r>
              <a:rPr lang="ja-JP" altLang="en-US" sz="2400" dirty="0" smtClean="0"/>
              <a:t>自治体独自の判断で使える一般財源</a:t>
            </a:r>
            <a:endParaRPr lang="en-US" altLang="ja-JP" sz="2400" dirty="0" smtClean="0"/>
          </a:p>
          <a:p>
            <a:pPr marL="0" indent="0">
              <a:buNone/>
            </a:pPr>
            <a:r>
              <a:rPr lang="en-US" altLang="ja-JP" sz="2400" dirty="0"/>
              <a:t>	</a:t>
            </a:r>
            <a:r>
              <a:rPr lang="ja-JP" altLang="en-US" sz="2400" dirty="0" smtClean="0"/>
              <a:t>地方収入の約</a:t>
            </a:r>
            <a:r>
              <a:rPr lang="en-US" altLang="ja-JP" sz="2400" dirty="0" smtClean="0"/>
              <a:t>18</a:t>
            </a:r>
            <a:r>
              <a:rPr lang="ja-JP" altLang="en-US" sz="2400" dirty="0" smtClean="0"/>
              <a:t>％を占める</a:t>
            </a:r>
            <a:endParaRPr lang="en-US" altLang="ja-JP" sz="2400" dirty="0" smtClean="0"/>
          </a:p>
          <a:p>
            <a:endParaRPr kumimoji="1" lang="en-US" altLang="ja-JP" sz="2400" dirty="0" smtClean="0"/>
          </a:p>
        </p:txBody>
      </p:sp>
    </p:spTree>
    <p:extLst>
      <p:ext uri="{BB962C8B-B14F-4D97-AF65-F5344CB8AC3E}">
        <p14:creationId xmlns:p14="http://schemas.microsoft.com/office/powerpoint/2010/main" val="3236220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地方交付税の算出方法</a:t>
            </a:r>
            <a:endParaRPr kumimoji="1" lang="ja-JP" altLang="en-US" sz="4400" dirty="0"/>
          </a:p>
        </p:txBody>
      </p:sp>
      <p:sp>
        <p:nvSpPr>
          <p:cNvPr id="3" name="コンテンツ プレースホルダー 2"/>
          <p:cNvSpPr>
            <a:spLocks noGrp="1"/>
          </p:cNvSpPr>
          <p:nvPr>
            <p:ph idx="1"/>
          </p:nvPr>
        </p:nvSpPr>
        <p:spPr>
          <a:xfrm>
            <a:off x="2589212" y="1584960"/>
            <a:ext cx="8915400" cy="5105400"/>
          </a:xfrm>
        </p:spPr>
        <p:txBody>
          <a:bodyPr>
            <a:noAutofit/>
          </a:bodyPr>
          <a:lstStyle/>
          <a:p>
            <a:r>
              <a:rPr lang="ja-JP" altLang="en-US" sz="2400" dirty="0"/>
              <a:t>各団体ごとの普通交付税額 </a:t>
            </a:r>
            <a:endParaRPr lang="en-US" altLang="ja-JP" sz="2400" dirty="0" smtClean="0"/>
          </a:p>
          <a:p>
            <a:pPr marL="0" indent="0">
              <a:buNone/>
            </a:pPr>
            <a:r>
              <a:rPr lang="en-US" altLang="ja-JP" sz="2400" dirty="0"/>
              <a:t>	</a:t>
            </a:r>
            <a:r>
              <a:rPr lang="ja-JP" altLang="en-US" sz="2400" dirty="0" smtClean="0"/>
              <a:t>＝ </a:t>
            </a:r>
            <a:r>
              <a:rPr lang="ja-JP" altLang="en-US" sz="2400" dirty="0"/>
              <a:t>（ 基準財政需要額 － 基準財政収入額 ） ＝ 財源</a:t>
            </a:r>
            <a:r>
              <a:rPr lang="ja-JP" altLang="en-US" sz="2400" dirty="0" smtClean="0"/>
              <a:t>不足額</a:t>
            </a:r>
            <a:endParaRPr lang="en-US" altLang="ja-JP" sz="2400" dirty="0" smtClean="0"/>
          </a:p>
          <a:p>
            <a:pPr marL="0" indent="0">
              <a:buNone/>
            </a:pPr>
            <a:endParaRPr lang="en-US" altLang="ja-JP" sz="2400" dirty="0"/>
          </a:p>
          <a:p>
            <a:r>
              <a:rPr lang="ja-JP" altLang="en-US" sz="2400" dirty="0" smtClean="0"/>
              <a:t>基準財政需要額</a:t>
            </a:r>
            <a:endParaRPr lang="en-US" altLang="ja-JP" sz="2400" dirty="0" smtClean="0"/>
          </a:p>
          <a:p>
            <a:pPr marL="0" indent="0">
              <a:buNone/>
            </a:pPr>
            <a:r>
              <a:rPr lang="en-US" altLang="ja-JP" sz="2400" dirty="0"/>
              <a:t>	</a:t>
            </a:r>
            <a:r>
              <a:rPr lang="ja-JP" altLang="en-US" sz="2400" dirty="0" smtClean="0"/>
              <a:t>基準</a:t>
            </a:r>
            <a:r>
              <a:rPr lang="ja-JP" altLang="en-US" sz="2400" dirty="0"/>
              <a:t>財政需要額は</a:t>
            </a:r>
            <a:r>
              <a:rPr lang="ja-JP" altLang="en-US" sz="2400" dirty="0" smtClean="0"/>
              <a:t>、その地方公共団体の自然的</a:t>
            </a:r>
            <a:r>
              <a:rPr lang="ja-JP" altLang="en-US" sz="2400" dirty="0"/>
              <a:t>・地理的・</a:t>
            </a:r>
            <a:r>
              <a:rPr lang="ja-JP" altLang="en-US" sz="2400" dirty="0" smtClean="0"/>
              <a:t>社</a:t>
            </a:r>
            <a:r>
              <a:rPr lang="en-US" altLang="ja-JP" sz="2400" dirty="0" smtClean="0"/>
              <a:t>	</a:t>
            </a:r>
            <a:r>
              <a:rPr lang="ja-JP" altLang="en-US" sz="2400" dirty="0" smtClean="0"/>
              <a:t>会的</a:t>
            </a:r>
            <a:r>
              <a:rPr lang="ja-JP" altLang="en-US" sz="2400" dirty="0"/>
              <a:t>諸条件に対応</a:t>
            </a:r>
            <a:r>
              <a:rPr lang="ja-JP" altLang="en-US" sz="2400" dirty="0" smtClean="0"/>
              <a:t>する</a:t>
            </a:r>
            <a:r>
              <a:rPr lang="ja-JP" altLang="en-US" sz="2400" dirty="0"/>
              <a:t>合理的でかつ妥当な水準における</a:t>
            </a:r>
            <a:r>
              <a:rPr lang="ja-JP" altLang="en-US" sz="2400" dirty="0" smtClean="0"/>
              <a:t>財政</a:t>
            </a:r>
            <a:r>
              <a:rPr lang="en-US" altLang="ja-JP" sz="2400" dirty="0" smtClean="0"/>
              <a:t>	</a:t>
            </a:r>
            <a:r>
              <a:rPr lang="ja-JP" altLang="en-US" sz="2400" dirty="0" smtClean="0"/>
              <a:t>需要</a:t>
            </a:r>
            <a:endParaRPr lang="en-US" altLang="ja-JP" sz="2400" dirty="0" smtClean="0"/>
          </a:p>
          <a:p>
            <a:pPr marL="0" indent="0">
              <a:buNone/>
            </a:pPr>
            <a:endParaRPr lang="en-US" altLang="ja-JP" sz="2400" dirty="0"/>
          </a:p>
          <a:p>
            <a:r>
              <a:rPr lang="ja-JP" altLang="en-US" sz="2400" dirty="0" smtClean="0"/>
              <a:t>基準財政収入額</a:t>
            </a:r>
            <a:endParaRPr lang="en-US" altLang="ja-JP" sz="2400" dirty="0"/>
          </a:p>
          <a:p>
            <a:pPr marL="0" indent="0">
              <a:buNone/>
            </a:pPr>
            <a:r>
              <a:rPr lang="en-US" altLang="ja-JP" sz="2400" dirty="0" smtClean="0"/>
              <a:t>	</a:t>
            </a:r>
            <a:r>
              <a:rPr lang="ja-JP" altLang="en-US" sz="2400" dirty="0" smtClean="0"/>
              <a:t>各地方自治体の収入見込み額</a:t>
            </a:r>
            <a:endParaRPr lang="en-US" altLang="ja-JP" sz="2400" dirty="0"/>
          </a:p>
          <a:p>
            <a:pPr marL="0" indent="0">
              <a:buNone/>
            </a:pPr>
            <a:r>
              <a:rPr lang="en-US" altLang="ja-JP" sz="2400" dirty="0" smtClean="0"/>
              <a:t>	</a:t>
            </a:r>
            <a:r>
              <a:rPr lang="ja-JP" altLang="en-US" sz="2400" dirty="0"/>
              <a:t>標準的な地方税収入 </a:t>
            </a:r>
            <a:r>
              <a:rPr lang="en-US" altLang="ja-JP" sz="2400" dirty="0"/>
              <a:t>× </a:t>
            </a:r>
            <a:r>
              <a:rPr lang="ja-JP" altLang="en-US" sz="2400" dirty="0"/>
              <a:t>７５／１００ ＋ 地方譲与税等</a:t>
            </a:r>
          </a:p>
          <a:p>
            <a:pPr marL="0" indent="0">
              <a:buNone/>
            </a:pPr>
            <a:r>
              <a:rPr lang="en-US" altLang="ja-JP" sz="2400" dirty="0" smtClean="0"/>
              <a:t>		</a:t>
            </a:r>
            <a:endParaRPr lang="ja-JP" altLang="en-US" sz="2400" dirty="0"/>
          </a:p>
          <a:p>
            <a:pPr marL="0" indent="0">
              <a:buNone/>
            </a:pPr>
            <a:endParaRPr lang="en-US" altLang="ja-JP" sz="2400" dirty="0"/>
          </a:p>
          <a:p>
            <a:pPr marL="0" indent="0">
              <a:buNone/>
            </a:pPr>
            <a:endParaRPr lang="en-US" altLang="ja-JP" sz="2400" dirty="0" smtClean="0"/>
          </a:p>
        </p:txBody>
      </p:sp>
    </p:spTree>
    <p:extLst>
      <p:ext uri="{BB962C8B-B14F-4D97-AF65-F5344CB8AC3E}">
        <p14:creationId xmlns:p14="http://schemas.microsoft.com/office/powerpoint/2010/main" val="21090668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lang="ja-JP" altLang="en-US" sz="4000" dirty="0"/>
              <a:t>ふるさと納税による地方交付税へ</a:t>
            </a:r>
            <a:r>
              <a:rPr lang="ja-JP" altLang="en-US" sz="4000" dirty="0" smtClean="0"/>
              <a:t>の</a:t>
            </a:r>
            <a:r>
              <a:rPr lang="en-US" altLang="ja-JP" sz="4000" dirty="0" smtClean="0"/>
              <a:t/>
            </a:r>
            <a:br>
              <a:rPr lang="en-US" altLang="ja-JP" sz="4000" dirty="0" smtClean="0"/>
            </a:br>
            <a:r>
              <a:rPr lang="ja-JP" altLang="en-US" sz="4000" dirty="0" smtClean="0"/>
              <a:t>影響</a:t>
            </a:r>
            <a:r>
              <a:rPr lang="ja-JP" altLang="en-US" sz="4000" dirty="0"/>
              <a:t>の分析（結果）</a:t>
            </a:r>
            <a:br>
              <a:rPr lang="ja-JP" altLang="en-US" sz="4000" dirty="0"/>
            </a:br>
            <a:endParaRPr kumimoji="1" lang="ja-JP" altLang="en-US" sz="4000" dirty="0"/>
          </a:p>
        </p:txBody>
      </p:sp>
      <p:sp>
        <p:nvSpPr>
          <p:cNvPr id="3" name="コンテンツ プレースホルダー 2"/>
          <p:cNvSpPr>
            <a:spLocks noGrp="1"/>
          </p:cNvSpPr>
          <p:nvPr>
            <p:ph idx="1"/>
          </p:nvPr>
        </p:nvSpPr>
        <p:spPr/>
        <p:txBody>
          <a:bodyPr>
            <a:noAutofit/>
          </a:bodyPr>
          <a:lstStyle/>
          <a:p>
            <a:r>
              <a:rPr lang="ja-JP" altLang="en-US" sz="2400" dirty="0"/>
              <a:t>各団体ごとの普通交付税額 </a:t>
            </a:r>
            <a:endParaRPr lang="en-US" altLang="ja-JP" sz="2400" dirty="0"/>
          </a:p>
          <a:p>
            <a:pPr marL="0" indent="0">
              <a:buNone/>
            </a:pPr>
            <a:r>
              <a:rPr lang="en-US" altLang="ja-JP" sz="2400" dirty="0"/>
              <a:t>	</a:t>
            </a:r>
            <a:r>
              <a:rPr lang="ja-JP" altLang="en-US" sz="2400" dirty="0"/>
              <a:t>＝ （ 基準財政需要額 － 基準財政収入額 ） ＝ 財源不足額</a:t>
            </a:r>
            <a:endParaRPr lang="en-US" altLang="ja-JP" sz="2400" dirty="0"/>
          </a:p>
          <a:p>
            <a:endParaRPr kumimoji="1" lang="en-US" altLang="ja-JP" sz="2400" dirty="0" smtClean="0"/>
          </a:p>
          <a:p>
            <a:r>
              <a:rPr kumimoji="1" lang="ja-JP" altLang="en-US" sz="2400" dirty="0" smtClean="0"/>
              <a:t>ふるさと納税資料が開始される前の会議の報告書には、基準財政収入額にふるさと納税制度による控除額を反映させるとの記述</a:t>
            </a:r>
            <a:endParaRPr kumimoji="1" lang="en-US" altLang="ja-JP" sz="2400" dirty="0" smtClean="0"/>
          </a:p>
          <a:p>
            <a:endParaRPr lang="en-US" altLang="ja-JP" sz="2400" dirty="0"/>
          </a:p>
          <a:p>
            <a:r>
              <a:rPr kumimoji="1" lang="ja-JP" altLang="en-US" sz="2400" dirty="0" smtClean="0"/>
              <a:t>実際の制度が基準財政収入額に反映させているかはわからない</a:t>
            </a:r>
            <a:endParaRPr kumimoji="1" lang="en-US" altLang="ja-JP" sz="2400" dirty="0" smtClean="0"/>
          </a:p>
          <a:p>
            <a:pPr marL="0" indent="0">
              <a:buNone/>
            </a:pPr>
            <a:endParaRPr lang="en-US" altLang="ja-JP" sz="2400" dirty="0"/>
          </a:p>
          <a:p>
            <a:pPr marL="0" indent="0">
              <a:buNone/>
            </a:pPr>
            <a:endParaRPr kumimoji="1" lang="en-US" altLang="ja-JP" sz="2400" dirty="0" smtClean="0"/>
          </a:p>
          <a:p>
            <a:pPr marL="0" indent="0">
              <a:buNone/>
            </a:pPr>
            <a:endParaRPr lang="en-US" altLang="ja-JP" sz="2400" dirty="0"/>
          </a:p>
          <a:p>
            <a:pPr marL="0" indent="0">
              <a:buNone/>
            </a:pPr>
            <a:endParaRPr kumimoji="1" lang="ja-JP" altLang="en-US" sz="2400" dirty="0"/>
          </a:p>
        </p:txBody>
      </p:sp>
    </p:spTree>
    <p:extLst>
      <p:ext uri="{BB962C8B-B14F-4D97-AF65-F5344CB8AC3E}">
        <p14:creationId xmlns:p14="http://schemas.microsoft.com/office/powerpoint/2010/main" val="4285590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09004" y="666622"/>
            <a:ext cx="10025796" cy="1562648"/>
          </a:xfrm>
        </p:spPr>
        <p:txBody>
          <a:bodyPr>
            <a:noAutofit/>
          </a:bodyPr>
          <a:lstStyle/>
          <a:p>
            <a:r>
              <a:rPr lang="ja-JP" altLang="en-US" sz="4000" dirty="0" smtClean="0"/>
              <a:t>ふるさと</a:t>
            </a:r>
            <a:r>
              <a:rPr lang="ja-JP" altLang="en-US" sz="4000" dirty="0"/>
              <a:t>納税</a:t>
            </a:r>
            <a:r>
              <a:rPr lang="ja-JP" altLang="en-US" sz="4000" dirty="0" smtClean="0"/>
              <a:t>によって</a:t>
            </a:r>
            <a:r>
              <a:rPr lang="en-US" altLang="ja-JP" sz="4000" dirty="0" smtClean="0"/>
              <a:t/>
            </a:r>
            <a:br>
              <a:rPr lang="en-US" altLang="ja-JP" sz="4000" dirty="0" smtClean="0"/>
            </a:br>
            <a:r>
              <a:rPr lang="ja-JP" altLang="en-US" sz="4000" dirty="0" smtClean="0"/>
              <a:t>どんな資金の流れが起こっているのか？</a:t>
            </a:r>
            <a:endParaRPr kumimoji="1" lang="ja-JP" altLang="en-US" dirty="0"/>
          </a:p>
        </p:txBody>
      </p:sp>
      <p:sp>
        <p:nvSpPr>
          <p:cNvPr id="4" name="正方形/長方形 3"/>
          <p:cNvSpPr/>
          <p:nvPr/>
        </p:nvSpPr>
        <p:spPr>
          <a:xfrm>
            <a:off x="1397340" y="2657607"/>
            <a:ext cx="2429301"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地方自治体</a:t>
            </a:r>
            <a:r>
              <a:rPr kumimoji="1" lang="en-US" altLang="ja-JP" sz="2800" dirty="0" smtClean="0"/>
              <a:t>A</a:t>
            </a:r>
            <a:endParaRPr kumimoji="1" lang="ja-JP" altLang="en-US" sz="2800" dirty="0"/>
          </a:p>
        </p:txBody>
      </p:sp>
      <p:sp>
        <p:nvSpPr>
          <p:cNvPr id="5" name="正方形/長方形 4"/>
          <p:cNvSpPr/>
          <p:nvPr/>
        </p:nvSpPr>
        <p:spPr>
          <a:xfrm>
            <a:off x="4660409" y="2702257"/>
            <a:ext cx="2388358" cy="10918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地方自治体</a:t>
            </a:r>
            <a:r>
              <a:rPr kumimoji="1" lang="en-US" altLang="ja-JP" sz="2800" dirty="0" smtClean="0"/>
              <a:t>B</a:t>
            </a:r>
            <a:endParaRPr kumimoji="1" lang="ja-JP" altLang="en-US" sz="2800" dirty="0"/>
          </a:p>
        </p:txBody>
      </p:sp>
      <p:sp>
        <p:nvSpPr>
          <p:cNvPr id="7" name="円/楕円 6"/>
          <p:cNvSpPr/>
          <p:nvPr/>
        </p:nvSpPr>
        <p:spPr>
          <a:xfrm>
            <a:off x="2985132" y="5213585"/>
            <a:ext cx="2429302" cy="15486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個人</a:t>
            </a:r>
            <a:endParaRPr kumimoji="1" lang="ja-JP" altLang="en-US" sz="2400" dirty="0"/>
          </a:p>
        </p:txBody>
      </p:sp>
      <p:sp>
        <p:nvSpPr>
          <p:cNvPr id="8" name="左矢印 7"/>
          <p:cNvSpPr/>
          <p:nvPr/>
        </p:nvSpPr>
        <p:spPr>
          <a:xfrm rot="2906092">
            <a:off x="2503798" y="4323697"/>
            <a:ext cx="1296538" cy="35484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 name="図 9"/>
          <p:cNvPicPr>
            <a:picLocks noChangeAspect="1"/>
          </p:cNvPicPr>
          <p:nvPr/>
        </p:nvPicPr>
        <p:blipFill>
          <a:blip r:embed="rId3"/>
          <a:stretch>
            <a:fillRect/>
          </a:stretch>
        </p:blipFill>
        <p:spPr>
          <a:xfrm rot="16200000">
            <a:off x="5054816" y="4049401"/>
            <a:ext cx="963251" cy="1054699"/>
          </a:xfrm>
          <a:prstGeom prst="rect">
            <a:avLst/>
          </a:prstGeom>
        </p:spPr>
      </p:pic>
      <p:sp>
        <p:nvSpPr>
          <p:cNvPr id="11" name="角丸四角形 10"/>
          <p:cNvSpPr/>
          <p:nvPr/>
        </p:nvSpPr>
        <p:spPr>
          <a:xfrm>
            <a:off x="9307773" y="3181067"/>
            <a:ext cx="2606722" cy="13695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国</a:t>
            </a:r>
            <a:endParaRPr kumimoji="1" lang="ja-JP" altLang="en-US" sz="2800" dirty="0"/>
          </a:p>
        </p:txBody>
      </p:sp>
      <p:pic>
        <p:nvPicPr>
          <p:cNvPr id="13" name="図 12"/>
          <p:cNvPicPr>
            <a:picLocks noChangeAspect="1"/>
          </p:cNvPicPr>
          <p:nvPr/>
        </p:nvPicPr>
        <p:blipFill>
          <a:blip r:embed="rId3"/>
          <a:stretch>
            <a:fillRect/>
          </a:stretch>
        </p:blipFill>
        <p:spPr>
          <a:xfrm rot="18753629">
            <a:off x="7805184" y="3114939"/>
            <a:ext cx="963251" cy="1054699"/>
          </a:xfrm>
          <a:prstGeom prst="rect">
            <a:avLst/>
          </a:prstGeom>
        </p:spPr>
      </p:pic>
      <p:sp>
        <p:nvSpPr>
          <p:cNvPr id="14" name="五角形 13"/>
          <p:cNvSpPr/>
          <p:nvPr/>
        </p:nvSpPr>
        <p:spPr>
          <a:xfrm>
            <a:off x="3563883" y="4791215"/>
            <a:ext cx="1456628" cy="826008"/>
          </a:xfrm>
          <a:prstGeom prst="pentago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寄付金</a:t>
            </a:r>
            <a:endParaRPr kumimoji="1" lang="ja-JP" altLang="en-US" dirty="0"/>
          </a:p>
        </p:txBody>
      </p:sp>
      <p:sp>
        <p:nvSpPr>
          <p:cNvPr id="16" name="六角形 15"/>
          <p:cNvSpPr/>
          <p:nvPr/>
        </p:nvSpPr>
        <p:spPr>
          <a:xfrm>
            <a:off x="6183587" y="3374251"/>
            <a:ext cx="1269242" cy="1048234"/>
          </a:xfrm>
          <a:prstGeom prst="hexagon">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控除</a:t>
            </a:r>
            <a:endParaRPr kumimoji="1" lang="ja-JP" altLang="en-US" dirty="0"/>
          </a:p>
        </p:txBody>
      </p:sp>
      <p:sp>
        <p:nvSpPr>
          <p:cNvPr id="18" name="ハート 17"/>
          <p:cNvSpPr/>
          <p:nvPr/>
        </p:nvSpPr>
        <p:spPr>
          <a:xfrm>
            <a:off x="8719395" y="2559895"/>
            <a:ext cx="1992572" cy="1201538"/>
          </a:xfrm>
          <a:prstGeom prst="hear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地方交付税</a:t>
            </a:r>
            <a:endParaRPr kumimoji="1" lang="en-US" altLang="ja-JP" dirty="0" smtClean="0"/>
          </a:p>
          <a:p>
            <a:pPr algn="ctr"/>
            <a:r>
              <a:rPr kumimoji="1" lang="ja-JP" altLang="en-US" dirty="0" smtClean="0"/>
              <a:t>増額</a:t>
            </a:r>
            <a:endParaRPr kumimoji="1" lang="ja-JP" altLang="en-US" dirty="0"/>
          </a:p>
        </p:txBody>
      </p:sp>
    </p:spTree>
    <p:extLst>
      <p:ext uri="{BB962C8B-B14F-4D97-AF65-F5344CB8AC3E}">
        <p14:creationId xmlns:p14="http://schemas.microsoft.com/office/powerpoint/2010/main" val="299548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1" nodeType="clickEffect">
                                  <p:stCondLst>
                                    <p:cond delay="0"/>
                                  </p:stCondLst>
                                  <p:childTnLst>
                                    <p:animMotion origin="layout" path="M 0.00013 0.00162 L -0.10729 -0.22709 " pathEditMode="relative" rAng="0" ptsTypes="AA">
                                      <p:cBhvr>
                                        <p:cTn id="6" dur="2000" fill="hold"/>
                                        <p:tgtEl>
                                          <p:spTgt spid="14"/>
                                        </p:tgtEl>
                                        <p:attrNameLst>
                                          <p:attrName>ppt_x</p:attrName>
                                          <p:attrName>ppt_y</p:attrName>
                                        </p:attrNameLst>
                                      </p:cBhvr>
                                      <p:rCtr x="-5378" y="-11435"/>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1" nodeType="clickEffect">
                                  <p:stCondLst>
                                    <p:cond delay="0"/>
                                  </p:stCondLst>
                                  <p:childTnLst>
                                    <p:animMotion origin="layout" path="M 0.00209 -0.00208 L -0.14739 0.25046 " pathEditMode="relative" rAng="0" ptsTypes="AA">
                                      <p:cBhvr>
                                        <p:cTn id="10" dur="2000" fill="hold"/>
                                        <p:tgtEl>
                                          <p:spTgt spid="16"/>
                                        </p:tgtEl>
                                        <p:attrNameLst>
                                          <p:attrName>ppt_x</p:attrName>
                                          <p:attrName>ppt_y</p:attrName>
                                        </p:attrNameLst>
                                      </p:cBhvr>
                                      <p:rCtr x="-7474" y="12616"/>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5E-6 3.7037E-7 L -0.18034 -0.00463 " pathEditMode="relative" rAng="0" ptsTypes="AA">
                                      <p:cBhvr>
                                        <p:cTn id="14" dur="2000" fill="hold"/>
                                        <p:tgtEl>
                                          <p:spTgt spid="18"/>
                                        </p:tgtEl>
                                        <p:attrNameLst>
                                          <p:attrName>ppt_x</p:attrName>
                                          <p:attrName>ppt_y</p:attrName>
                                        </p:attrNameLst>
                                      </p:cBhvr>
                                      <p:rCtr x="-9023" y="-2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1" animBg="1"/>
      <p:bldP spid="16" grpId="1" animBg="1"/>
      <p:bldP spid="18"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ふるさと納税制度</a:t>
            </a:r>
            <a:endParaRPr kumimoji="1" lang="ja-JP" altLang="en-US" dirty="0"/>
          </a:p>
        </p:txBody>
      </p:sp>
      <p:pic>
        <p:nvPicPr>
          <p:cNvPr id="6" name="コンテンツ プレースホルダー 5"/>
          <p:cNvPicPr>
            <a:picLocks noGrp="1" noChangeAspect="1"/>
          </p:cNvPicPr>
          <p:nvPr>
            <p:ph idx="1"/>
          </p:nvPr>
        </p:nvPicPr>
        <p:blipFill>
          <a:blip r:embed="rId2"/>
          <a:stretch>
            <a:fillRect/>
          </a:stretch>
        </p:blipFill>
        <p:spPr>
          <a:xfrm>
            <a:off x="7376127" y="3291783"/>
            <a:ext cx="1524132" cy="1310754"/>
          </a:xfrm>
          <a:prstGeom prst="rect">
            <a:avLst/>
          </a:prstGeom>
        </p:spPr>
      </p:pic>
      <p:sp>
        <p:nvSpPr>
          <p:cNvPr id="4" name="フローチャート: 判断 3"/>
          <p:cNvSpPr/>
          <p:nvPr/>
        </p:nvSpPr>
        <p:spPr>
          <a:xfrm>
            <a:off x="2148840" y="2910840"/>
            <a:ext cx="2392680" cy="2072640"/>
          </a:xfrm>
          <a:prstGeom prst="flowChartDecision">
            <a:avLst/>
          </a:prstGeom>
          <a:solidFill>
            <a:srgbClr val="00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solidFill>
                  <a:schemeClr val="bg2">
                    <a:lumMod val="25000"/>
                  </a:schemeClr>
                </a:solidFill>
              </a:rPr>
              <a:t>都市</a:t>
            </a:r>
            <a:endParaRPr kumimoji="1" lang="ja-JP" altLang="en-US" sz="3200" dirty="0">
              <a:solidFill>
                <a:schemeClr val="bg2">
                  <a:lumMod val="25000"/>
                </a:schemeClr>
              </a:solidFill>
            </a:endParaRPr>
          </a:p>
        </p:txBody>
      </p:sp>
      <p:sp>
        <p:nvSpPr>
          <p:cNvPr id="5" name="円/楕円 4"/>
          <p:cNvSpPr/>
          <p:nvPr/>
        </p:nvSpPr>
        <p:spPr>
          <a:xfrm>
            <a:off x="5212047" y="1638242"/>
            <a:ext cx="1508760" cy="1295400"/>
          </a:xfrm>
          <a:prstGeom prst="ellipse">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rgbClr val="FF0000"/>
                </a:solidFill>
              </a:rPr>
              <a:t>地方</a:t>
            </a:r>
            <a:endParaRPr kumimoji="1" lang="ja-JP" altLang="en-US" sz="2800" dirty="0">
              <a:solidFill>
                <a:srgbClr val="FF0000"/>
              </a:solidFill>
            </a:endParaRPr>
          </a:p>
        </p:txBody>
      </p:sp>
      <p:pic>
        <p:nvPicPr>
          <p:cNvPr id="7" name="図 6"/>
          <p:cNvPicPr>
            <a:picLocks noChangeAspect="1"/>
          </p:cNvPicPr>
          <p:nvPr/>
        </p:nvPicPr>
        <p:blipFill>
          <a:blip r:embed="rId2"/>
          <a:stretch>
            <a:fillRect/>
          </a:stretch>
        </p:blipFill>
        <p:spPr>
          <a:xfrm>
            <a:off x="5394894" y="5196783"/>
            <a:ext cx="1524132" cy="1310754"/>
          </a:xfrm>
          <a:prstGeom prst="rect">
            <a:avLst/>
          </a:prstGeom>
        </p:spPr>
      </p:pic>
      <p:sp>
        <p:nvSpPr>
          <p:cNvPr id="8" name="下矢印 7"/>
          <p:cNvSpPr/>
          <p:nvPr/>
        </p:nvSpPr>
        <p:spPr>
          <a:xfrm rot="13760231" flipH="1">
            <a:off x="4643109" y="2581982"/>
            <a:ext cx="448400" cy="10058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9" name="図 8"/>
          <p:cNvPicPr>
            <a:picLocks noChangeAspect="1"/>
          </p:cNvPicPr>
          <p:nvPr/>
        </p:nvPicPr>
        <p:blipFill>
          <a:blip r:embed="rId3"/>
          <a:stretch>
            <a:fillRect/>
          </a:stretch>
        </p:blipFill>
        <p:spPr>
          <a:xfrm rot="2252300">
            <a:off x="5669849" y="3668937"/>
            <a:ext cx="859611" cy="792549"/>
          </a:xfrm>
          <a:prstGeom prst="rect">
            <a:avLst/>
          </a:prstGeom>
        </p:spPr>
      </p:pic>
      <p:pic>
        <p:nvPicPr>
          <p:cNvPr id="10" name="図 9"/>
          <p:cNvPicPr>
            <a:picLocks noChangeAspect="1"/>
          </p:cNvPicPr>
          <p:nvPr/>
        </p:nvPicPr>
        <p:blipFill>
          <a:blip r:embed="rId3"/>
          <a:stretch>
            <a:fillRect/>
          </a:stretch>
        </p:blipFill>
        <p:spPr>
          <a:xfrm rot="4695495">
            <a:off x="4385366" y="4587205"/>
            <a:ext cx="859611" cy="792549"/>
          </a:xfrm>
          <a:prstGeom prst="rect">
            <a:avLst/>
          </a:prstGeom>
        </p:spPr>
      </p:pic>
    </p:spTree>
    <p:extLst>
      <p:ext uri="{BB962C8B-B14F-4D97-AF65-F5344CB8AC3E}">
        <p14:creationId xmlns:p14="http://schemas.microsoft.com/office/powerpoint/2010/main" val="405733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発表の流れ</a:t>
            </a:r>
            <a:endParaRPr kumimoji="1" lang="ja-JP" altLang="en-US" sz="4800" dirty="0"/>
          </a:p>
        </p:txBody>
      </p:sp>
      <p:sp>
        <p:nvSpPr>
          <p:cNvPr id="3" name="コンテンツ プレースホルダー 2"/>
          <p:cNvSpPr>
            <a:spLocks noGrp="1"/>
          </p:cNvSpPr>
          <p:nvPr>
            <p:ph idx="1"/>
          </p:nvPr>
        </p:nvSpPr>
        <p:spPr>
          <a:xfrm>
            <a:off x="2589212" y="2133600"/>
            <a:ext cx="9602788" cy="4419600"/>
          </a:xfrm>
        </p:spPr>
        <p:txBody>
          <a:bodyPr>
            <a:noAutofit/>
          </a:bodyPr>
          <a:lstStyle/>
          <a:p>
            <a:r>
              <a:rPr lang="ja-JP" altLang="en-US" sz="2400" dirty="0" smtClean="0"/>
              <a:t>研究動機</a:t>
            </a:r>
            <a:endParaRPr kumimoji="1" lang="en-US" altLang="ja-JP" sz="2400" dirty="0" smtClean="0"/>
          </a:p>
          <a:p>
            <a:r>
              <a:rPr lang="ja-JP" altLang="en-US" sz="2400" dirty="0" smtClean="0"/>
              <a:t>ふるさと納税の概要説明</a:t>
            </a:r>
            <a:endParaRPr lang="en-US" altLang="ja-JP" sz="2400" dirty="0" smtClean="0"/>
          </a:p>
          <a:p>
            <a:r>
              <a:rPr lang="ja-JP" altLang="en-US" sz="2400" dirty="0"/>
              <a:t>研究</a:t>
            </a:r>
            <a:r>
              <a:rPr lang="ja-JP" altLang="en-US" sz="2400" dirty="0" smtClean="0"/>
              <a:t>の流れ</a:t>
            </a:r>
            <a:endParaRPr lang="en-US" altLang="ja-JP" sz="2400" dirty="0" smtClean="0"/>
          </a:p>
          <a:p>
            <a:r>
              <a:rPr lang="ja-JP" altLang="en-US" sz="2400" dirty="0" smtClean="0"/>
              <a:t>地方交付税と</a:t>
            </a:r>
            <a:r>
              <a:rPr lang="ja-JP" altLang="en-US" sz="2400" dirty="0"/>
              <a:t>は</a:t>
            </a:r>
            <a:endParaRPr lang="en-US" altLang="ja-JP" sz="2400" dirty="0" smtClean="0"/>
          </a:p>
          <a:p>
            <a:r>
              <a:rPr lang="ja-JP" altLang="en-US" sz="2400" dirty="0" smtClean="0"/>
              <a:t>ふるさと納税による地方交付税への影響の分析（結果）</a:t>
            </a:r>
            <a:endParaRPr lang="en-US" altLang="ja-JP" sz="2400" dirty="0" smtClean="0"/>
          </a:p>
          <a:p>
            <a:r>
              <a:rPr lang="ja-JP" altLang="en-US" sz="2400" dirty="0" smtClean="0"/>
              <a:t>（国から地方自治体</a:t>
            </a:r>
            <a:r>
              <a:rPr lang="en-US" altLang="ja-JP" sz="2400" dirty="0" smtClean="0"/>
              <a:t>B</a:t>
            </a:r>
            <a:r>
              <a:rPr lang="ja-JP" altLang="en-US" sz="2400" dirty="0" smtClean="0"/>
              <a:t>に資金が流れていた場合の考察）</a:t>
            </a:r>
            <a:endParaRPr lang="en-US" altLang="ja-JP" sz="2400" dirty="0" smtClean="0"/>
          </a:p>
          <a:p>
            <a:r>
              <a:rPr lang="ja-JP" altLang="en-US" sz="2400" dirty="0" smtClean="0"/>
              <a:t>（地方自治体</a:t>
            </a:r>
            <a:r>
              <a:rPr lang="en-US" altLang="ja-JP" sz="2400" dirty="0" smtClean="0"/>
              <a:t>A</a:t>
            </a:r>
            <a:r>
              <a:rPr lang="ja-JP" altLang="en-US" sz="2400" dirty="0" smtClean="0"/>
              <a:t>から地方自治体</a:t>
            </a:r>
            <a:r>
              <a:rPr lang="en-US" altLang="ja-JP" sz="2400" dirty="0" smtClean="0"/>
              <a:t>B</a:t>
            </a:r>
            <a:r>
              <a:rPr lang="ja-JP" altLang="en-US" sz="2400" dirty="0" smtClean="0"/>
              <a:t>に資金が流れていた場合の考察）</a:t>
            </a:r>
            <a:endParaRPr lang="en-US" altLang="ja-JP" sz="2400" dirty="0" smtClean="0"/>
          </a:p>
          <a:p>
            <a:pPr marL="0" indent="0">
              <a:buNone/>
            </a:pPr>
            <a:endParaRPr lang="en-US" altLang="ja-JP" sz="2400" dirty="0" smtClean="0"/>
          </a:p>
        </p:txBody>
      </p:sp>
    </p:spTree>
    <p:extLst>
      <p:ext uri="{BB962C8B-B14F-4D97-AF65-F5344CB8AC3E}">
        <p14:creationId xmlns:p14="http://schemas.microsoft.com/office/powerpoint/2010/main" val="2775279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400" dirty="0" smtClean="0"/>
              <a:t>ふるさと納税制度の</a:t>
            </a:r>
            <a:r>
              <a:rPr lang="ja-JP" altLang="en-US" sz="4400" dirty="0" smtClean="0"/>
              <a:t>概要（１）</a:t>
            </a:r>
            <a:endParaRPr kumimoji="1" lang="ja-JP" altLang="en-US" sz="4400" dirty="0"/>
          </a:p>
        </p:txBody>
      </p:sp>
      <p:sp>
        <p:nvSpPr>
          <p:cNvPr id="3" name="コンテンツ プレースホルダー 2"/>
          <p:cNvSpPr>
            <a:spLocks noGrp="1"/>
          </p:cNvSpPr>
          <p:nvPr>
            <p:ph idx="1"/>
          </p:nvPr>
        </p:nvSpPr>
        <p:spPr/>
        <p:txBody>
          <a:bodyPr>
            <a:noAutofit/>
          </a:bodyPr>
          <a:lstStyle/>
          <a:p>
            <a:pPr marL="0" indent="0">
              <a:buNone/>
            </a:pPr>
            <a:r>
              <a:rPr lang="ja-JP" altLang="ja-JP" sz="2800" i="1" dirty="0"/>
              <a:t>「今は都会に住んでいても</a:t>
            </a:r>
            <a:r>
              <a:rPr lang="ja-JP" altLang="ja-JP" sz="2800" i="1" dirty="0" smtClean="0"/>
              <a:t>、</a:t>
            </a:r>
            <a:endParaRPr lang="en-US" altLang="ja-JP" sz="2800" i="1" dirty="0" smtClean="0"/>
          </a:p>
          <a:p>
            <a:pPr marL="0" indent="0">
              <a:buNone/>
            </a:pPr>
            <a:r>
              <a:rPr lang="ja-JP" altLang="en-US" sz="2800" i="1" dirty="0" smtClean="0"/>
              <a:t>　</a:t>
            </a:r>
            <a:r>
              <a:rPr lang="ja-JP" altLang="ja-JP" sz="2800" i="1" dirty="0" smtClean="0"/>
              <a:t>自分</a:t>
            </a:r>
            <a:r>
              <a:rPr lang="ja-JP" altLang="ja-JP" sz="2800" i="1" dirty="0"/>
              <a:t>を育んでくれた「ふるさと」に</a:t>
            </a:r>
            <a:r>
              <a:rPr lang="ja-JP" altLang="ja-JP" sz="2800" i="1" dirty="0" smtClean="0"/>
              <a:t>、自分</a:t>
            </a:r>
            <a:r>
              <a:rPr lang="ja-JP" altLang="ja-JP" sz="2800" i="1" dirty="0"/>
              <a:t>の意思で</a:t>
            </a:r>
            <a:r>
              <a:rPr lang="ja-JP" altLang="ja-JP" sz="2800" i="1" dirty="0" smtClean="0"/>
              <a:t>、</a:t>
            </a:r>
            <a:endParaRPr lang="en-US" altLang="ja-JP" sz="2800" i="1" dirty="0" smtClean="0"/>
          </a:p>
          <a:p>
            <a:pPr marL="0" indent="0">
              <a:buNone/>
            </a:pPr>
            <a:r>
              <a:rPr lang="ja-JP" altLang="en-US" sz="2800" i="1" dirty="0" smtClean="0"/>
              <a:t>　</a:t>
            </a:r>
            <a:r>
              <a:rPr lang="ja-JP" altLang="ja-JP" sz="2800" i="1" dirty="0" smtClean="0"/>
              <a:t>いくら</a:t>
            </a:r>
            <a:r>
              <a:rPr lang="ja-JP" altLang="ja-JP" sz="2800" i="1" dirty="0"/>
              <a:t>かでも納税できる制度があって</a:t>
            </a:r>
            <a:r>
              <a:rPr lang="ja-JP" altLang="ja-JP" sz="2800" i="1" dirty="0" smtClean="0"/>
              <a:t>も</a:t>
            </a:r>
            <a:endParaRPr lang="en-US" altLang="ja-JP" sz="2800" i="1" dirty="0" smtClean="0"/>
          </a:p>
          <a:p>
            <a:pPr marL="0" indent="0">
              <a:buNone/>
            </a:pPr>
            <a:r>
              <a:rPr lang="ja-JP" altLang="en-US" sz="2800" i="1" dirty="0" smtClean="0"/>
              <a:t>　</a:t>
            </a:r>
            <a:r>
              <a:rPr lang="ja-JP" altLang="ja-JP" sz="2800" i="1" dirty="0" smtClean="0"/>
              <a:t>良い</a:t>
            </a:r>
            <a:r>
              <a:rPr lang="ja-JP" altLang="ja-JP" sz="2800" i="1" dirty="0"/>
              <a:t>のではないか</a:t>
            </a:r>
            <a:r>
              <a:rPr lang="ja-JP" altLang="ja-JP" sz="2800" i="1" dirty="0" smtClean="0"/>
              <a:t>」</a:t>
            </a:r>
            <a:endParaRPr lang="en-US" altLang="ja-JP" sz="2800" i="1" dirty="0" smtClean="0"/>
          </a:p>
          <a:p>
            <a:pPr marL="0" indent="0">
              <a:buNone/>
            </a:pPr>
            <a:endParaRPr lang="en-US" altLang="ja-JP" sz="2800" i="1" dirty="0" smtClean="0"/>
          </a:p>
          <a:p>
            <a:pPr marL="0" indent="0">
              <a:buNone/>
            </a:pPr>
            <a:r>
              <a:rPr lang="ja-JP" altLang="en-US" sz="2800" dirty="0" smtClean="0"/>
              <a:t>　</a:t>
            </a:r>
            <a:r>
              <a:rPr lang="en-US" altLang="ja-JP" sz="2000" dirty="0" smtClean="0"/>
              <a:t>(</a:t>
            </a:r>
            <a:r>
              <a:rPr lang="ja-JP" altLang="ja-JP" sz="2000" dirty="0"/>
              <a:t>出典：「ふるさと納税</a:t>
            </a:r>
            <a:r>
              <a:rPr lang="ja-JP" altLang="ja-JP" sz="2000" dirty="0" smtClean="0"/>
              <a:t>研究会</a:t>
            </a:r>
            <a:r>
              <a:rPr lang="ja-JP" altLang="ja-JP" sz="2000" dirty="0"/>
              <a:t>」報告書</a:t>
            </a:r>
            <a:r>
              <a:rPr lang="en-US" altLang="ja-JP" sz="2000" dirty="0" smtClean="0"/>
              <a:t>)</a:t>
            </a:r>
            <a:endParaRPr lang="ja-JP" altLang="ja-JP" sz="2000" dirty="0"/>
          </a:p>
        </p:txBody>
      </p:sp>
    </p:spTree>
    <p:extLst>
      <p:ext uri="{BB962C8B-B14F-4D97-AF65-F5344CB8AC3E}">
        <p14:creationId xmlns:p14="http://schemas.microsoft.com/office/powerpoint/2010/main" val="35800640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800" dirty="0"/>
              <a:t>ふるさと納税制度の</a:t>
            </a:r>
            <a:r>
              <a:rPr lang="ja-JP" altLang="en-US" sz="4800" dirty="0" smtClean="0"/>
              <a:t>概要（２）</a:t>
            </a:r>
            <a:endParaRPr kumimoji="1" lang="ja-JP" altLang="en-US" sz="4800" dirty="0"/>
          </a:p>
        </p:txBody>
      </p:sp>
      <p:sp>
        <p:nvSpPr>
          <p:cNvPr id="3" name="コンテンツ プレースホルダー 2"/>
          <p:cNvSpPr>
            <a:spLocks noGrp="1"/>
          </p:cNvSpPr>
          <p:nvPr>
            <p:ph idx="1"/>
          </p:nvPr>
        </p:nvSpPr>
        <p:spPr>
          <a:xfrm>
            <a:off x="2589212" y="2133600"/>
            <a:ext cx="9130348" cy="4724400"/>
          </a:xfrm>
        </p:spPr>
        <p:txBody>
          <a:bodyPr>
            <a:normAutofit fontScale="92500" lnSpcReduction="10000"/>
          </a:bodyPr>
          <a:lstStyle/>
          <a:p>
            <a:r>
              <a:rPr lang="ja-JP" altLang="ja-JP" sz="2800" b="1" dirty="0"/>
              <a:t>自治体にふるさと納税を行った</a:t>
            </a:r>
            <a:r>
              <a:rPr lang="ja-JP" altLang="ja-JP" sz="2800" b="1" dirty="0" smtClean="0"/>
              <a:t>場合</a:t>
            </a:r>
            <a:endParaRPr lang="en-US" altLang="ja-JP" sz="2800" b="1" dirty="0" smtClean="0"/>
          </a:p>
          <a:p>
            <a:endParaRPr kumimoji="1" lang="en-US" altLang="ja-JP" sz="2800" b="1" dirty="0"/>
          </a:p>
          <a:p>
            <a:r>
              <a:rPr lang="ja-JP" altLang="en-US" sz="2800" dirty="0"/>
              <a:t>寄附額のうち</a:t>
            </a:r>
            <a:r>
              <a:rPr lang="en-US" altLang="ja-JP" sz="2800" dirty="0"/>
              <a:t>2,000</a:t>
            </a:r>
            <a:r>
              <a:rPr lang="ja-JP" altLang="en-US" sz="2800" dirty="0"/>
              <a:t>円を越える部分</a:t>
            </a:r>
          </a:p>
          <a:p>
            <a:r>
              <a:rPr lang="ja-JP" altLang="en-US" sz="2800" dirty="0"/>
              <a:t>所得税と住民税から控除される（原則として全額）</a:t>
            </a:r>
          </a:p>
          <a:p>
            <a:endParaRPr kumimoji="1" lang="en-US" altLang="ja-JP" sz="2800" dirty="0" smtClean="0"/>
          </a:p>
          <a:p>
            <a:endParaRPr lang="en-US" altLang="ja-JP" sz="2800" dirty="0"/>
          </a:p>
          <a:p>
            <a:endParaRPr kumimoji="1" lang="en-US" altLang="ja-JP" sz="2800" dirty="0" smtClean="0"/>
          </a:p>
          <a:p>
            <a:endParaRPr lang="ja-JP" altLang="en-US" sz="2400" dirty="0"/>
          </a:p>
          <a:p>
            <a:pPr marL="0" indent="0">
              <a:buNone/>
            </a:pPr>
            <a:r>
              <a:rPr lang="ja-JP" altLang="en-US" sz="1500" dirty="0"/>
              <a:t>参考画像：</a:t>
            </a:r>
          </a:p>
          <a:p>
            <a:pPr marL="0" indent="0">
              <a:buNone/>
            </a:pPr>
            <a:r>
              <a:rPr lang="en-US" altLang="ja-JP" sz="1500" dirty="0"/>
              <a:t>http://www.soumu.go.jp/main_sosiki/jichi_zeisei/czaisei/czaisei_seido/furusato/mechanism/about.html</a:t>
            </a:r>
          </a:p>
          <a:p>
            <a:endParaRPr lang="en-US" altLang="ja-JP" sz="1500" dirty="0"/>
          </a:p>
          <a:p>
            <a:endParaRPr kumimoji="1" lang="ja-JP" altLang="en-US" sz="2400" dirty="0"/>
          </a:p>
        </p:txBody>
      </p:sp>
      <p:pic>
        <p:nvPicPr>
          <p:cNvPr id="4" name="図 3"/>
          <p:cNvPicPr>
            <a:picLocks noChangeAspect="1"/>
          </p:cNvPicPr>
          <p:nvPr/>
        </p:nvPicPr>
        <p:blipFill>
          <a:blip r:embed="rId2"/>
          <a:stretch>
            <a:fillRect/>
          </a:stretch>
        </p:blipFill>
        <p:spPr>
          <a:xfrm>
            <a:off x="531812" y="4439384"/>
            <a:ext cx="11336473" cy="1168936"/>
          </a:xfrm>
          <a:prstGeom prst="rect">
            <a:avLst/>
          </a:prstGeom>
        </p:spPr>
      </p:pic>
    </p:spTree>
    <p:extLst>
      <p:ext uri="{BB962C8B-B14F-4D97-AF65-F5344CB8AC3E}">
        <p14:creationId xmlns:p14="http://schemas.microsoft.com/office/powerpoint/2010/main" val="1636483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ふるさと納税制度の概要（３）</a:t>
            </a:r>
            <a:endParaRPr kumimoji="1" lang="ja-JP" altLang="en-US" sz="4800" dirty="0"/>
          </a:p>
        </p:txBody>
      </p:sp>
      <p:sp>
        <p:nvSpPr>
          <p:cNvPr id="3" name="コンテンツ プレースホルダー 2"/>
          <p:cNvSpPr>
            <a:spLocks noGrp="1"/>
          </p:cNvSpPr>
          <p:nvPr>
            <p:ph idx="1"/>
          </p:nvPr>
        </p:nvSpPr>
        <p:spPr>
          <a:xfrm>
            <a:off x="2589212" y="2133600"/>
            <a:ext cx="8915400" cy="4572000"/>
          </a:xfrm>
        </p:spPr>
        <p:txBody>
          <a:bodyPr>
            <a:normAutofit/>
          </a:bodyPr>
          <a:lstStyle/>
          <a:p>
            <a:r>
              <a:rPr lang="ja-JP" altLang="en-US" sz="2800" dirty="0"/>
              <a:t>寄附者（納税者）</a:t>
            </a:r>
          </a:p>
          <a:p>
            <a:r>
              <a:rPr lang="ja-JP" altLang="en-US" sz="2800" dirty="0"/>
              <a:t>例えば</a:t>
            </a:r>
            <a:r>
              <a:rPr lang="en-US" altLang="ja-JP" sz="2800" dirty="0"/>
              <a:t>1</a:t>
            </a:r>
            <a:r>
              <a:rPr lang="ja-JP" altLang="en-US" sz="2800" dirty="0"/>
              <a:t>万円のふるさと納税をした場合</a:t>
            </a:r>
          </a:p>
          <a:p>
            <a:r>
              <a:rPr lang="en-US" altLang="ja-JP" sz="2800" dirty="0"/>
              <a:t>2000</a:t>
            </a:r>
            <a:r>
              <a:rPr lang="ja-JP" altLang="en-US" sz="2800" dirty="0"/>
              <a:t>円を引いた</a:t>
            </a:r>
            <a:r>
              <a:rPr lang="en-US" altLang="ja-JP" sz="2800" dirty="0"/>
              <a:t>8000</a:t>
            </a:r>
            <a:r>
              <a:rPr lang="ja-JP" altLang="en-US" sz="2800" dirty="0"/>
              <a:t>円分の税金が控除</a:t>
            </a:r>
            <a:r>
              <a:rPr lang="ja-JP" altLang="en-US" sz="2800" dirty="0" smtClean="0"/>
              <a:t>される</a:t>
            </a:r>
            <a:endParaRPr lang="en-US" altLang="ja-JP" sz="2800" dirty="0" smtClean="0"/>
          </a:p>
          <a:p>
            <a:endParaRPr lang="en-US" altLang="ja-JP" sz="2800" dirty="0"/>
          </a:p>
          <a:p>
            <a:endParaRPr lang="en-US" altLang="ja-JP" sz="2800" dirty="0" smtClean="0"/>
          </a:p>
          <a:p>
            <a:endParaRPr lang="en-US" altLang="ja-JP" sz="2800" dirty="0"/>
          </a:p>
          <a:p>
            <a:endParaRPr lang="en-US" altLang="ja-JP" sz="2800" dirty="0" smtClean="0"/>
          </a:p>
          <a:p>
            <a:pPr marL="0" indent="0">
              <a:buNone/>
            </a:pPr>
            <a:r>
              <a:rPr lang="ja-JP" altLang="en-US" sz="1400" dirty="0"/>
              <a:t>参考画像：</a:t>
            </a:r>
          </a:p>
          <a:p>
            <a:pPr marL="0" indent="0">
              <a:buNone/>
            </a:pPr>
            <a:r>
              <a:rPr lang="en-US" altLang="ja-JP" sz="1400" dirty="0"/>
              <a:t>http://subaru-juku.com/hometown-tax-system-678</a:t>
            </a:r>
          </a:p>
          <a:p>
            <a:pPr marL="0" indent="0">
              <a:buNone/>
            </a:pPr>
            <a:endParaRPr lang="ja-JP" altLang="en-US" sz="2800" dirty="0"/>
          </a:p>
          <a:p>
            <a:endParaRPr kumimoji="1" lang="ja-JP" altLang="en-US" sz="2800" dirty="0"/>
          </a:p>
        </p:txBody>
      </p:sp>
      <p:pic>
        <p:nvPicPr>
          <p:cNvPr id="4" name="図 3"/>
          <p:cNvPicPr>
            <a:picLocks noChangeAspect="1"/>
          </p:cNvPicPr>
          <p:nvPr/>
        </p:nvPicPr>
        <p:blipFill>
          <a:blip r:embed="rId2"/>
          <a:stretch>
            <a:fillRect/>
          </a:stretch>
        </p:blipFill>
        <p:spPr>
          <a:xfrm>
            <a:off x="2800905" y="3794700"/>
            <a:ext cx="7364175" cy="2121561"/>
          </a:xfrm>
          <a:prstGeom prst="rect">
            <a:avLst/>
          </a:prstGeom>
        </p:spPr>
      </p:pic>
    </p:spTree>
    <p:extLst>
      <p:ext uri="{BB962C8B-B14F-4D97-AF65-F5344CB8AC3E}">
        <p14:creationId xmlns:p14="http://schemas.microsoft.com/office/powerpoint/2010/main" val="1798860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8800" y="548275"/>
            <a:ext cx="8911687" cy="1280890"/>
          </a:xfrm>
        </p:spPr>
        <p:txBody>
          <a:bodyPr>
            <a:normAutofit/>
          </a:bodyPr>
          <a:lstStyle/>
          <a:p>
            <a:r>
              <a:rPr kumimoji="1" lang="ja-JP" altLang="en-US" sz="4800" dirty="0" smtClean="0"/>
              <a:t>ふるさと納税制度の概要（４）</a:t>
            </a:r>
            <a:endParaRPr kumimoji="1" lang="ja-JP" altLang="en-US" sz="4800" dirty="0"/>
          </a:p>
        </p:txBody>
      </p:sp>
      <p:sp>
        <p:nvSpPr>
          <p:cNvPr id="3" name="コンテンツ プレースホルダー 2"/>
          <p:cNvSpPr>
            <a:spLocks noGrp="1"/>
          </p:cNvSpPr>
          <p:nvPr>
            <p:ph idx="1"/>
          </p:nvPr>
        </p:nvSpPr>
        <p:spPr>
          <a:xfrm>
            <a:off x="1828800" y="2133600"/>
            <a:ext cx="9675812" cy="4419600"/>
          </a:xfrm>
        </p:spPr>
        <p:txBody>
          <a:bodyPr>
            <a:normAutofit/>
          </a:bodyPr>
          <a:lstStyle/>
          <a:p>
            <a:pPr marL="0" indent="0">
              <a:buNone/>
            </a:pPr>
            <a:r>
              <a:rPr lang="ja-JP" altLang="en-US" sz="2400" dirty="0"/>
              <a:t>寄附される自治体</a:t>
            </a:r>
          </a:p>
          <a:p>
            <a:pPr marL="0" indent="0">
              <a:buNone/>
            </a:pPr>
            <a:r>
              <a:rPr lang="ja-JP" altLang="en-US" sz="2400" dirty="0"/>
              <a:t>例えば</a:t>
            </a:r>
            <a:r>
              <a:rPr lang="en-US" altLang="ja-JP" sz="2400" dirty="0"/>
              <a:t>1</a:t>
            </a:r>
            <a:r>
              <a:rPr lang="ja-JP" altLang="en-US" sz="2400" dirty="0"/>
              <a:t>万円のふるさと納税をした場合</a:t>
            </a:r>
          </a:p>
          <a:p>
            <a:pPr marL="0" indent="0">
              <a:buNone/>
            </a:pPr>
            <a:r>
              <a:rPr lang="en-US" altLang="ja-JP" sz="2400" dirty="0"/>
              <a:t>10,000</a:t>
            </a:r>
            <a:r>
              <a:rPr lang="ja-JP" altLang="en-US" sz="2400" dirty="0"/>
              <a:t>円がふるさと納税収入を得る</a:t>
            </a:r>
          </a:p>
          <a:p>
            <a:pPr marL="0" indent="0">
              <a:buNone/>
            </a:pPr>
            <a:r>
              <a:rPr lang="ja-JP" altLang="en-US" sz="2400" dirty="0"/>
              <a:t>特産物を特典として寄附者に送る自治体も多い</a:t>
            </a:r>
          </a:p>
          <a:p>
            <a:endParaRPr lang="ja-JP" altLang="en-US" sz="2400" dirty="0"/>
          </a:p>
          <a:p>
            <a:endParaRPr lang="ja-JP" altLang="en-US" sz="2400" dirty="0"/>
          </a:p>
          <a:p>
            <a:pPr marL="0" indent="0">
              <a:buNone/>
            </a:pPr>
            <a:r>
              <a:rPr lang="ja-JP" altLang="en-US" sz="2400" dirty="0"/>
              <a:t>特産物　　　　　＜</a:t>
            </a:r>
            <a:r>
              <a:rPr lang="en-US" altLang="ja-JP" sz="2400" dirty="0"/>
              <a:t>―――</a:t>
            </a:r>
            <a:r>
              <a:rPr lang="ja-JP" altLang="en-US" sz="2400" dirty="0"/>
              <a:t>　　</a:t>
            </a:r>
            <a:r>
              <a:rPr lang="en-US" altLang="ja-JP" sz="2400" dirty="0"/>
              <a:t>A</a:t>
            </a:r>
            <a:r>
              <a:rPr lang="ja-JP" altLang="en-US" sz="2400" dirty="0"/>
              <a:t>市　　＜</a:t>
            </a:r>
            <a:r>
              <a:rPr lang="en-US" altLang="ja-JP" sz="2400" dirty="0"/>
              <a:t>―</a:t>
            </a:r>
            <a:r>
              <a:rPr lang="ja-JP" altLang="en-US" sz="2400" dirty="0"/>
              <a:t>　</a:t>
            </a:r>
            <a:r>
              <a:rPr lang="en-US" altLang="ja-JP" sz="2400" dirty="0"/>
              <a:t>10,000</a:t>
            </a:r>
            <a:r>
              <a:rPr lang="ja-JP" altLang="en-US" sz="2400" dirty="0"/>
              <a:t>円　</a:t>
            </a:r>
            <a:r>
              <a:rPr lang="en-US" altLang="ja-JP" sz="2400" dirty="0"/>
              <a:t>―</a:t>
            </a:r>
            <a:r>
              <a:rPr lang="ja-JP" altLang="en-US" sz="2400" dirty="0"/>
              <a:t>　寄附者</a:t>
            </a:r>
          </a:p>
          <a:p>
            <a:pPr marL="0" indent="0">
              <a:buNone/>
            </a:pPr>
            <a:r>
              <a:rPr lang="ja-JP" altLang="en-US" sz="2400" dirty="0"/>
              <a:t>特定事業</a:t>
            </a:r>
            <a:r>
              <a:rPr lang="ja-JP" altLang="en-US" sz="2400" dirty="0" smtClean="0"/>
              <a:t>財源</a:t>
            </a:r>
            <a:endParaRPr lang="ja-JP" altLang="en-US" sz="2400" dirty="0"/>
          </a:p>
        </p:txBody>
      </p:sp>
      <p:sp>
        <p:nvSpPr>
          <p:cNvPr id="4" name="正方形/長方形 3"/>
          <p:cNvSpPr/>
          <p:nvPr/>
        </p:nvSpPr>
        <p:spPr>
          <a:xfrm>
            <a:off x="1828800" y="5029200"/>
            <a:ext cx="2118360" cy="10210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5752306" y="5029200"/>
            <a:ext cx="914400" cy="579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9921240" y="5029200"/>
            <a:ext cx="1051560" cy="5105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95334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ふるさと納税制度の概要（５）</a:t>
            </a:r>
            <a:endParaRPr kumimoji="1" lang="ja-JP" altLang="en-US" sz="4800" dirty="0"/>
          </a:p>
        </p:txBody>
      </p:sp>
      <p:sp>
        <p:nvSpPr>
          <p:cNvPr id="3" name="コンテンツ プレースホルダー 2"/>
          <p:cNvSpPr>
            <a:spLocks noGrp="1"/>
          </p:cNvSpPr>
          <p:nvPr>
            <p:ph idx="1"/>
          </p:nvPr>
        </p:nvSpPr>
        <p:spPr/>
        <p:txBody>
          <a:bodyPr>
            <a:normAutofit/>
          </a:bodyPr>
          <a:lstStyle/>
          <a:p>
            <a:pPr marL="0" indent="0">
              <a:buNone/>
            </a:pPr>
            <a:r>
              <a:rPr lang="ja-JP" altLang="en-US" sz="2800" dirty="0"/>
              <a:t>寄付した納税者の住む自治体</a:t>
            </a:r>
          </a:p>
          <a:p>
            <a:endParaRPr lang="ja-JP" altLang="en-US" sz="2800" dirty="0"/>
          </a:p>
          <a:p>
            <a:pPr marL="0" indent="0">
              <a:buNone/>
            </a:pPr>
            <a:r>
              <a:rPr lang="ja-JP" altLang="en-US" sz="2800" dirty="0"/>
              <a:t>例えば</a:t>
            </a:r>
            <a:r>
              <a:rPr lang="en-US" altLang="ja-JP" sz="2800" dirty="0"/>
              <a:t>1</a:t>
            </a:r>
            <a:r>
              <a:rPr lang="ja-JP" altLang="en-US" sz="2800" dirty="0"/>
              <a:t>万円のふるさと納税をした場合</a:t>
            </a:r>
          </a:p>
          <a:p>
            <a:pPr marL="0" indent="0">
              <a:buNone/>
            </a:pPr>
            <a:r>
              <a:rPr lang="en-US" altLang="ja-JP" sz="2800" dirty="0"/>
              <a:t>8,000</a:t>
            </a:r>
            <a:r>
              <a:rPr lang="ja-JP" altLang="en-US" sz="2800" dirty="0"/>
              <a:t>円分の所得税や住民税を控除する</a:t>
            </a:r>
          </a:p>
          <a:p>
            <a:endParaRPr lang="ja-JP" altLang="en-US" sz="2800" dirty="0"/>
          </a:p>
          <a:p>
            <a:pPr marL="0" indent="0">
              <a:buNone/>
            </a:pPr>
            <a:r>
              <a:rPr lang="ja-JP" altLang="en-US" sz="2800" dirty="0"/>
              <a:t>寄附者　＜</a:t>
            </a:r>
            <a:r>
              <a:rPr lang="en-US" altLang="ja-JP" sz="2800" dirty="0"/>
              <a:t>―</a:t>
            </a:r>
            <a:r>
              <a:rPr lang="ja-JP" altLang="en-US" sz="2800" dirty="0"/>
              <a:t>　</a:t>
            </a:r>
            <a:r>
              <a:rPr lang="en-US" altLang="ja-JP" sz="2800" dirty="0"/>
              <a:t>8,000</a:t>
            </a:r>
            <a:r>
              <a:rPr lang="ja-JP" altLang="en-US" sz="2800" dirty="0"/>
              <a:t>円　</a:t>
            </a:r>
            <a:r>
              <a:rPr lang="en-US" altLang="ja-JP" sz="2800" dirty="0"/>
              <a:t>―</a:t>
            </a:r>
            <a:r>
              <a:rPr lang="ja-JP" altLang="en-US" sz="2800" dirty="0"/>
              <a:t>　</a:t>
            </a:r>
            <a:r>
              <a:rPr lang="en-US" altLang="ja-JP" sz="2800" dirty="0"/>
              <a:t>B</a:t>
            </a:r>
            <a:r>
              <a:rPr lang="ja-JP" altLang="en-US" sz="2800" dirty="0"/>
              <a:t>市</a:t>
            </a:r>
          </a:p>
          <a:p>
            <a:endParaRPr kumimoji="1" lang="ja-JP" altLang="en-US" sz="2800" dirty="0"/>
          </a:p>
        </p:txBody>
      </p:sp>
      <p:sp>
        <p:nvSpPr>
          <p:cNvPr id="4" name="正方形/長方形 3"/>
          <p:cNvSpPr/>
          <p:nvPr/>
        </p:nvSpPr>
        <p:spPr>
          <a:xfrm>
            <a:off x="2589212" y="4861560"/>
            <a:ext cx="1278035"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178040" y="4861560"/>
            <a:ext cx="79248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21448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800" dirty="0" smtClean="0"/>
              <a:t>研究動機</a:t>
            </a:r>
            <a:endParaRPr kumimoji="1" lang="ja-JP" altLang="en-US" sz="4800" dirty="0"/>
          </a:p>
        </p:txBody>
      </p:sp>
      <p:sp>
        <p:nvSpPr>
          <p:cNvPr id="3" name="コンテンツ プレースホルダー 2"/>
          <p:cNvSpPr>
            <a:spLocks noGrp="1"/>
          </p:cNvSpPr>
          <p:nvPr>
            <p:ph idx="1"/>
          </p:nvPr>
        </p:nvSpPr>
        <p:spPr>
          <a:xfrm>
            <a:off x="2589212" y="1767840"/>
            <a:ext cx="8915400" cy="4846320"/>
          </a:xfrm>
        </p:spPr>
        <p:txBody>
          <a:bodyPr>
            <a:normAutofit lnSpcReduction="10000"/>
          </a:bodyPr>
          <a:lstStyle/>
          <a:p>
            <a:r>
              <a:rPr lang="ja-JP" altLang="en-US" sz="2800" dirty="0" smtClean="0"/>
              <a:t>ふるさと納税制度</a:t>
            </a:r>
            <a:endParaRPr lang="en-US" altLang="ja-JP" sz="2800" dirty="0" smtClean="0"/>
          </a:p>
          <a:p>
            <a:pPr marL="0" indent="0">
              <a:buNone/>
            </a:pPr>
            <a:r>
              <a:rPr lang="en-US" altLang="ja-JP" sz="2800" dirty="0"/>
              <a:t>	</a:t>
            </a:r>
            <a:r>
              <a:rPr lang="en-US" altLang="ja-JP" sz="2800" dirty="0" smtClean="0"/>
              <a:t>2008</a:t>
            </a:r>
            <a:r>
              <a:rPr lang="ja-JP" altLang="en-US" sz="2800" dirty="0" smtClean="0"/>
              <a:t>年</a:t>
            </a:r>
            <a:r>
              <a:rPr lang="en-US" altLang="ja-JP" sz="2800" dirty="0" smtClean="0"/>
              <a:t>4</a:t>
            </a:r>
            <a:r>
              <a:rPr lang="ja-JP" altLang="en-US" sz="2800" dirty="0" smtClean="0"/>
              <a:t>月に公布</a:t>
            </a:r>
            <a:endParaRPr lang="en-US" altLang="ja-JP" sz="2800" dirty="0"/>
          </a:p>
          <a:p>
            <a:pPr marL="0" indent="0">
              <a:buNone/>
            </a:pPr>
            <a:r>
              <a:rPr kumimoji="1" lang="en-US" altLang="ja-JP" sz="2800" dirty="0" smtClean="0"/>
              <a:t>	</a:t>
            </a:r>
            <a:r>
              <a:rPr kumimoji="1" lang="ja-JP" altLang="en-US" sz="2800" dirty="0" smtClean="0"/>
              <a:t>納税額：平成</a:t>
            </a:r>
            <a:r>
              <a:rPr lang="en-US" altLang="ja-JP" sz="2800" dirty="0" smtClean="0"/>
              <a:t>21</a:t>
            </a:r>
            <a:r>
              <a:rPr lang="ja-JP" altLang="en-US" sz="2800" dirty="0" smtClean="0"/>
              <a:t>年度</a:t>
            </a:r>
            <a:r>
              <a:rPr lang="ja-JP" altLang="en-US" sz="2800" dirty="0"/>
              <a:t>　</a:t>
            </a:r>
            <a:r>
              <a:rPr kumimoji="1" lang="ja-JP" altLang="en-US" sz="2800" dirty="0" smtClean="0"/>
              <a:t>約</a:t>
            </a:r>
            <a:r>
              <a:rPr kumimoji="1" lang="en-US" altLang="ja-JP" sz="2800" dirty="0" smtClean="0"/>
              <a:t>70</a:t>
            </a:r>
            <a:r>
              <a:rPr kumimoji="1" lang="ja-JP" altLang="en-US" sz="2800" dirty="0" smtClean="0"/>
              <a:t>億円</a:t>
            </a:r>
            <a:endParaRPr kumimoji="1" lang="en-US" altLang="ja-JP" sz="2800" dirty="0" smtClean="0"/>
          </a:p>
          <a:p>
            <a:pPr marL="0" indent="0">
              <a:buNone/>
            </a:pPr>
            <a:r>
              <a:rPr lang="en-US" altLang="ja-JP" sz="2800" dirty="0"/>
              <a:t>	</a:t>
            </a:r>
            <a:r>
              <a:rPr lang="en-US" altLang="ja-JP" sz="2800" dirty="0" smtClean="0"/>
              <a:t>			</a:t>
            </a:r>
            <a:r>
              <a:rPr lang="ja-JP" altLang="en-US" sz="2800" dirty="0" smtClean="0"/>
              <a:t>→平成</a:t>
            </a:r>
            <a:r>
              <a:rPr lang="en-US" altLang="ja-JP" sz="2800" dirty="0" smtClean="0"/>
              <a:t>26</a:t>
            </a:r>
            <a:r>
              <a:rPr lang="ja-JP" altLang="en-US" sz="2800" dirty="0" smtClean="0"/>
              <a:t>年度　約</a:t>
            </a:r>
            <a:r>
              <a:rPr kumimoji="1" lang="en-US" altLang="ja-JP" sz="2800" dirty="0" smtClean="0"/>
              <a:t>140</a:t>
            </a:r>
            <a:r>
              <a:rPr lang="ja-JP" altLang="en-US" sz="2800" dirty="0"/>
              <a:t>億</a:t>
            </a:r>
            <a:r>
              <a:rPr kumimoji="1" lang="ja-JP" altLang="en-US" sz="2800" dirty="0" smtClean="0"/>
              <a:t>円</a:t>
            </a:r>
            <a:endParaRPr kumimoji="1" lang="en-US" altLang="ja-JP" sz="2800" dirty="0" smtClean="0"/>
          </a:p>
          <a:p>
            <a:endParaRPr lang="en-US" altLang="ja-JP" sz="2800" dirty="0"/>
          </a:p>
          <a:p>
            <a:r>
              <a:rPr lang="ja-JP" altLang="en-US" sz="2800" dirty="0" smtClean="0"/>
              <a:t>近年特典競争が激化</a:t>
            </a:r>
            <a:endParaRPr lang="en-US" altLang="ja-JP" sz="2800" dirty="0"/>
          </a:p>
          <a:p>
            <a:r>
              <a:rPr lang="ja-JP" altLang="en-US" sz="2800" dirty="0" smtClean="0"/>
              <a:t>本来の目的：</a:t>
            </a:r>
            <a:endParaRPr lang="en-US" altLang="ja-JP" sz="2800" dirty="0" smtClean="0"/>
          </a:p>
          <a:p>
            <a:pPr marL="0" indent="0">
              <a:buNone/>
            </a:pPr>
            <a:r>
              <a:rPr lang="en-US" altLang="ja-JP" sz="2800" dirty="0"/>
              <a:t>	</a:t>
            </a:r>
            <a:r>
              <a:rPr lang="ja-JP" altLang="en-US" sz="2800" dirty="0" smtClean="0"/>
              <a:t>ふるさとを応援し地方活性化を</a:t>
            </a:r>
            <a:r>
              <a:rPr lang="ja-JP" altLang="en-US" sz="2800" dirty="0"/>
              <a:t>促進</a:t>
            </a:r>
            <a:r>
              <a:rPr lang="ja-JP" altLang="en-US" sz="2800" dirty="0" smtClean="0"/>
              <a:t>する</a:t>
            </a:r>
            <a:endParaRPr lang="en-US" altLang="ja-JP" sz="2800" dirty="0" smtClean="0"/>
          </a:p>
          <a:p>
            <a:pPr marL="0" indent="0">
              <a:buNone/>
            </a:pPr>
            <a:r>
              <a:rPr lang="en-US" altLang="ja-JP" sz="2800" dirty="0"/>
              <a:t>		</a:t>
            </a:r>
            <a:r>
              <a:rPr lang="en-US" altLang="ja-JP" sz="2800" dirty="0" smtClean="0"/>
              <a:t>	</a:t>
            </a:r>
            <a:r>
              <a:rPr lang="ja-JP" altLang="en-US" sz="2800" dirty="0" smtClean="0"/>
              <a:t>→外れていないか？</a:t>
            </a:r>
            <a:endParaRPr lang="en-US" altLang="ja-JP" sz="2800" dirty="0" smtClean="0"/>
          </a:p>
        </p:txBody>
      </p:sp>
    </p:spTree>
    <p:extLst>
      <p:ext uri="{BB962C8B-B14F-4D97-AF65-F5344CB8AC3E}">
        <p14:creationId xmlns:p14="http://schemas.microsoft.com/office/powerpoint/2010/main" val="1143883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5400" dirty="0" smtClean="0"/>
              <a:t>疑問</a:t>
            </a:r>
            <a:endParaRPr kumimoji="1" lang="ja-JP" altLang="en-US" sz="5400" dirty="0"/>
          </a:p>
        </p:txBody>
      </p:sp>
      <p:sp>
        <p:nvSpPr>
          <p:cNvPr id="3" name="コンテンツ プレースホルダー 2"/>
          <p:cNvSpPr>
            <a:spLocks noGrp="1"/>
          </p:cNvSpPr>
          <p:nvPr>
            <p:ph idx="1"/>
          </p:nvPr>
        </p:nvSpPr>
        <p:spPr>
          <a:xfrm>
            <a:off x="1994852" y="1264555"/>
            <a:ext cx="9509760" cy="4663440"/>
          </a:xfrm>
        </p:spPr>
        <p:txBody>
          <a:bodyPr>
            <a:normAutofit fontScale="85000" lnSpcReduction="20000"/>
          </a:bodyPr>
          <a:lstStyle/>
          <a:p>
            <a:pPr marL="0" indent="0">
              <a:lnSpc>
                <a:spcPct val="160000"/>
              </a:lnSpc>
              <a:buNone/>
            </a:pPr>
            <a:endParaRPr lang="ja-JP" altLang="en-US" sz="3600" dirty="0"/>
          </a:p>
          <a:p>
            <a:pPr marL="0" indent="0">
              <a:lnSpc>
                <a:spcPct val="160000"/>
              </a:lnSpc>
              <a:buNone/>
            </a:pPr>
            <a:r>
              <a:rPr lang="ja-JP" altLang="en-US" sz="4400" dirty="0"/>
              <a:t>ふるさと納税は、</a:t>
            </a:r>
            <a:endParaRPr lang="en-US" altLang="ja-JP" sz="4400" dirty="0"/>
          </a:p>
          <a:p>
            <a:pPr marL="0" indent="0">
              <a:lnSpc>
                <a:spcPct val="160000"/>
              </a:lnSpc>
              <a:buNone/>
            </a:pPr>
            <a:r>
              <a:rPr lang="ja-JP" altLang="en-US" sz="4400" dirty="0"/>
              <a:t>国や地方公共団体を単位として見たときに、</a:t>
            </a:r>
            <a:endParaRPr lang="en-US" altLang="ja-JP" sz="4400" dirty="0"/>
          </a:p>
          <a:p>
            <a:pPr marL="0" indent="0">
              <a:lnSpc>
                <a:spcPct val="160000"/>
              </a:lnSpc>
              <a:buNone/>
            </a:pPr>
            <a:r>
              <a:rPr lang="ja-JP" altLang="en-US" sz="4400" dirty="0"/>
              <a:t>資金の流れにどのような影響を与えている</a:t>
            </a:r>
            <a:endParaRPr lang="en-US" altLang="ja-JP" sz="4400" dirty="0"/>
          </a:p>
          <a:p>
            <a:pPr marL="0" indent="0">
              <a:lnSpc>
                <a:spcPct val="160000"/>
              </a:lnSpc>
              <a:buNone/>
            </a:pPr>
            <a:r>
              <a:rPr lang="ja-JP" altLang="en-US" sz="4400" dirty="0" err="1"/>
              <a:t>のか</a:t>
            </a:r>
            <a:r>
              <a:rPr lang="ja-JP" altLang="en-US" sz="4400" dirty="0"/>
              <a:t>調べたい</a:t>
            </a:r>
          </a:p>
          <a:p>
            <a:pPr>
              <a:lnSpc>
                <a:spcPct val="160000"/>
              </a:lnSpc>
            </a:pPr>
            <a:endParaRPr kumimoji="1" lang="ja-JP" altLang="en-US" sz="4400" dirty="0"/>
          </a:p>
        </p:txBody>
      </p:sp>
    </p:spTree>
    <p:extLst>
      <p:ext uri="{BB962C8B-B14F-4D97-AF65-F5344CB8AC3E}">
        <p14:creationId xmlns:p14="http://schemas.microsoft.com/office/powerpoint/2010/main" val="836022909"/>
      </p:ext>
    </p:extLst>
  </p:cSld>
  <p:clrMapOvr>
    <a:masterClrMapping/>
  </p:clrMapOvr>
  <p:timing>
    <p:tnLst>
      <p:par>
        <p:cTn id="1" dur="indefinite" restart="never" nodeType="tmRoot"/>
      </p:par>
    </p:tnLst>
  </p:timing>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486</TotalTime>
  <Words>778</Words>
  <Application>Microsoft Office PowerPoint</Application>
  <PresentationFormat>ワイド画面</PresentationFormat>
  <Paragraphs>166</Paragraphs>
  <Slides>15</Slides>
  <Notes>9</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15</vt:i4>
      </vt:variant>
    </vt:vector>
  </HeadingPairs>
  <TitlesOfParts>
    <vt:vector size="22" baseType="lpstr">
      <vt:lpstr>ＭＳ Ｐゴシック</vt:lpstr>
      <vt:lpstr>メイリオ</vt:lpstr>
      <vt:lpstr>Arial</vt:lpstr>
      <vt:lpstr>Calibri</vt:lpstr>
      <vt:lpstr>Century Gothic</vt:lpstr>
      <vt:lpstr>Wingdings 3</vt:lpstr>
      <vt:lpstr>ウィスプ</vt:lpstr>
      <vt:lpstr>ふるさと納税</vt:lpstr>
      <vt:lpstr>発表の流れ</vt:lpstr>
      <vt:lpstr>ふるさと納税制度の概要（１）</vt:lpstr>
      <vt:lpstr>ふるさと納税制度の概要（２）</vt:lpstr>
      <vt:lpstr>ふるさと納税制度の概要（３）</vt:lpstr>
      <vt:lpstr>ふるさと納税制度の概要（４）</vt:lpstr>
      <vt:lpstr>ふるさと納税制度の概要（５）</vt:lpstr>
      <vt:lpstr>研究動機</vt:lpstr>
      <vt:lpstr>疑問</vt:lpstr>
      <vt:lpstr>研究の流れ  ～ふるさと納税制度による資金の流れを調べる～</vt:lpstr>
      <vt:lpstr>地方交付税とは</vt:lpstr>
      <vt:lpstr>地方交付税の算出方法</vt:lpstr>
      <vt:lpstr>ふるさと納税による地方交付税への 影響の分析（結果） </vt:lpstr>
      <vt:lpstr>ふるさと納税によって どんな資金の流れが起こっているのか？</vt:lpstr>
      <vt:lpstr>ふるさと納税制度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ふるさと納税</dc:title>
  <dc:creator>飯塚彩香</dc:creator>
  <cp:lastModifiedBy>飯塚彩香</cp:lastModifiedBy>
  <cp:revision>189</cp:revision>
  <cp:lastPrinted>2015-09-26T16:26:50Z</cp:lastPrinted>
  <dcterms:created xsi:type="dcterms:W3CDTF">2015-09-23T07:53:42Z</dcterms:created>
  <dcterms:modified xsi:type="dcterms:W3CDTF">2015-11-02T15:00:22Z</dcterms:modified>
</cp:coreProperties>
</file>