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301" r:id="rId3"/>
    <p:sldId id="266" r:id="rId4"/>
    <p:sldId id="263" r:id="rId5"/>
    <p:sldId id="264" r:id="rId6"/>
    <p:sldId id="285" r:id="rId7"/>
    <p:sldId id="265" r:id="rId8"/>
    <p:sldId id="283" r:id="rId9"/>
    <p:sldId id="284" r:id="rId10"/>
    <p:sldId id="256" r:id="rId11"/>
    <p:sldId id="257" r:id="rId12"/>
    <p:sldId id="268" r:id="rId13"/>
    <p:sldId id="277" r:id="rId14"/>
    <p:sldId id="280" r:id="rId15"/>
    <p:sldId id="279" r:id="rId16"/>
    <p:sldId id="278" r:id="rId17"/>
    <p:sldId id="290" r:id="rId18"/>
    <p:sldId id="260" r:id="rId19"/>
    <p:sldId id="259" r:id="rId20"/>
    <p:sldId id="258" r:id="rId21"/>
    <p:sldId id="262" r:id="rId22"/>
    <p:sldId id="261" r:id="rId23"/>
    <p:sldId id="275" r:id="rId24"/>
    <p:sldId id="273" r:id="rId25"/>
    <p:sldId id="276" r:id="rId26"/>
    <p:sldId id="272" r:id="rId27"/>
    <p:sldId id="270" r:id="rId28"/>
    <p:sldId id="288" r:id="rId29"/>
    <p:sldId id="271" r:id="rId30"/>
    <p:sldId id="300" r:id="rId31"/>
    <p:sldId id="289" r:id="rId32"/>
    <p:sldId id="291" r:id="rId33"/>
    <p:sldId id="292" r:id="rId34"/>
    <p:sldId id="295" r:id="rId35"/>
    <p:sldId id="296" r:id="rId36"/>
    <p:sldId id="298" r:id="rId37"/>
    <p:sldId id="297" r:id="rId38"/>
    <p:sldId id="282"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6987" autoAdjust="0"/>
  </p:normalViewPr>
  <p:slideViewPr>
    <p:cSldViewPr>
      <p:cViewPr varScale="1">
        <p:scale>
          <a:sx n="88" d="100"/>
          <a:sy n="88" d="100"/>
        </p:scale>
        <p:origin x="816" y="84"/>
      </p:cViewPr>
      <p:guideLst>
        <p:guide orient="horz" pos="2160"/>
        <p:guide pos="2880"/>
      </p:guideLst>
    </p:cSldViewPr>
  </p:slideViewPr>
  <p:outlineViewPr>
    <p:cViewPr>
      <p:scale>
        <a:sx n="33" d="100"/>
        <a:sy n="33" d="100"/>
      </p:scale>
      <p:origin x="0" y="2520"/>
    </p:cViewPr>
  </p:outlineViewPr>
  <p:notesTextViewPr>
    <p:cViewPr>
      <p:scale>
        <a:sx n="1" d="1"/>
        <a:sy n="1" d="1"/>
      </p:scale>
      <p:origin x="0" y="0"/>
    </p:cViewPr>
  </p:notesTextViewPr>
  <p:sorterViewPr>
    <p:cViewPr>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8" name="Slide Number Placeholder 7"/>
          <p:cNvSpPr>
            <a:spLocks noGrp="1"/>
          </p:cNvSpPr>
          <p:nvPr>
            <p:ph type="sldNum" sz="quarter" idx="11"/>
          </p:nvPr>
        </p:nvSpPr>
        <p:spPr/>
        <p:txBody>
          <a:bodyPr/>
          <a:lstStyle/>
          <a:p>
            <a:fld id="{5499EDEB-B6A7-446F-B5FB-CD4F34553784}"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877E3D1-3F9C-4C50-954D-AFF9E04456EE}" type="datetimeFigureOut">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99EDEB-B6A7-446F-B5FB-CD4F3455378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877E3D1-3F9C-4C50-954D-AFF9E04456EE}" type="datetimeFigureOut">
              <a:rPr kumimoji="1" lang="ja-JP" altLang="en-US" smtClean="0"/>
              <a:t>2015/11/19</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499EDEB-B6A7-446F-B5FB-CD4F34553784}"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gu.j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3489" y="445989"/>
            <a:ext cx="8229600" cy="5544616"/>
          </a:xfrm>
        </p:spPr>
        <p:txBody>
          <a:bodyPr/>
          <a:lstStyle/>
          <a:p>
            <a:r>
              <a:rPr lang="ja-JP" altLang="en-US" sz="6000" dirty="0">
                <a:solidFill>
                  <a:schemeClr val="tx1"/>
                </a:solidFill>
                <a:effectLst/>
              </a:rPr>
              <a:t>日本</a:t>
            </a:r>
            <a:r>
              <a:rPr lang="ja-JP" altLang="en-US" sz="6000" dirty="0" smtClean="0">
                <a:solidFill>
                  <a:schemeClr val="tx1"/>
                </a:solidFill>
                <a:effectLst/>
              </a:rPr>
              <a:t>の成人年齢が</a:t>
            </a:r>
            <a:r>
              <a:rPr lang="en-US" altLang="ja-JP" sz="6000" dirty="0" smtClean="0">
                <a:solidFill>
                  <a:schemeClr val="tx1"/>
                </a:solidFill>
                <a:effectLst/>
              </a:rPr>
              <a:t/>
            </a:r>
            <a:br>
              <a:rPr lang="en-US" altLang="ja-JP" sz="6000" dirty="0" smtClean="0">
                <a:solidFill>
                  <a:schemeClr val="tx1"/>
                </a:solidFill>
                <a:effectLst/>
              </a:rPr>
            </a:br>
            <a:r>
              <a:rPr lang="en-US" altLang="ja-JP" sz="6000" dirty="0" smtClean="0">
                <a:solidFill>
                  <a:schemeClr val="tx1"/>
                </a:solidFill>
                <a:effectLst/>
              </a:rPr>
              <a:t>18</a:t>
            </a:r>
            <a:r>
              <a:rPr lang="ja-JP" altLang="en-US" sz="6000" dirty="0" smtClean="0">
                <a:solidFill>
                  <a:schemeClr val="tx1"/>
                </a:solidFill>
                <a:effectLst/>
              </a:rPr>
              <a:t>歳になったら</a:t>
            </a:r>
            <a:br>
              <a:rPr lang="ja-JP" altLang="en-US" sz="6000" dirty="0" smtClean="0">
                <a:solidFill>
                  <a:schemeClr val="tx1"/>
                </a:solidFill>
                <a:effectLst/>
              </a:rPr>
            </a:br>
            <a:r>
              <a:rPr lang="ja-JP" altLang="en-US" sz="6000" dirty="0" smtClean="0">
                <a:solidFill>
                  <a:schemeClr val="tx1"/>
                </a:solidFill>
                <a:effectLst/>
              </a:rPr>
              <a:t>どうなるか</a:t>
            </a:r>
            <a:r>
              <a:rPr lang="en-US" altLang="ja-JP" sz="6000" dirty="0" smtClean="0">
                <a:solidFill>
                  <a:schemeClr val="tx1"/>
                </a:solidFill>
                <a:effectLst/>
              </a:rPr>
              <a:t>?</a:t>
            </a:r>
            <a:br>
              <a:rPr lang="en-US" altLang="ja-JP" sz="6000" dirty="0" smtClean="0">
                <a:solidFill>
                  <a:schemeClr val="tx1"/>
                </a:solidFill>
                <a:effectLst/>
              </a:rPr>
            </a:br>
            <a:r>
              <a:rPr lang="ja-JP" altLang="en-US" sz="6600" dirty="0">
                <a:solidFill>
                  <a:schemeClr val="tx1"/>
                </a:solidFill>
                <a:effectLst/>
              </a:rPr>
              <a:t/>
            </a:r>
            <a:br>
              <a:rPr lang="ja-JP" altLang="en-US" sz="6600" dirty="0">
                <a:solidFill>
                  <a:schemeClr val="tx1"/>
                </a:solidFill>
                <a:effectLst/>
              </a:rPr>
            </a:br>
            <a:r>
              <a:rPr kumimoji="1" lang="ja-JP" altLang="en-US" sz="6600" dirty="0" smtClean="0">
                <a:solidFill>
                  <a:schemeClr val="tx1"/>
                </a:solidFill>
                <a:effectLst/>
              </a:rPr>
              <a:t/>
            </a:r>
            <a:br>
              <a:rPr kumimoji="1" lang="ja-JP" altLang="en-US" sz="6600" dirty="0" smtClean="0">
                <a:solidFill>
                  <a:schemeClr val="tx1"/>
                </a:solidFill>
                <a:effectLst/>
              </a:rPr>
            </a:br>
            <a:r>
              <a:rPr kumimoji="1" lang="ja-JP" altLang="en-US" sz="2400" dirty="0" smtClean="0">
                <a:solidFill>
                  <a:schemeClr val="tx1"/>
                </a:solidFill>
                <a:effectLst/>
              </a:rPr>
              <a:t>戸田　翼　大塚　健太郎　加藤　輝之</a:t>
            </a:r>
            <a:endParaRPr kumimoji="1" lang="ja-JP" altLang="en-US" sz="8000" dirty="0">
              <a:solidFill>
                <a:schemeClr val="tx1"/>
              </a:solidFill>
              <a:effectLst/>
            </a:endParaRPr>
          </a:p>
        </p:txBody>
      </p:sp>
      <p:sp>
        <p:nvSpPr>
          <p:cNvPr id="3" name="テキスト ボックス 2"/>
          <p:cNvSpPr txBox="1"/>
          <p:nvPr/>
        </p:nvSpPr>
        <p:spPr>
          <a:xfrm>
            <a:off x="3203848" y="4799586"/>
            <a:ext cx="1915909" cy="369332"/>
          </a:xfrm>
          <a:prstGeom prst="rect">
            <a:avLst/>
          </a:prstGeom>
          <a:noFill/>
        </p:spPr>
        <p:txBody>
          <a:bodyPr wrap="none" rtlCol="0">
            <a:spAutoFit/>
          </a:bodyPr>
          <a:lstStyle/>
          <a:p>
            <a:r>
              <a:rPr kumimoji="1" lang="ja-JP" altLang="en-US" dirty="0" smtClean="0"/>
              <a:t>　３年</a:t>
            </a:r>
            <a:r>
              <a:rPr lang="ja-JP" altLang="en-US" dirty="0"/>
              <a:t> </a:t>
            </a:r>
            <a:r>
              <a:rPr lang="ja-JP" altLang="en-US" dirty="0" smtClean="0"/>
              <a:t> </a:t>
            </a:r>
            <a:r>
              <a:rPr kumimoji="1" lang="ja-JP" altLang="en-US" dirty="0" smtClean="0"/>
              <a:t>伊沢ゼミ</a:t>
            </a:r>
            <a:endParaRPr kumimoji="1" lang="ja-JP" altLang="en-US" dirty="0"/>
          </a:p>
        </p:txBody>
      </p:sp>
      <p:pic>
        <p:nvPicPr>
          <p:cNvPr id="1030" name="Picture 6" descr="https://ccs2.ngu.ac.jp/CCS2/Common/Images/Service/Logo/login-header_ngu_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342386"/>
            <a:ext cx="28289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8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564904"/>
            <a:ext cx="8748464" cy="1944216"/>
          </a:xfrm>
        </p:spPr>
        <p:txBody>
          <a:bodyPr>
            <a:noAutofit/>
          </a:bodyPr>
          <a:lstStyle/>
          <a:p>
            <a:r>
              <a:rPr kumimoji="1" lang="ja-JP" altLang="en-US" sz="9600" dirty="0" smtClean="0"/>
              <a:t>世界の成人年齢</a:t>
            </a:r>
            <a:endParaRPr kumimoji="1" lang="ja-JP" altLang="en-US" sz="9600" dirty="0"/>
          </a:p>
        </p:txBody>
      </p:sp>
      <p:sp>
        <p:nvSpPr>
          <p:cNvPr id="3" name="テキスト ボックス 2"/>
          <p:cNvSpPr txBox="1"/>
          <p:nvPr/>
        </p:nvSpPr>
        <p:spPr>
          <a:xfrm>
            <a:off x="611560" y="1384925"/>
            <a:ext cx="2592288" cy="1015663"/>
          </a:xfrm>
          <a:prstGeom prst="rect">
            <a:avLst/>
          </a:prstGeom>
          <a:noFill/>
        </p:spPr>
        <p:txBody>
          <a:bodyPr wrap="square" rtlCol="0">
            <a:spAutoFit/>
          </a:bodyPr>
          <a:lstStyle/>
          <a:p>
            <a:r>
              <a:rPr kumimoji="1" lang="ja-JP" altLang="en-US" sz="6000" dirty="0" smtClean="0"/>
              <a:t>第２章</a:t>
            </a:r>
            <a:endParaRPr kumimoji="1" lang="ja-JP" altLang="en-US" sz="6000" dirty="0"/>
          </a:p>
        </p:txBody>
      </p:sp>
    </p:spTree>
    <p:extLst>
      <p:ext uri="{BB962C8B-B14F-4D97-AF65-F5344CB8AC3E}">
        <p14:creationId xmlns:p14="http://schemas.microsoft.com/office/powerpoint/2010/main" val="20844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42823539"/>
              </p:ext>
            </p:extLst>
          </p:nvPr>
        </p:nvGraphicFramePr>
        <p:xfrm>
          <a:off x="0" y="1340769"/>
          <a:ext cx="9108504" cy="5535509"/>
        </p:xfrm>
        <a:graphic>
          <a:graphicData uri="http://schemas.openxmlformats.org/drawingml/2006/table">
            <a:tbl>
              <a:tblPr firstRow="1" bandRow="1">
                <a:tableStyleId>{22838BEF-8BB2-4498-84A7-C5851F593DF1}</a:tableStyleId>
              </a:tblPr>
              <a:tblGrid>
                <a:gridCol w="3129280"/>
                <a:gridCol w="1979711"/>
                <a:gridCol w="2808312"/>
                <a:gridCol w="1191201"/>
              </a:tblGrid>
              <a:tr h="560842">
                <a:tc>
                  <a:txBody>
                    <a:bodyPr/>
                    <a:lstStyle/>
                    <a:p>
                      <a:pPr algn="ctr"/>
                      <a:r>
                        <a:rPr kumimoji="1" lang="ja-JP" altLang="en-US" sz="3200" dirty="0" smtClean="0"/>
                        <a:t>国名</a:t>
                      </a:r>
                      <a:endParaRPr kumimoji="1" lang="ja-JP" altLang="en-US" sz="3200" dirty="0"/>
                    </a:p>
                  </a:txBody>
                  <a:tcPr/>
                </a:tc>
                <a:tc>
                  <a:txBody>
                    <a:bodyPr/>
                    <a:lstStyle/>
                    <a:p>
                      <a:pPr algn="ctr"/>
                      <a:r>
                        <a:rPr kumimoji="1" lang="ja-JP" altLang="en-US" sz="3200" dirty="0" smtClean="0"/>
                        <a:t>年齢</a:t>
                      </a:r>
                      <a:endParaRPr kumimoji="1" lang="ja-JP" altLang="en-US" sz="3200" dirty="0"/>
                    </a:p>
                  </a:txBody>
                  <a:tcPr/>
                </a:tc>
                <a:tc>
                  <a:txBody>
                    <a:bodyPr/>
                    <a:lstStyle/>
                    <a:p>
                      <a:pPr algn="ctr"/>
                      <a:r>
                        <a:rPr kumimoji="1" lang="ja-JP" altLang="en-US" sz="3200" dirty="0" smtClean="0"/>
                        <a:t>国名</a:t>
                      </a:r>
                      <a:endParaRPr kumimoji="1" lang="ja-JP" altLang="en-US" sz="3200" dirty="0"/>
                    </a:p>
                  </a:txBody>
                  <a:tcPr/>
                </a:tc>
                <a:tc>
                  <a:txBody>
                    <a:bodyPr/>
                    <a:lstStyle/>
                    <a:p>
                      <a:pPr algn="ctr"/>
                      <a:r>
                        <a:rPr kumimoji="1" lang="ja-JP" altLang="en-US" sz="3200" dirty="0" smtClean="0"/>
                        <a:t>年齢</a:t>
                      </a:r>
                      <a:endParaRPr kumimoji="1" lang="ja-JP" altLang="en-US" sz="3200" dirty="0"/>
                    </a:p>
                  </a:txBody>
                  <a:tcPr/>
                </a:tc>
              </a:tr>
              <a:tr h="662486">
                <a:tc>
                  <a:txBody>
                    <a:bodyPr/>
                    <a:lstStyle/>
                    <a:p>
                      <a:pPr algn="ctr"/>
                      <a:r>
                        <a:rPr kumimoji="1" lang="ja-JP" altLang="en-US" sz="3200" dirty="0" smtClean="0"/>
                        <a:t>イギリス</a:t>
                      </a:r>
                    </a:p>
                  </a:txBody>
                  <a:tcPr/>
                </a:tc>
                <a:tc>
                  <a:txBody>
                    <a:bodyPr/>
                    <a:lstStyle/>
                    <a:p>
                      <a:pPr algn="ctr"/>
                      <a:r>
                        <a:rPr kumimoji="1" lang="en-US" altLang="ja-JP" sz="3200" dirty="0" smtClean="0"/>
                        <a:t>18</a:t>
                      </a:r>
                      <a:endParaRPr kumimoji="1" lang="ja-JP" altLang="en-US" sz="3200" dirty="0"/>
                    </a:p>
                  </a:txBody>
                  <a:tcPr/>
                </a:tc>
                <a:tc>
                  <a:txBody>
                    <a:bodyPr/>
                    <a:lstStyle/>
                    <a:p>
                      <a:pPr algn="ctr"/>
                      <a:r>
                        <a:rPr kumimoji="1" lang="ja-JP" altLang="en-US" sz="3200" dirty="0" smtClean="0"/>
                        <a:t>ドイツ</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r>
              <a:tr h="662486">
                <a:tc>
                  <a:txBody>
                    <a:bodyPr/>
                    <a:lstStyle/>
                    <a:p>
                      <a:pPr algn="ctr"/>
                      <a:r>
                        <a:rPr kumimoji="1" lang="ja-JP" altLang="en-US" sz="3200" dirty="0" smtClean="0"/>
                        <a:t>アメリカ</a:t>
                      </a:r>
                      <a:endParaRPr kumimoji="1" lang="ja-JP" altLang="en-US" sz="3200" dirty="0"/>
                    </a:p>
                  </a:txBody>
                  <a:tcPr/>
                </a:tc>
                <a:tc>
                  <a:txBody>
                    <a:bodyPr/>
                    <a:lstStyle/>
                    <a:p>
                      <a:pPr algn="ctr"/>
                      <a:r>
                        <a:rPr kumimoji="1" lang="ja-JP" altLang="en-US" sz="3200" dirty="0" smtClean="0"/>
                        <a:t>州ごと</a:t>
                      </a:r>
                      <a:endParaRPr kumimoji="1" lang="ja-JP" altLang="en-US" sz="3200" dirty="0"/>
                    </a:p>
                  </a:txBody>
                  <a:tcPr/>
                </a:tc>
                <a:tc>
                  <a:txBody>
                    <a:bodyPr/>
                    <a:lstStyle/>
                    <a:p>
                      <a:pPr algn="ctr"/>
                      <a:r>
                        <a:rPr kumimoji="1" lang="ja-JP" altLang="en-US" sz="3200" dirty="0" smtClean="0"/>
                        <a:t>トルコ</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r>
              <a:tr h="662486">
                <a:tc>
                  <a:txBody>
                    <a:bodyPr/>
                    <a:lstStyle/>
                    <a:p>
                      <a:pPr algn="ctr"/>
                      <a:r>
                        <a:rPr kumimoji="1" lang="ja-JP" altLang="en-US" sz="3200" dirty="0" smtClean="0"/>
                        <a:t>イタリア</a:t>
                      </a:r>
                      <a:endParaRPr kumimoji="1" lang="ja-JP" altLang="en-US" sz="3200" dirty="0"/>
                    </a:p>
                  </a:txBody>
                  <a:tcPr/>
                </a:tc>
                <a:tc>
                  <a:txBody>
                    <a:bodyPr/>
                    <a:lstStyle/>
                    <a:p>
                      <a:pPr algn="ctr"/>
                      <a:r>
                        <a:rPr kumimoji="1" lang="en-US" altLang="ja-JP" sz="3200" dirty="0" smtClean="0"/>
                        <a:t>18</a:t>
                      </a:r>
                      <a:endParaRPr kumimoji="1" lang="ja-JP" altLang="en-US" sz="3200" dirty="0" smtClean="0"/>
                    </a:p>
                  </a:txBody>
                  <a:tcPr/>
                </a:tc>
                <a:tc>
                  <a:txBody>
                    <a:bodyPr/>
                    <a:lstStyle/>
                    <a:p>
                      <a:pPr algn="ctr"/>
                      <a:r>
                        <a:rPr kumimoji="1" lang="ja-JP" altLang="en-US" sz="3200" dirty="0" smtClean="0"/>
                        <a:t>ネパール</a:t>
                      </a:r>
                      <a:endParaRPr kumimoji="1" lang="ja-JP" altLang="en-US" sz="3200" dirty="0"/>
                    </a:p>
                  </a:txBody>
                  <a:tcPr/>
                </a:tc>
                <a:tc>
                  <a:txBody>
                    <a:bodyPr/>
                    <a:lstStyle/>
                    <a:p>
                      <a:pPr algn="ctr"/>
                      <a:r>
                        <a:rPr kumimoji="1" lang="en-US" altLang="ja-JP" sz="3200" dirty="0" smtClean="0"/>
                        <a:t>16</a:t>
                      </a:r>
                      <a:endParaRPr kumimoji="1" lang="ja-JP" altLang="en-US" sz="3200" dirty="0"/>
                    </a:p>
                  </a:txBody>
                  <a:tcPr/>
                </a:tc>
              </a:tr>
              <a:tr h="662486">
                <a:tc>
                  <a:txBody>
                    <a:bodyPr/>
                    <a:lstStyle/>
                    <a:p>
                      <a:pPr algn="ctr"/>
                      <a:r>
                        <a:rPr kumimoji="1" lang="ja-JP" altLang="en-US" sz="3200" dirty="0" smtClean="0"/>
                        <a:t>シンガポール</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c>
                  <a:txBody>
                    <a:bodyPr/>
                    <a:lstStyle/>
                    <a:p>
                      <a:pPr algn="ctr"/>
                      <a:r>
                        <a:rPr kumimoji="1" lang="ja-JP" altLang="en-US" sz="3200" dirty="0" smtClean="0"/>
                        <a:t>ブラジル</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r>
              <a:tr h="981473">
                <a:tc>
                  <a:txBody>
                    <a:bodyPr/>
                    <a:lstStyle/>
                    <a:p>
                      <a:pPr algn="ctr"/>
                      <a:r>
                        <a:rPr kumimoji="1" lang="ja-JP" altLang="en-US" sz="3200" dirty="0" smtClean="0"/>
                        <a:t>オーストラリア</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c>
                  <a:txBody>
                    <a:bodyPr/>
                    <a:lstStyle/>
                    <a:p>
                      <a:pPr algn="ctr"/>
                      <a:r>
                        <a:rPr kumimoji="1" lang="ja-JP" altLang="en-US" sz="3200" dirty="0" smtClean="0"/>
                        <a:t>アルゼンチン</a:t>
                      </a:r>
                      <a:endParaRPr kumimoji="1" lang="ja-JP" altLang="en-US" sz="3200" dirty="0"/>
                    </a:p>
                  </a:txBody>
                  <a:tcPr/>
                </a:tc>
                <a:tc>
                  <a:txBody>
                    <a:bodyPr/>
                    <a:lstStyle/>
                    <a:p>
                      <a:pPr algn="ctr"/>
                      <a:r>
                        <a:rPr kumimoji="1" lang="en-US" altLang="ja-JP" sz="3200" dirty="0" smtClean="0"/>
                        <a:t>21</a:t>
                      </a:r>
                      <a:endParaRPr kumimoji="1" lang="ja-JP" altLang="en-US" sz="3200" dirty="0"/>
                    </a:p>
                  </a:txBody>
                  <a:tcPr/>
                </a:tc>
              </a:tr>
              <a:tr h="662486">
                <a:tc>
                  <a:txBody>
                    <a:bodyPr/>
                    <a:lstStyle/>
                    <a:p>
                      <a:pPr algn="ctr"/>
                      <a:r>
                        <a:rPr kumimoji="1" lang="ja-JP" altLang="en-US" sz="3200" dirty="0" smtClean="0"/>
                        <a:t>スイス</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c>
                  <a:txBody>
                    <a:bodyPr/>
                    <a:lstStyle/>
                    <a:p>
                      <a:pPr algn="ctr"/>
                      <a:r>
                        <a:rPr kumimoji="1" lang="ja-JP" altLang="en-US" sz="3200" dirty="0" smtClean="0"/>
                        <a:t>メキシコ</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r>
              <a:tr h="662486">
                <a:tc>
                  <a:txBody>
                    <a:bodyPr/>
                    <a:lstStyle/>
                    <a:p>
                      <a:pPr algn="ctr"/>
                      <a:r>
                        <a:rPr kumimoji="1" lang="ja-JP" altLang="en-US" sz="3200" dirty="0" smtClean="0"/>
                        <a:t>中国</a:t>
                      </a:r>
                      <a:endParaRPr kumimoji="1" lang="ja-JP" altLang="en-US" sz="3200" dirty="0"/>
                    </a:p>
                  </a:txBody>
                  <a:tcPr/>
                </a:tc>
                <a:tc>
                  <a:txBody>
                    <a:bodyPr/>
                    <a:lstStyle/>
                    <a:p>
                      <a:pPr algn="ctr"/>
                      <a:r>
                        <a:rPr kumimoji="1" lang="en-US" altLang="ja-JP" sz="3200" dirty="0" smtClean="0"/>
                        <a:t>18</a:t>
                      </a:r>
                      <a:endParaRPr kumimoji="1" lang="ja-JP" altLang="en-US" sz="3200" dirty="0"/>
                    </a:p>
                  </a:txBody>
                  <a:tcPr/>
                </a:tc>
                <a:tc>
                  <a:txBody>
                    <a:bodyPr/>
                    <a:lstStyle/>
                    <a:p>
                      <a:pPr algn="ctr"/>
                      <a:r>
                        <a:rPr kumimoji="1" lang="ja-JP" altLang="en-US" sz="3200" dirty="0" smtClean="0"/>
                        <a:t>プエルトリコ</a:t>
                      </a:r>
                      <a:endParaRPr kumimoji="1" lang="ja-JP" altLang="en-US" sz="3200" dirty="0"/>
                    </a:p>
                  </a:txBody>
                  <a:tcPr/>
                </a:tc>
                <a:tc>
                  <a:txBody>
                    <a:bodyPr/>
                    <a:lstStyle/>
                    <a:p>
                      <a:pPr algn="ctr"/>
                      <a:r>
                        <a:rPr kumimoji="1" lang="en-US" altLang="ja-JP" sz="3200" dirty="0" smtClean="0"/>
                        <a:t>14</a:t>
                      </a:r>
                      <a:endParaRPr kumimoji="1" lang="ja-JP" altLang="en-US" sz="3200" dirty="0"/>
                    </a:p>
                  </a:txBody>
                  <a:tcPr/>
                </a:tc>
              </a:tr>
            </a:tbl>
          </a:graphicData>
        </a:graphic>
      </p:graphicFrame>
      <p:sp>
        <p:nvSpPr>
          <p:cNvPr id="3" name="正方形/長方形 2"/>
          <p:cNvSpPr/>
          <p:nvPr/>
        </p:nvSpPr>
        <p:spPr>
          <a:xfrm>
            <a:off x="0" y="188640"/>
            <a:ext cx="9144000" cy="923330"/>
          </a:xfrm>
          <a:prstGeom prst="rect">
            <a:avLst/>
          </a:prstGeom>
          <a:noFill/>
        </p:spPr>
        <p:txBody>
          <a:bodyPr wrap="square" lIns="91440" tIns="45720" rIns="91440" bIns="45720">
            <a:spAutoFit/>
          </a:bodyPr>
          <a:lstStyle/>
          <a:p>
            <a:pPr algn="ctr"/>
            <a:r>
              <a:rPr lang="ja-JP" altLang="en-US"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世界の成人の主流は</a:t>
            </a:r>
            <a:r>
              <a:rPr lang="en-US" altLang="ja-JP"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ja-JP" alt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523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6500"/>
            <a:ext cx="9144000" cy="6858000"/>
          </a:xfrm>
        </p:spPr>
        <p:txBody>
          <a:bodyPr>
            <a:normAutofit/>
          </a:bodyPr>
          <a:lstStyle/>
          <a:p>
            <a:pPr marL="0" indent="0" algn="ctr">
              <a:buNone/>
            </a:pPr>
            <a:r>
              <a:rPr kumimoji="1" lang="ja-JP" altLang="en-US" sz="4400" b="1" dirty="0" smtClean="0"/>
              <a:t>なぜアメリカの成人年齢は</a:t>
            </a:r>
          </a:p>
          <a:p>
            <a:pPr marL="0" indent="0" algn="ctr">
              <a:buNone/>
            </a:pPr>
            <a:r>
              <a:rPr kumimoji="1" lang="ja-JP" altLang="en-US" sz="4400" b="1" dirty="0" smtClean="0"/>
              <a:t>　州ごとでバラバラなの</a:t>
            </a:r>
            <a:r>
              <a:rPr kumimoji="1" lang="en-US" altLang="ja-JP" sz="4400" b="1" dirty="0" smtClean="0"/>
              <a:t>…</a:t>
            </a:r>
            <a:r>
              <a:rPr kumimoji="1" lang="ja-JP" altLang="en-US" sz="4400" b="1" dirty="0" smtClean="0"/>
              <a:t>？</a:t>
            </a:r>
          </a:p>
          <a:p>
            <a:pPr marL="0" indent="0">
              <a:buNone/>
            </a:pPr>
            <a:endParaRPr lang="ja-JP" altLang="en-US" sz="2800" b="1" dirty="0" smtClean="0"/>
          </a:p>
          <a:p>
            <a:pPr marL="0" indent="0">
              <a:buNone/>
            </a:pPr>
            <a:r>
              <a:rPr lang="ja-JP" altLang="en-US" sz="2800" dirty="0" smtClean="0"/>
              <a:t>アメリカは成人年齢を</a:t>
            </a:r>
            <a:r>
              <a:rPr lang="en-US" altLang="ja-JP" sz="2800" dirty="0" smtClean="0"/>
              <a:t>18</a:t>
            </a:r>
            <a:r>
              <a:rPr lang="ja-JP" altLang="en-US" sz="2800" dirty="0" smtClean="0"/>
              <a:t>歳としているのが</a:t>
            </a:r>
            <a:endParaRPr lang="en-US" altLang="ja-JP" sz="2800" dirty="0" smtClean="0"/>
          </a:p>
          <a:p>
            <a:pPr marL="0" indent="0">
              <a:buNone/>
            </a:pPr>
            <a:r>
              <a:rPr lang="en-US" altLang="ja-JP" sz="2800" dirty="0" smtClean="0"/>
              <a:t>45</a:t>
            </a:r>
            <a:r>
              <a:rPr lang="ja-JP" altLang="en-US" sz="2800" dirty="0" smtClean="0"/>
              <a:t>州とコロンビア特別区、</a:t>
            </a:r>
            <a:endParaRPr lang="en-US" altLang="ja-JP" sz="2800" dirty="0" smtClean="0"/>
          </a:p>
          <a:p>
            <a:pPr marL="0" indent="0">
              <a:buNone/>
            </a:pPr>
            <a:r>
              <a:rPr kumimoji="1" lang="en-US" altLang="ja-JP" sz="3200" b="1" u="sng" dirty="0" smtClean="0">
                <a:solidFill>
                  <a:srgbClr val="FF0000"/>
                </a:solidFill>
              </a:rPr>
              <a:t>19</a:t>
            </a:r>
            <a:r>
              <a:rPr kumimoji="1" lang="ja-JP" altLang="en-US" sz="3200" b="1" u="sng" dirty="0" smtClean="0">
                <a:solidFill>
                  <a:srgbClr val="FF0000"/>
                </a:solidFill>
              </a:rPr>
              <a:t>歳としているのが</a:t>
            </a:r>
            <a:endParaRPr kumimoji="1" lang="en-US" altLang="ja-JP" sz="3200" b="1" u="sng" dirty="0" smtClean="0">
              <a:solidFill>
                <a:srgbClr val="FF0000"/>
              </a:solidFill>
            </a:endParaRPr>
          </a:p>
          <a:p>
            <a:pPr marL="0" indent="0">
              <a:buNone/>
            </a:pPr>
            <a:r>
              <a:rPr kumimoji="1" lang="en-US" altLang="ja-JP" sz="3200" b="1" u="sng" dirty="0" smtClean="0">
                <a:solidFill>
                  <a:srgbClr val="FF0000"/>
                </a:solidFill>
              </a:rPr>
              <a:t>    2</a:t>
            </a:r>
            <a:r>
              <a:rPr kumimoji="1" lang="ja-JP" altLang="en-US" sz="3200" b="1" u="sng" dirty="0" smtClean="0">
                <a:solidFill>
                  <a:srgbClr val="FF0000"/>
                </a:solidFill>
              </a:rPr>
              <a:t>州</a:t>
            </a:r>
            <a:r>
              <a:rPr kumimoji="1" lang="en-US" altLang="ja-JP" sz="3200" b="1" u="sng" dirty="0" smtClean="0">
                <a:solidFill>
                  <a:srgbClr val="FF0000"/>
                </a:solidFill>
              </a:rPr>
              <a:t>(</a:t>
            </a:r>
            <a:r>
              <a:rPr kumimoji="1" lang="ja-JP" altLang="en-US" sz="3200" b="1" u="sng" dirty="0" smtClean="0">
                <a:solidFill>
                  <a:srgbClr val="FF0000"/>
                </a:solidFill>
              </a:rPr>
              <a:t>アラバマ州、ネブラスカ州</a:t>
            </a:r>
            <a:r>
              <a:rPr kumimoji="1" lang="en-US" altLang="ja-JP" sz="3200" b="1" u="sng" dirty="0" smtClean="0">
                <a:solidFill>
                  <a:srgbClr val="FF0000"/>
                </a:solidFill>
              </a:rPr>
              <a:t>)</a:t>
            </a:r>
            <a:r>
              <a:rPr lang="ja-JP" altLang="en-US" sz="3200" b="1" u="sng" dirty="0">
                <a:solidFill>
                  <a:srgbClr val="FF0000"/>
                </a:solidFill>
              </a:rPr>
              <a:t>　</a:t>
            </a:r>
            <a:endParaRPr lang="ja-JP" altLang="en-US" sz="3200" b="1" u="sng" dirty="0" smtClean="0">
              <a:solidFill>
                <a:srgbClr val="FF0000"/>
              </a:solidFill>
            </a:endParaRPr>
          </a:p>
          <a:p>
            <a:pPr marL="0" indent="0">
              <a:buNone/>
            </a:pPr>
            <a:r>
              <a:rPr lang="en-US" altLang="ja-JP" sz="3200" b="1" u="sng" dirty="0" smtClean="0">
                <a:solidFill>
                  <a:srgbClr val="FF0000"/>
                </a:solidFill>
              </a:rPr>
              <a:t>21</a:t>
            </a:r>
            <a:r>
              <a:rPr kumimoji="1" lang="ja-JP" altLang="en-US" sz="3200" b="1" u="sng" dirty="0" smtClean="0">
                <a:solidFill>
                  <a:srgbClr val="FF0000"/>
                </a:solidFill>
              </a:rPr>
              <a:t>歳</a:t>
            </a:r>
            <a:r>
              <a:rPr lang="ja-JP" altLang="en-US" sz="3200" b="1" u="sng" dirty="0">
                <a:solidFill>
                  <a:srgbClr val="FF0000"/>
                </a:solidFill>
              </a:rPr>
              <a:t>としている</a:t>
            </a:r>
            <a:r>
              <a:rPr lang="ja-JP" altLang="en-US" sz="3200" b="1" u="sng" dirty="0" smtClean="0">
                <a:solidFill>
                  <a:srgbClr val="FF0000"/>
                </a:solidFill>
              </a:rPr>
              <a:t>のが</a:t>
            </a:r>
            <a:endParaRPr lang="en-US" altLang="ja-JP" sz="3200" b="1" u="sng" dirty="0" smtClean="0">
              <a:solidFill>
                <a:srgbClr val="FF0000"/>
              </a:solidFill>
            </a:endParaRPr>
          </a:p>
          <a:p>
            <a:pPr marL="0" indent="0">
              <a:buNone/>
            </a:pPr>
            <a:r>
              <a:rPr lang="ja-JP" altLang="en-US" sz="3200" b="1" u="sng" dirty="0" smtClean="0">
                <a:solidFill>
                  <a:srgbClr val="FF0000"/>
                </a:solidFill>
              </a:rPr>
              <a:t>    ３州</a:t>
            </a:r>
            <a:r>
              <a:rPr lang="en-US" altLang="ja-JP" sz="3200" b="1" u="sng" dirty="0" smtClean="0">
                <a:solidFill>
                  <a:srgbClr val="FF0000"/>
                </a:solidFill>
              </a:rPr>
              <a:t>(</a:t>
            </a:r>
            <a:r>
              <a:rPr lang="ja-JP" altLang="en-US" sz="3200" b="1" u="sng" dirty="0" smtClean="0">
                <a:solidFill>
                  <a:srgbClr val="FF0000"/>
                </a:solidFill>
              </a:rPr>
              <a:t>コロラド州、ミネソタ州、ミシシッピ州</a:t>
            </a:r>
            <a:r>
              <a:rPr lang="en-US" altLang="ja-JP" sz="3200" b="1" u="sng" dirty="0" smtClean="0">
                <a:solidFill>
                  <a:srgbClr val="FF0000"/>
                </a:solidFill>
              </a:rPr>
              <a:t>)</a:t>
            </a:r>
          </a:p>
          <a:p>
            <a:pPr marL="0" indent="0">
              <a:buNone/>
            </a:pPr>
            <a:r>
              <a:rPr lang="ja-JP" altLang="en-US" sz="2800" dirty="0" smtClean="0"/>
              <a:t>である。</a:t>
            </a:r>
            <a:endParaRPr kumimoji="1" lang="ja-JP" altLang="en-US" dirty="0" smtClean="0"/>
          </a:p>
        </p:txBody>
      </p:sp>
    </p:spTree>
    <p:extLst>
      <p:ext uri="{BB962C8B-B14F-4D97-AF65-F5344CB8AC3E}">
        <p14:creationId xmlns:p14="http://schemas.microsoft.com/office/powerpoint/2010/main" val="42722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ふふ</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アメリカ地図貼る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5"/>
            <a:ext cx="9144000" cy="6858000"/>
          </a:xfrm>
          <a:prstGeom prst="rect">
            <a:avLst/>
          </a:prstGeom>
        </p:spPr>
      </p:pic>
      <p:sp>
        <p:nvSpPr>
          <p:cNvPr id="11" name="右矢印 10"/>
          <p:cNvSpPr/>
          <p:nvPr/>
        </p:nvSpPr>
        <p:spPr>
          <a:xfrm rot="16200000">
            <a:off x="4503587" y="1160748"/>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6200000">
            <a:off x="2705211" y="3025820"/>
            <a:ext cx="504057"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6200000">
            <a:off x="3572994" y="2415071"/>
            <a:ext cx="576064" cy="50655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右矢印 13"/>
          <p:cNvSpPr/>
          <p:nvPr/>
        </p:nvSpPr>
        <p:spPr>
          <a:xfrm rot="16200000">
            <a:off x="5076056" y="4965586"/>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5747792" y="4656690"/>
            <a:ext cx="576064" cy="44363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671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共和党民主党貼る</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 t="18436" r="12528" b="26936"/>
          <a:stretch/>
        </p:blipFill>
        <p:spPr>
          <a:xfrm>
            <a:off x="0" y="0"/>
            <a:ext cx="9144000" cy="6829535"/>
          </a:xfrm>
          <a:prstGeom prst="rect">
            <a:avLst/>
          </a:prstGeom>
        </p:spPr>
      </p:pic>
      <p:sp>
        <p:nvSpPr>
          <p:cNvPr id="6" name="線吹き出し 1 (枠付き) 5"/>
          <p:cNvSpPr/>
          <p:nvPr/>
        </p:nvSpPr>
        <p:spPr>
          <a:xfrm>
            <a:off x="1115616" y="5015442"/>
            <a:ext cx="1152049" cy="501790"/>
          </a:xfrm>
          <a:prstGeom prst="borderCallout1">
            <a:avLst>
              <a:gd name="adj1" fmla="val -1406"/>
              <a:gd name="adj2" fmla="val 486"/>
              <a:gd name="adj3" fmla="val -113511"/>
              <a:gd name="adj4" fmla="val 1818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コロラド</a:t>
            </a:r>
            <a:endParaRPr kumimoji="1" lang="ja-JP" altLang="en-US" dirty="0"/>
          </a:p>
        </p:txBody>
      </p:sp>
      <p:sp>
        <p:nvSpPr>
          <p:cNvPr id="7" name="線吹き出し 1 (枠付き) 6"/>
          <p:cNvSpPr/>
          <p:nvPr/>
        </p:nvSpPr>
        <p:spPr>
          <a:xfrm>
            <a:off x="6173373" y="5517232"/>
            <a:ext cx="1494972" cy="432048"/>
          </a:xfrm>
          <a:prstGeom prst="borderCallout1">
            <a:avLst>
              <a:gd name="adj1" fmla="val 8672"/>
              <a:gd name="adj2" fmla="val 1376"/>
              <a:gd name="adj3" fmla="val -72712"/>
              <a:gd name="adj4" fmla="val -424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ミシシッピ</a:t>
            </a:r>
            <a:endParaRPr kumimoji="1" lang="ja-JP" altLang="en-US" dirty="0"/>
          </a:p>
        </p:txBody>
      </p:sp>
      <p:sp>
        <p:nvSpPr>
          <p:cNvPr id="8" name="線吹き出し 1 (枠付き) 7"/>
          <p:cNvSpPr/>
          <p:nvPr/>
        </p:nvSpPr>
        <p:spPr>
          <a:xfrm>
            <a:off x="7236296" y="4799418"/>
            <a:ext cx="1350955" cy="432048"/>
          </a:xfrm>
          <a:prstGeom prst="borderCallout1">
            <a:avLst>
              <a:gd name="adj1" fmla="val 18750"/>
              <a:gd name="adj2" fmla="val -8333"/>
              <a:gd name="adj3" fmla="val 92343"/>
              <a:gd name="adj4" fmla="val -866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アラバマ</a:t>
            </a:r>
            <a:endParaRPr kumimoji="1" lang="ja-JP" altLang="en-US" dirty="0"/>
          </a:p>
        </p:txBody>
      </p:sp>
      <p:sp>
        <p:nvSpPr>
          <p:cNvPr id="9" name="線吹き出し 1 (枠付き) 8"/>
          <p:cNvSpPr/>
          <p:nvPr/>
        </p:nvSpPr>
        <p:spPr>
          <a:xfrm>
            <a:off x="1115616" y="3481185"/>
            <a:ext cx="1490424" cy="523879"/>
          </a:xfrm>
          <a:prstGeom prst="borderCallout1">
            <a:avLst>
              <a:gd name="adj1" fmla="val 2166"/>
              <a:gd name="adj2" fmla="val 101191"/>
              <a:gd name="adj3" fmla="val 139001"/>
              <a:gd name="adj4" fmla="val 19067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ネブラスカ</a:t>
            </a:r>
            <a:endParaRPr kumimoji="1" lang="ja-JP" altLang="en-US" dirty="0"/>
          </a:p>
        </p:txBody>
      </p:sp>
      <p:sp>
        <p:nvSpPr>
          <p:cNvPr id="10" name="線吹き出し 1 (枠付き) 9"/>
          <p:cNvSpPr/>
          <p:nvPr/>
        </p:nvSpPr>
        <p:spPr>
          <a:xfrm>
            <a:off x="5220072" y="2864769"/>
            <a:ext cx="1169325" cy="306324"/>
          </a:xfrm>
          <a:prstGeom prst="borderCallout1">
            <a:avLst>
              <a:gd name="adj1" fmla="val 2167"/>
              <a:gd name="adj2" fmla="val 1167"/>
              <a:gd name="adj3" fmla="val 223847"/>
              <a:gd name="adj4" fmla="val -3819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ミネソタ</a:t>
            </a:r>
            <a:endParaRPr kumimoji="1" lang="ja-JP" altLang="en-US" dirty="0"/>
          </a:p>
        </p:txBody>
      </p:sp>
    </p:spTree>
    <p:extLst>
      <p:ext uri="{BB962C8B-B14F-4D97-AF65-F5344CB8AC3E}">
        <p14:creationId xmlns:p14="http://schemas.microsoft.com/office/powerpoint/2010/main" val="2002128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96752"/>
          </a:xfrm>
        </p:spPr>
        <p:txBody>
          <a:bodyPr/>
          <a:lstStyle/>
          <a:p>
            <a:r>
              <a:rPr kumimoji="1" lang="ja-JP" altLang="en-US" sz="6600" dirty="0" smtClean="0"/>
              <a:t>アメリカ民主党</a:t>
            </a:r>
            <a:endParaRPr kumimoji="1" lang="ja-JP" altLang="en-US" sz="6600" dirty="0"/>
          </a:p>
        </p:txBody>
      </p:sp>
      <p:sp>
        <p:nvSpPr>
          <p:cNvPr id="3" name="コンテンツ プレースホルダー 2"/>
          <p:cNvSpPr>
            <a:spLocks noGrp="1"/>
          </p:cNvSpPr>
          <p:nvPr>
            <p:ph idx="1"/>
          </p:nvPr>
        </p:nvSpPr>
        <p:spPr>
          <a:xfrm>
            <a:off x="0" y="1196752"/>
            <a:ext cx="9144000" cy="5661248"/>
          </a:xfrm>
        </p:spPr>
        <p:txBody>
          <a:bodyPr>
            <a:normAutofit fontScale="92500" lnSpcReduction="20000"/>
          </a:bodyPr>
          <a:lstStyle/>
          <a:p>
            <a:r>
              <a:rPr lang="ja-JP" altLang="en-US" sz="2800" dirty="0"/>
              <a:t>マスコットは</a:t>
            </a:r>
            <a:r>
              <a:rPr lang="en-US" altLang="ja-JP" sz="2800" dirty="0"/>
              <a:t>Donkey</a:t>
            </a:r>
            <a:r>
              <a:rPr lang="ja-JP" altLang="en-US" sz="2800" dirty="0"/>
              <a:t>（ロバ）。家庭の象徴</a:t>
            </a:r>
          </a:p>
          <a:p>
            <a:endParaRPr lang="ja-JP" altLang="en-US" sz="2800" dirty="0" smtClean="0"/>
          </a:p>
          <a:p>
            <a:r>
              <a:rPr lang="ja-JP" altLang="en-US" sz="2800" dirty="0" smtClean="0"/>
              <a:t>シンボルカラー</a:t>
            </a:r>
            <a:r>
              <a:rPr lang="ja-JP" altLang="en-US" sz="2800" dirty="0"/>
              <a:t>は白</a:t>
            </a:r>
          </a:p>
          <a:p>
            <a:endParaRPr lang="ja-JP" altLang="en-US" sz="2800" dirty="0" smtClean="0"/>
          </a:p>
          <a:p>
            <a:r>
              <a:rPr lang="ja-JP" altLang="en-US" sz="2800" dirty="0" smtClean="0"/>
              <a:t>「</a:t>
            </a:r>
            <a:r>
              <a:rPr lang="ja-JP" altLang="en-US" sz="2800" dirty="0">
                <a:solidFill>
                  <a:srgbClr val="FF0000"/>
                </a:solidFill>
              </a:rPr>
              <a:t>リベラル（自由主義）</a:t>
            </a:r>
            <a:r>
              <a:rPr lang="ja-JP" altLang="en-US" sz="2800" dirty="0"/>
              <a:t>」を掲げている</a:t>
            </a:r>
          </a:p>
          <a:p>
            <a:endParaRPr lang="ja-JP" altLang="en-US" sz="2800" dirty="0" smtClean="0"/>
          </a:p>
          <a:p>
            <a:r>
              <a:rPr lang="ja-JP" altLang="en-US" sz="2800" dirty="0" smtClean="0"/>
              <a:t>環境</a:t>
            </a:r>
            <a:r>
              <a:rPr lang="ja-JP" altLang="en-US" sz="2800" dirty="0"/>
              <a:t>問題、人権問題、福祉に関して積極的</a:t>
            </a:r>
          </a:p>
          <a:p>
            <a:endParaRPr lang="ja-JP" altLang="en-US" sz="2800" dirty="0" smtClean="0"/>
          </a:p>
          <a:p>
            <a:r>
              <a:rPr lang="ja-JP" altLang="en-US" sz="2800" dirty="0" smtClean="0"/>
              <a:t>主</a:t>
            </a:r>
            <a:r>
              <a:rPr lang="ja-JP" altLang="en-US" sz="2800" dirty="0"/>
              <a:t>な支持層：西海岸＆東海岸の主な州（カリフォルニアは昔から民主党よりです）、高学歴層、マイノリティー</a:t>
            </a:r>
          </a:p>
          <a:p>
            <a:endParaRPr lang="ja-JP" altLang="en-US" sz="2800" dirty="0" smtClean="0"/>
          </a:p>
          <a:p>
            <a:r>
              <a:rPr lang="ja-JP" altLang="en-US" sz="2800" dirty="0" smtClean="0"/>
              <a:t>主</a:t>
            </a:r>
            <a:r>
              <a:rPr lang="ja-JP" altLang="en-US" sz="2800" dirty="0"/>
              <a:t>な大統領：フランクリン・</a:t>
            </a:r>
            <a:r>
              <a:rPr lang="en-US" altLang="ja-JP" sz="2800" dirty="0"/>
              <a:t>D</a:t>
            </a:r>
            <a:r>
              <a:rPr lang="ja-JP" altLang="en-US" sz="2800" dirty="0"/>
              <a:t>・ルーズベルト</a:t>
            </a:r>
            <a:r>
              <a:rPr lang="ja-JP" altLang="en-US" sz="2800" dirty="0" smtClean="0"/>
              <a:t>、</a:t>
            </a:r>
          </a:p>
          <a:p>
            <a:pPr marL="0" indent="0">
              <a:buNone/>
            </a:pPr>
            <a:r>
              <a:rPr lang="ja-JP" altLang="en-US" sz="2800" dirty="0"/>
              <a:t>　</a:t>
            </a:r>
            <a:r>
              <a:rPr lang="ja-JP" altLang="en-US" sz="2800" dirty="0" smtClean="0"/>
              <a:t>ジョン</a:t>
            </a:r>
            <a:r>
              <a:rPr lang="ja-JP" altLang="en-US" sz="2800" dirty="0"/>
              <a:t>・</a:t>
            </a:r>
            <a:r>
              <a:rPr lang="en-US" altLang="ja-JP" sz="2800" dirty="0"/>
              <a:t>F</a:t>
            </a:r>
            <a:r>
              <a:rPr lang="ja-JP" altLang="en-US" sz="2800" dirty="0"/>
              <a:t>・ケネディ、ジミー・カーター</a:t>
            </a:r>
            <a:r>
              <a:rPr lang="ja-JP" altLang="en-US" sz="2800" dirty="0" smtClean="0"/>
              <a:t>、</a:t>
            </a:r>
          </a:p>
          <a:p>
            <a:pPr marL="0" indent="0">
              <a:buNone/>
            </a:pPr>
            <a:r>
              <a:rPr lang="ja-JP" altLang="en-US" sz="2800" dirty="0"/>
              <a:t>　</a:t>
            </a:r>
            <a:r>
              <a:rPr lang="ja-JP" altLang="en-US" sz="2800" dirty="0" smtClean="0"/>
              <a:t>ビル</a:t>
            </a:r>
            <a:r>
              <a:rPr lang="ja-JP" altLang="en-US" sz="2800" dirty="0"/>
              <a:t>・クリントン、バラク・オバマ</a:t>
            </a:r>
          </a:p>
          <a:p>
            <a:pPr marL="0" indent="0">
              <a:buNone/>
            </a:pPr>
            <a:endParaRPr kumimoji="1" lang="ja-JP" altLang="en-US" sz="2800" dirty="0" smtClean="0"/>
          </a:p>
        </p:txBody>
      </p:sp>
    </p:spTree>
    <p:extLst>
      <p:ext uri="{BB962C8B-B14F-4D97-AF65-F5344CB8AC3E}">
        <p14:creationId xmlns:p14="http://schemas.microsoft.com/office/powerpoint/2010/main" val="36309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8640"/>
            <a:ext cx="7283152" cy="864096"/>
          </a:xfrm>
        </p:spPr>
        <p:txBody>
          <a:bodyPr/>
          <a:lstStyle/>
          <a:p>
            <a:r>
              <a:rPr kumimoji="1" lang="ja-JP" altLang="en-US" sz="6600" dirty="0" smtClean="0"/>
              <a:t>アメリカ共和党</a:t>
            </a:r>
            <a:endParaRPr kumimoji="1" lang="ja-JP" altLang="en-US" sz="6600" dirty="0"/>
          </a:p>
        </p:txBody>
      </p:sp>
      <p:sp>
        <p:nvSpPr>
          <p:cNvPr id="3" name="コンテンツ プレースホルダー 2"/>
          <p:cNvSpPr>
            <a:spLocks noGrp="1"/>
          </p:cNvSpPr>
          <p:nvPr>
            <p:ph idx="1"/>
          </p:nvPr>
        </p:nvSpPr>
        <p:spPr>
          <a:xfrm>
            <a:off x="107504" y="836712"/>
            <a:ext cx="9036496" cy="6021288"/>
          </a:xfrm>
        </p:spPr>
        <p:txBody>
          <a:bodyPr>
            <a:normAutofit fontScale="40000" lnSpcReduction="20000"/>
          </a:bodyPr>
          <a:lstStyle/>
          <a:p>
            <a:endParaRPr lang="ja-JP" altLang="en-US" sz="2800" dirty="0" smtClean="0"/>
          </a:p>
          <a:p>
            <a:r>
              <a:rPr lang="ja-JP" altLang="en-US" sz="6000" dirty="0" smtClean="0"/>
              <a:t>マスコット</a:t>
            </a:r>
            <a:r>
              <a:rPr lang="ja-JP" altLang="en-US" sz="6000" dirty="0"/>
              <a:t>は象。知識と力の象徴</a:t>
            </a:r>
          </a:p>
          <a:p>
            <a:endParaRPr lang="ja-JP" altLang="en-US" sz="6000" dirty="0" smtClean="0"/>
          </a:p>
          <a:p>
            <a:r>
              <a:rPr lang="ja-JP" altLang="en-US" sz="6000" dirty="0" smtClean="0"/>
              <a:t>「</a:t>
            </a:r>
            <a:r>
              <a:rPr lang="ja-JP" altLang="en-US" sz="6000" u="sng" dirty="0" smtClean="0">
                <a:solidFill>
                  <a:srgbClr val="FF0000"/>
                </a:solidFill>
              </a:rPr>
              <a:t>新保守主義」</a:t>
            </a:r>
            <a:r>
              <a:rPr lang="ja-JP" altLang="en-US" sz="6000" u="sng" dirty="0">
                <a:solidFill>
                  <a:srgbClr val="FF0000"/>
                </a:solidFill>
              </a:rPr>
              <a:t>を掲げている</a:t>
            </a:r>
          </a:p>
          <a:p>
            <a:endParaRPr lang="ja-JP" altLang="en-US" sz="6000" dirty="0" smtClean="0"/>
          </a:p>
          <a:p>
            <a:r>
              <a:rPr lang="ja-JP" altLang="en-US" sz="6000" dirty="0" smtClean="0"/>
              <a:t>他国</a:t>
            </a:r>
            <a:r>
              <a:rPr lang="ja-JP" altLang="en-US" sz="6000" dirty="0"/>
              <a:t>への介入主義、経済効率や大企業の発展を重視</a:t>
            </a:r>
          </a:p>
          <a:p>
            <a:endParaRPr lang="ja-JP" altLang="en-US" sz="6000" dirty="0" smtClean="0"/>
          </a:p>
          <a:p>
            <a:r>
              <a:rPr lang="ja-JP" altLang="en-US" sz="6000" dirty="0" smtClean="0"/>
              <a:t>同性愛</a:t>
            </a:r>
            <a:r>
              <a:rPr lang="ja-JP" altLang="en-US" sz="6000" dirty="0"/>
              <a:t>と中絶に強固に反対</a:t>
            </a:r>
          </a:p>
          <a:p>
            <a:endParaRPr lang="ja-JP" altLang="en-US" sz="6000" dirty="0" smtClean="0"/>
          </a:p>
          <a:p>
            <a:r>
              <a:rPr lang="ja-JP" altLang="en-US" sz="6000" dirty="0" smtClean="0"/>
              <a:t>主</a:t>
            </a:r>
            <a:r>
              <a:rPr lang="ja-JP" altLang="en-US" sz="6000" dirty="0"/>
              <a:t>な支持層：大企業や軍事関係、キリスト教右派、中南部の富裕層、保守派白人層</a:t>
            </a:r>
          </a:p>
          <a:p>
            <a:endParaRPr lang="ja-JP" altLang="en-US" sz="6000" dirty="0" smtClean="0"/>
          </a:p>
          <a:p>
            <a:r>
              <a:rPr lang="ja-JP" altLang="en-US" sz="6000" dirty="0" smtClean="0"/>
              <a:t>主</a:t>
            </a:r>
            <a:r>
              <a:rPr lang="ja-JP" altLang="en-US" sz="6000" dirty="0"/>
              <a:t>な大統領：エイブラハム・リンカーン</a:t>
            </a:r>
            <a:r>
              <a:rPr lang="ja-JP" altLang="en-US" sz="6000" dirty="0" smtClean="0"/>
              <a:t>、</a:t>
            </a:r>
          </a:p>
          <a:p>
            <a:pPr marL="0" indent="0">
              <a:buNone/>
            </a:pPr>
            <a:r>
              <a:rPr lang="ja-JP" altLang="en-US" sz="6000" dirty="0" smtClean="0"/>
              <a:t>　セオドア・ルーズベルト、リチャード</a:t>
            </a:r>
            <a:r>
              <a:rPr lang="ja-JP" altLang="en-US" sz="6000" dirty="0"/>
              <a:t>・ニクソン</a:t>
            </a:r>
            <a:r>
              <a:rPr lang="ja-JP" altLang="en-US" sz="6000" dirty="0" smtClean="0"/>
              <a:t>、　</a:t>
            </a:r>
          </a:p>
          <a:p>
            <a:pPr marL="0" indent="0">
              <a:buNone/>
            </a:pPr>
            <a:r>
              <a:rPr lang="ja-JP" altLang="en-US" sz="6000" dirty="0"/>
              <a:t>　</a:t>
            </a:r>
            <a:r>
              <a:rPr lang="ja-JP" altLang="en-US" sz="6000" dirty="0" smtClean="0"/>
              <a:t>ジョージ</a:t>
            </a:r>
            <a:r>
              <a:rPr lang="ja-JP" altLang="en-US" sz="6000" dirty="0"/>
              <a:t>・</a:t>
            </a:r>
            <a:r>
              <a:rPr lang="en-US" altLang="ja-JP" sz="6000" dirty="0"/>
              <a:t>W</a:t>
            </a:r>
            <a:r>
              <a:rPr lang="ja-JP" altLang="en-US" sz="6000" dirty="0"/>
              <a:t>・</a:t>
            </a:r>
            <a:r>
              <a:rPr lang="ja-JP" altLang="en-US" sz="6000" dirty="0" smtClean="0"/>
              <a:t>ブッシュ</a:t>
            </a:r>
            <a:endParaRPr lang="ja-JP" altLang="en-US" sz="6000" dirty="0"/>
          </a:p>
        </p:txBody>
      </p:sp>
    </p:spTree>
    <p:extLst>
      <p:ext uri="{BB962C8B-B14F-4D97-AF65-F5344CB8AC3E}">
        <p14:creationId xmlns:p14="http://schemas.microsoft.com/office/powerpoint/2010/main" val="16401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48680"/>
            <a:ext cx="8229600" cy="5534075"/>
          </a:xfrm>
        </p:spPr>
        <p:txBody>
          <a:bodyPr/>
          <a:lstStyle/>
          <a:p>
            <a:pPr marL="0" indent="0">
              <a:buNone/>
            </a:pPr>
            <a:r>
              <a:rPr lang="ja-JP" altLang="en-US" sz="3600" b="1" dirty="0"/>
              <a:t>アメリカ</a:t>
            </a:r>
            <a:r>
              <a:rPr lang="ja-JP" altLang="en-US" sz="3600" b="1" dirty="0" smtClean="0"/>
              <a:t>の成人年齢がバラバラな理由として挙げられるのが。</a:t>
            </a:r>
          </a:p>
          <a:p>
            <a:pPr marL="0" indent="0">
              <a:buNone/>
            </a:pPr>
            <a:endParaRPr lang="ja-JP" altLang="en-US" sz="2800" dirty="0" smtClean="0"/>
          </a:p>
          <a:p>
            <a:pPr marL="0" indent="0">
              <a:buNone/>
            </a:pPr>
            <a:r>
              <a:rPr lang="ja-JP" altLang="en-US" sz="2800" dirty="0"/>
              <a:t>５つ</a:t>
            </a:r>
            <a:r>
              <a:rPr lang="ja-JP" altLang="en-US" sz="2800" dirty="0" smtClean="0"/>
              <a:t>の州のうち４つの州が共和党で</a:t>
            </a:r>
          </a:p>
          <a:p>
            <a:pPr marL="0" indent="0">
              <a:buNone/>
            </a:pPr>
            <a:r>
              <a:rPr lang="ja-JP" altLang="en-US" sz="2800" dirty="0" smtClean="0"/>
              <a:t>共和党は保守主義の政党派で伝統的な家族観や</a:t>
            </a:r>
          </a:p>
          <a:p>
            <a:pPr marL="0" indent="0">
              <a:buNone/>
            </a:pPr>
            <a:r>
              <a:rPr lang="ja-JP" altLang="en-US" sz="2800" dirty="0" smtClean="0"/>
              <a:t>宗教観を守り続けようとする考え方から、成人年齢が</a:t>
            </a:r>
            <a:r>
              <a:rPr lang="en-US" altLang="ja-JP" sz="2800" dirty="0" smtClean="0"/>
              <a:t>18</a:t>
            </a:r>
            <a:r>
              <a:rPr lang="ja-JP" altLang="en-US" sz="2800" dirty="0" smtClean="0"/>
              <a:t>歳ではない理由の一つと推測できる。</a:t>
            </a:r>
            <a:endParaRPr lang="ja-JP" altLang="en-US" sz="2800" dirty="0"/>
          </a:p>
          <a:p>
            <a:pPr marL="0" indent="0">
              <a:buNone/>
            </a:pPr>
            <a:endParaRPr lang="ja-JP" altLang="en-US" dirty="0" smtClean="0"/>
          </a:p>
          <a:p>
            <a:pPr marL="0" indent="0">
              <a:buNone/>
            </a:pPr>
            <a:endParaRPr kumimoji="1" lang="ja-JP" altLang="en-US" dirty="0"/>
          </a:p>
        </p:txBody>
      </p:sp>
    </p:spTree>
    <p:extLst>
      <p:ext uri="{BB962C8B-B14F-4D97-AF65-F5344CB8AC3E}">
        <p14:creationId xmlns:p14="http://schemas.microsoft.com/office/powerpoint/2010/main" val="13756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772816"/>
            <a:ext cx="8676456" cy="3405855"/>
          </a:xfrm>
        </p:spPr>
        <p:style>
          <a:lnRef idx="2">
            <a:schemeClr val="accent6"/>
          </a:lnRef>
          <a:fillRef idx="1">
            <a:schemeClr val="lt1"/>
          </a:fillRef>
          <a:effectRef idx="0">
            <a:schemeClr val="accent6"/>
          </a:effectRef>
          <a:fontRef idx="minor">
            <a:schemeClr val="dk1"/>
          </a:fontRef>
        </p:style>
        <p:txBody>
          <a:bodyPr>
            <a:normAutofit fontScale="90000"/>
          </a:bodyPr>
          <a:lstStyle/>
          <a:p>
            <a:pPr marL="0" indent="0"/>
            <a:r>
              <a:rPr lang="ja-JP" altLang="en-US" sz="7200" dirty="0">
                <a:solidFill>
                  <a:srgbClr val="FF0000"/>
                </a:solidFill>
              </a:rPr>
              <a:t/>
            </a:r>
            <a:br>
              <a:rPr lang="ja-JP" altLang="en-US" sz="7200" dirty="0">
                <a:solidFill>
                  <a:srgbClr val="FF0000"/>
                </a:solidFill>
              </a:rPr>
            </a:br>
            <a:r>
              <a:rPr lang="ja-JP" altLang="en-US" sz="6600" dirty="0"/>
              <a:t>世界の半分以上の国は</a:t>
            </a:r>
            <a:r>
              <a:rPr lang="ja-JP" altLang="en-US" sz="6600" dirty="0" smtClean="0"/>
              <a:t>、</a:t>
            </a:r>
            <a:r>
              <a:rPr lang="en-US" altLang="ja-JP" sz="6600" dirty="0" smtClean="0"/>
              <a:t/>
            </a:r>
            <a:br>
              <a:rPr lang="en-US" altLang="ja-JP" sz="6600" dirty="0" smtClean="0"/>
            </a:br>
            <a:r>
              <a:rPr lang="en-US" altLang="ja-JP" sz="6600" dirty="0" smtClean="0"/>
              <a:t>18</a:t>
            </a:r>
            <a:r>
              <a:rPr lang="ja-JP" altLang="en-US" sz="6600" dirty="0"/>
              <a:t>歳を成人と定めている</a:t>
            </a:r>
            <a:br>
              <a:rPr lang="ja-JP" altLang="en-US" sz="6600" dirty="0"/>
            </a:br>
            <a:endParaRPr kumimoji="1" lang="ja-JP" altLang="en-US" sz="6600" dirty="0"/>
          </a:p>
        </p:txBody>
      </p:sp>
    </p:spTree>
    <p:extLst>
      <p:ext uri="{BB962C8B-B14F-4D97-AF65-F5344CB8AC3E}">
        <p14:creationId xmlns:p14="http://schemas.microsoft.com/office/powerpoint/2010/main" val="11617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219256" cy="5145435"/>
          </a:xfrm>
        </p:spPr>
        <p:txBody>
          <a:bodyPr/>
          <a:lstStyle/>
          <a:p>
            <a:r>
              <a:rPr lang="ja-JP" altLang="en-US" sz="5400" dirty="0" smtClean="0">
                <a:solidFill>
                  <a:srgbClr val="FF0000"/>
                </a:solidFill>
              </a:rPr>
              <a:t>成人年齢</a:t>
            </a:r>
            <a:r>
              <a:rPr lang="ja-JP" altLang="en-US" dirty="0" smtClean="0"/>
              <a:t>が</a:t>
            </a:r>
            <a:r>
              <a:rPr lang="en-US" altLang="ja-JP" dirty="0" smtClean="0"/>
              <a:t>18</a:t>
            </a:r>
            <a:r>
              <a:rPr lang="ja-JP" altLang="en-US" dirty="0" smtClean="0"/>
              <a:t>歳</a:t>
            </a:r>
            <a:r>
              <a:rPr lang="en-US" altLang="ja-JP" dirty="0" smtClean="0"/>
              <a:t>(16</a:t>
            </a:r>
            <a:r>
              <a:rPr lang="ja-JP" altLang="en-US" dirty="0" smtClean="0"/>
              <a:t>歳、</a:t>
            </a:r>
            <a:r>
              <a:rPr lang="en-US" altLang="ja-JP" dirty="0" smtClean="0"/>
              <a:t>17</a:t>
            </a:r>
            <a:r>
              <a:rPr lang="ja-JP" altLang="en-US" dirty="0" smtClean="0"/>
              <a:t>歳も含む。</a:t>
            </a:r>
            <a:r>
              <a:rPr lang="en-US" altLang="ja-JP" dirty="0" smtClean="0"/>
              <a:t>)</a:t>
            </a:r>
            <a:r>
              <a:rPr lang="ja-JP" altLang="en-US" dirty="0" smtClean="0"/>
              <a:t>から認められている国、地域が</a:t>
            </a:r>
            <a:r>
              <a:rPr lang="en-US" altLang="ja-JP" sz="4400" dirty="0" smtClean="0">
                <a:solidFill>
                  <a:srgbClr val="FF0000"/>
                </a:solidFill>
              </a:rPr>
              <a:t>141</a:t>
            </a:r>
            <a:r>
              <a:rPr lang="ja-JP" altLang="en-US" sz="4400" dirty="0" smtClean="0">
                <a:solidFill>
                  <a:srgbClr val="FF0000"/>
                </a:solidFill>
              </a:rPr>
              <a:t>国、地域</a:t>
            </a:r>
            <a:r>
              <a:rPr lang="ja-JP" altLang="en-US" dirty="0" smtClean="0"/>
              <a:t>がある。</a:t>
            </a:r>
          </a:p>
          <a:p>
            <a:pPr marL="0" indent="0">
              <a:buNone/>
            </a:pPr>
            <a:endParaRPr lang="ja-JP" altLang="en-US" dirty="0" smtClean="0">
              <a:solidFill>
                <a:srgbClr val="FF0000"/>
              </a:solidFill>
            </a:endParaRPr>
          </a:p>
          <a:p>
            <a:endParaRPr lang="ja-JP" altLang="en-US" sz="5400" dirty="0" smtClean="0">
              <a:solidFill>
                <a:srgbClr val="FF0000"/>
              </a:solidFill>
            </a:endParaRPr>
          </a:p>
          <a:p>
            <a:r>
              <a:rPr lang="ja-JP" altLang="en-US" sz="5400" dirty="0" smtClean="0">
                <a:solidFill>
                  <a:srgbClr val="FF0000"/>
                </a:solidFill>
              </a:rPr>
              <a:t>選挙権</a:t>
            </a:r>
            <a:r>
              <a:rPr lang="ja-JP" altLang="en-US" dirty="0" smtClean="0"/>
              <a:t>が</a:t>
            </a:r>
            <a:r>
              <a:rPr lang="en-US" altLang="ja-JP" dirty="0" smtClean="0"/>
              <a:t>18</a:t>
            </a:r>
            <a:r>
              <a:rPr lang="ja-JP" altLang="en-US" dirty="0" smtClean="0"/>
              <a:t>歳</a:t>
            </a:r>
            <a:r>
              <a:rPr lang="en-US" altLang="ja-JP" dirty="0" smtClean="0"/>
              <a:t>(16</a:t>
            </a:r>
            <a:r>
              <a:rPr lang="ja-JP" altLang="en-US" dirty="0" smtClean="0"/>
              <a:t>歳、</a:t>
            </a:r>
            <a:r>
              <a:rPr lang="en-US" altLang="ja-JP" dirty="0" smtClean="0"/>
              <a:t>17</a:t>
            </a:r>
            <a:r>
              <a:rPr lang="ja-JP" altLang="en-US" dirty="0" smtClean="0"/>
              <a:t>歳も含む。</a:t>
            </a:r>
            <a:r>
              <a:rPr lang="en-US" altLang="ja-JP" dirty="0" smtClean="0"/>
              <a:t>)</a:t>
            </a:r>
            <a:r>
              <a:rPr lang="ja-JP" altLang="en-US" dirty="0" smtClean="0"/>
              <a:t>から認められている国、地域が</a:t>
            </a:r>
            <a:r>
              <a:rPr lang="en-US" altLang="ja-JP" sz="4400" dirty="0" smtClean="0">
                <a:solidFill>
                  <a:srgbClr val="FF0000"/>
                </a:solidFill>
              </a:rPr>
              <a:t>170</a:t>
            </a:r>
            <a:r>
              <a:rPr lang="ja-JP" altLang="en-US" sz="4400" dirty="0" smtClean="0">
                <a:solidFill>
                  <a:srgbClr val="FF0000"/>
                </a:solidFill>
              </a:rPr>
              <a:t>国、地域</a:t>
            </a:r>
            <a:r>
              <a:rPr lang="ja-JP" altLang="en-US" dirty="0" smtClean="0"/>
              <a:t>がある。</a:t>
            </a:r>
          </a:p>
          <a:p>
            <a:pPr marL="0" indent="0">
              <a:buNone/>
            </a:pPr>
            <a:endParaRPr kumimoji="1" lang="ja-JP" altLang="en-US" dirty="0"/>
          </a:p>
        </p:txBody>
      </p:sp>
    </p:spTree>
    <p:extLst>
      <p:ext uri="{BB962C8B-B14F-4D97-AF65-F5344CB8AC3E}">
        <p14:creationId xmlns:p14="http://schemas.microsoft.com/office/powerpoint/2010/main" val="37824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332656"/>
            <a:ext cx="8229600" cy="1267544"/>
          </a:xfrm>
        </p:spPr>
        <p:txBody>
          <a:bodyPr/>
          <a:lstStyle/>
          <a:p>
            <a:r>
              <a:rPr lang="ja-JP" altLang="en-US" sz="4800" dirty="0" smtClean="0"/>
              <a:t>なぜこのテーマにしたか？</a:t>
            </a:r>
            <a:endParaRPr kumimoji="1" lang="ja-JP" altLang="en-US" sz="4800" dirty="0"/>
          </a:p>
        </p:txBody>
      </p:sp>
      <p:sp>
        <p:nvSpPr>
          <p:cNvPr id="5" name="コンテンツ プレースホルダー 2"/>
          <p:cNvSpPr>
            <a:spLocks noGrp="1"/>
          </p:cNvSpPr>
          <p:nvPr>
            <p:ph idx="1"/>
          </p:nvPr>
        </p:nvSpPr>
        <p:spPr>
          <a:xfrm>
            <a:off x="457200" y="1600200"/>
            <a:ext cx="8229600" cy="4525963"/>
          </a:xfrm>
        </p:spPr>
        <p:txBody>
          <a:bodyPr/>
          <a:lstStyle/>
          <a:p>
            <a:r>
              <a:rPr kumimoji="1" lang="ja-JP" altLang="en-US" dirty="0" smtClean="0"/>
              <a:t>日本において来年夏に行われる</a:t>
            </a:r>
            <a:r>
              <a:rPr lang="ja-JP" altLang="en-US" dirty="0" smtClean="0"/>
              <a:t>参議院選挙から投票権が</a:t>
            </a:r>
            <a:r>
              <a:rPr kumimoji="1" lang="ja-JP" altLang="en-US" dirty="0" smtClean="0"/>
              <a:t>１８歳に引き下げられることが決まり、成人年齢においても１８歳引き下げが議論されているので今後の日本のことや世界で見た「</a:t>
            </a:r>
            <a:r>
              <a:rPr kumimoji="1" lang="ja-JP" altLang="en-US" dirty="0" smtClean="0">
                <a:solidFill>
                  <a:srgbClr val="FF0000"/>
                </a:solidFill>
              </a:rPr>
              <a:t>成人</a:t>
            </a:r>
            <a:r>
              <a:rPr kumimoji="1" lang="ja-JP" altLang="en-US" dirty="0" smtClean="0"/>
              <a:t>」について気になり調べました。</a:t>
            </a:r>
            <a:endParaRPr kumimoji="1" lang="en-US" altLang="ja-JP" dirty="0" smtClean="0"/>
          </a:p>
          <a:p>
            <a:endParaRPr lang="en-US" altLang="ja-JP" dirty="0"/>
          </a:p>
        </p:txBody>
      </p:sp>
    </p:spTree>
    <p:extLst>
      <p:ext uri="{BB962C8B-B14F-4D97-AF65-F5344CB8AC3E}">
        <p14:creationId xmlns:p14="http://schemas.microsoft.com/office/powerpoint/2010/main" val="4206626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81666" y="1208428"/>
            <a:ext cx="8494633"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ja-JP" altLang="en-US" sz="5400" dirty="0" smtClean="0">
                <a:ln w="0"/>
                <a:solidFill>
                  <a:schemeClr val="tx1"/>
                </a:solidFill>
                <a:effectLst>
                  <a:outerShdw blurRad="38100" dist="19050" dir="2700000" algn="tl" rotWithShape="0">
                    <a:schemeClr val="dk1">
                      <a:alpha val="40000"/>
                    </a:schemeClr>
                  </a:outerShdw>
                </a:effectLst>
              </a:rPr>
              <a:t>成人年齢を引き下げた経緯</a:t>
            </a:r>
            <a:endParaRPr lang="ja-JP" altLang="en-US" sz="5400" dirty="0">
              <a:ln w="0"/>
              <a:solidFill>
                <a:schemeClr val="tx1"/>
              </a:solidFill>
              <a:effectLst>
                <a:outerShdw blurRad="38100" dist="19050" dir="2700000" algn="tl" rotWithShape="0">
                  <a:schemeClr val="dk1">
                    <a:alpha val="40000"/>
                  </a:schemeClr>
                </a:outerShdw>
              </a:effectLst>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982" y="3356991"/>
            <a:ext cx="3890640" cy="2400161"/>
          </a:xfrm>
          <a:prstGeom prst="rect">
            <a:avLst/>
          </a:prstGeom>
          <a:ln>
            <a:noFill/>
          </a:ln>
          <a:effectLst>
            <a:outerShdw blurRad="292100" dist="139700" dir="2700000" algn="tl" rotWithShape="0">
              <a:srgbClr val="333333">
                <a:alpha val="65000"/>
              </a:srgbClr>
            </a:outerShdw>
          </a:effectLst>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4" y="3356992"/>
            <a:ext cx="4000269" cy="2400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2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2276872"/>
            <a:ext cx="9144000" cy="4588385"/>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altLang="ja-JP" dirty="0">
                <a:solidFill>
                  <a:srgbClr val="FF0000"/>
                </a:solidFill>
              </a:rPr>
              <a:t>1960</a:t>
            </a:r>
            <a:r>
              <a:rPr lang="ja-JP" altLang="en-US" dirty="0">
                <a:solidFill>
                  <a:srgbClr val="FF0000"/>
                </a:solidFill>
              </a:rPr>
              <a:t>年代になり、ヨーロッパで学生運動が盛んになり</a:t>
            </a:r>
            <a:r>
              <a:rPr lang="ja-JP" altLang="en-US" dirty="0"/>
              <a:t>、政府や大人たちは、</a:t>
            </a:r>
            <a:r>
              <a:rPr lang="ja-JP" altLang="en-US" dirty="0">
                <a:solidFill>
                  <a:schemeClr val="tx1"/>
                </a:solidFill>
              </a:rPr>
              <a:t>学生運動</a:t>
            </a:r>
            <a:r>
              <a:rPr lang="ja-JP" altLang="en-US" dirty="0"/>
              <a:t>をどう鎮めるかに頭を悩まされていた</a:t>
            </a:r>
            <a:r>
              <a:rPr lang="ja-JP" altLang="en-US" dirty="0" smtClean="0"/>
              <a:t>。</a:t>
            </a:r>
            <a:r>
              <a:rPr lang="ja-JP" altLang="en-US" dirty="0" smtClean="0">
                <a:solidFill>
                  <a:srgbClr val="FF0000"/>
                </a:solidFill>
              </a:rPr>
              <a:t>そこ</a:t>
            </a:r>
            <a:r>
              <a:rPr lang="ja-JP" altLang="en-US" dirty="0">
                <a:solidFill>
                  <a:srgbClr val="FF0000"/>
                </a:solidFill>
              </a:rPr>
              <a:t>で学生運動を鎮静の</a:t>
            </a:r>
            <a:r>
              <a:rPr lang="en-US" altLang="ja-JP" dirty="0">
                <a:solidFill>
                  <a:srgbClr val="FF0000"/>
                </a:solidFill>
              </a:rPr>
              <a:t>1</a:t>
            </a:r>
            <a:r>
              <a:rPr lang="ja-JP" altLang="en-US" dirty="0" err="1">
                <a:solidFill>
                  <a:srgbClr val="FF0000"/>
                </a:solidFill>
              </a:rPr>
              <a:t>つの</a:t>
            </a:r>
            <a:r>
              <a:rPr lang="ja-JP" altLang="en-US" dirty="0">
                <a:solidFill>
                  <a:srgbClr val="FF0000"/>
                </a:solidFill>
              </a:rPr>
              <a:t>手段として、</a:t>
            </a:r>
          </a:p>
          <a:p>
            <a:pPr marL="0" indent="0">
              <a:buNone/>
            </a:pPr>
            <a:r>
              <a:rPr lang="ja-JP" altLang="en-US" dirty="0">
                <a:solidFill>
                  <a:srgbClr val="FF0000"/>
                </a:solidFill>
              </a:rPr>
              <a:t>学生に選挙権を与えることを検討</a:t>
            </a:r>
            <a:r>
              <a:rPr lang="ja-JP" altLang="en-US" dirty="0" smtClean="0">
                <a:solidFill>
                  <a:srgbClr val="FF0000"/>
                </a:solidFill>
              </a:rPr>
              <a:t>していました。</a:t>
            </a:r>
          </a:p>
          <a:p>
            <a:pPr marL="0" indent="0">
              <a:buNone/>
            </a:pPr>
            <a:r>
              <a:rPr kumimoji="1" lang="ja-JP" altLang="en-US" dirty="0" smtClean="0"/>
              <a:t>投票年齢引き下げの支持根拠の１つとして、西ドイツには兵役制度があり、兵役の義務は</a:t>
            </a:r>
            <a:r>
              <a:rPr kumimoji="1" lang="en-US" altLang="ja-JP" dirty="0" smtClean="0"/>
              <a:t>18</a:t>
            </a:r>
            <a:r>
              <a:rPr kumimoji="1" lang="ja-JP" altLang="en-US" dirty="0" smtClean="0"/>
              <a:t>歳からでした。そのために、選挙権も</a:t>
            </a:r>
            <a:r>
              <a:rPr kumimoji="1" lang="en-US" altLang="ja-JP" dirty="0" smtClean="0"/>
              <a:t>18</a:t>
            </a:r>
            <a:r>
              <a:rPr kumimoji="1" lang="ja-JP" altLang="en-US" dirty="0" smtClean="0"/>
              <a:t>歳から与えるのが妥当であるという主張が出てきたのです。</a:t>
            </a:r>
          </a:p>
          <a:p>
            <a:pPr marL="0" indent="0">
              <a:buNone/>
            </a:pPr>
            <a:endParaRPr lang="ja-JP" altLang="en-US" dirty="0" smtClean="0"/>
          </a:p>
          <a:p>
            <a:pPr marL="0" indent="0">
              <a:buNone/>
            </a:pPr>
            <a:r>
              <a:rPr lang="ja-JP" altLang="en-US" dirty="0" smtClean="0"/>
              <a:t>これらの流れを受けて、</a:t>
            </a:r>
            <a:r>
              <a:rPr lang="en-US" altLang="ja-JP" dirty="0" smtClean="0"/>
              <a:t>1974</a:t>
            </a:r>
            <a:r>
              <a:rPr lang="ja-JP" altLang="en-US" dirty="0" smtClean="0"/>
              <a:t>年には成人年齢そのものを</a:t>
            </a:r>
            <a:r>
              <a:rPr lang="en-US" altLang="ja-JP" dirty="0" smtClean="0"/>
              <a:t>18</a:t>
            </a:r>
            <a:r>
              <a:rPr lang="ja-JP" altLang="en-US" dirty="0" smtClean="0"/>
              <a:t>歳に下げる法案が、連邦議会で可決されもした。</a:t>
            </a:r>
            <a:endParaRPr kumimoji="1" lang="ja-JP" altLang="en-US" dirty="0"/>
          </a:p>
        </p:txBody>
      </p:sp>
      <p:sp>
        <p:nvSpPr>
          <p:cNvPr id="4" name="正方形/長方形 3"/>
          <p:cNvSpPr/>
          <p:nvPr/>
        </p:nvSpPr>
        <p:spPr>
          <a:xfrm>
            <a:off x="602783" y="601045"/>
            <a:ext cx="2733441" cy="1107996"/>
          </a:xfrm>
          <a:prstGeom prst="rect">
            <a:avLst/>
          </a:prstGeom>
          <a:noFill/>
        </p:spPr>
        <p:txBody>
          <a:bodyPr wrap="none" lIns="91440" tIns="45720" rIns="91440" bIns="45720">
            <a:spAutoFit/>
          </a:bodyPr>
          <a:lstStyle/>
          <a:p>
            <a:pPr algn="ctr"/>
            <a:r>
              <a:rPr lang="ja-JP" alt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ドイツ</a:t>
            </a:r>
            <a:endParaRPr lang="ja-JP" alt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192" y="116632"/>
            <a:ext cx="3461370" cy="20768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5417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calcmode="lin" valueType="num">
                                      <p:cBhvr additive="base">
                                        <p:cTn id="32"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bg/>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2564904"/>
            <a:ext cx="9144000" cy="4293096"/>
          </a:xfrm>
        </p:spPr>
        <p:style>
          <a:lnRef idx="2">
            <a:schemeClr val="accent3"/>
          </a:lnRef>
          <a:fillRef idx="1">
            <a:schemeClr val="lt1"/>
          </a:fillRef>
          <a:effectRef idx="0">
            <a:schemeClr val="accent3"/>
          </a:effectRef>
          <a:fontRef idx="minor">
            <a:schemeClr val="dk1"/>
          </a:fontRef>
        </p:style>
        <p:txBody>
          <a:bodyPr/>
          <a:lstStyle/>
          <a:p>
            <a:pPr marL="0" indent="0">
              <a:buNone/>
            </a:pPr>
            <a:endParaRPr kumimoji="1" lang="ja-JP" altLang="en-US" dirty="0" smtClean="0"/>
          </a:p>
          <a:p>
            <a:pPr marL="0" indent="0">
              <a:buNone/>
            </a:pPr>
            <a:r>
              <a:rPr kumimoji="1" lang="en-US" altLang="ja-JP" dirty="0" smtClean="0">
                <a:solidFill>
                  <a:srgbClr val="FF0000"/>
                </a:solidFill>
              </a:rPr>
              <a:t>1960</a:t>
            </a:r>
            <a:r>
              <a:rPr kumimoji="1" lang="ja-JP" altLang="en-US" dirty="0" smtClean="0">
                <a:solidFill>
                  <a:srgbClr val="FF0000"/>
                </a:solidFill>
              </a:rPr>
              <a:t>年代には学生運動が盛んになり</a:t>
            </a:r>
            <a:r>
              <a:rPr kumimoji="1" lang="ja-JP" altLang="en-US" dirty="0" smtClean="0"/>
              <a:t>、</a:t>
            </a:r>
            <a:r>
              <a:rPr lang="ja-JP" altLang="en-US" dirty="0" smtClean="0"/>
              <a:t>政治家が選挙運動を行うときも、その対策を</a:t>
            </a:r>
            <a:r>
              <a:rPr kumimoji="1" lang="ja-JP" altLang="en-US" dirty="0" smtClean="0"/>
              <a:t>発表しなくてはいけない状態でして。</a:t>
            </a:r>
            <a:r>
              <a:rPr lang="ja-JP" altLang="en-US" dirty="0" smtClean="0"/>
              <a:t>そのため労働党は、</a:t>
            </a:r>
            <a:r>
              <a:rPr lang="en-US" altLang="ja-JP" dirty="0" smtClean="0"/>
              <a:t>1966</a:t>
            </a:r>
            <a:r>
              <a:rPr lang="ja-JP" altLang="en-US" dirty="0" smtClean="0"/>
              <a:t>年の選挙綱領で</a:t>
            </a:r>
            <a:r>
              <a:rPr kumimoji="1" lang="ja-JP" altLang="en-US" dirty="0" smtClean="0"/>
              <a:t>投票年齢の</a:t>
            </a:r>
            <a:r>
              <a:rPr kumimoji="1" lang="en-US" altLang="ja-JP" dirty="0" smtClean="0"/>
              <a:t>18</a:t>
            </a:r>
            <a:r>
              <a:rPr kumimoji="1" lang="ja-JP" altLang="en-US" dirty="0" smtClean="0"/>
              <a:t>歳への引き下げを公約します。</a:t>
            </a:r>
          </a:p>
          <a:p>
            <a:pPr marL="0" indent="0">
              <a:buNone/>
            </a:pPr>
            <a:endParaRPr lang="ja-JP" altLang="en-US" dirty="0" smtClean="0"/>
          </a:p>
          <a:p>
            <a:pPr marL="0" indent="0">
              <a:buNone/>
            </a:pPr>
            <a:r>
              <a:rPr lang="ja-JP" altLang="en-US" dirty="0" smtClean="0"/>
              <a:t>そして、イギリス国内の成人年齢を議論するための「レイテイ委員会」が発足します。「レイテイ委員会」は数年間の検討を続け、</a:t>
            </a:r>
          </a:p>
          <a:p>
            <a:pPr marL="0" indent="0">
              <a:buNone/>
            </a:pPr>
            <a:r>
              <a:rPr kumimoji="1" lang="en-US" altLang="ja-JP" dirty="0" smtClean="0">
                <a:solidFill>
                  <a:srgbClr val="FF0000"/>
                </a:solidFill>
              </a:rPr>
              <a:t>1969</a:t>
            </a:r>
            <a:r>
              <a:rPr kumimoji="1" lang="ja-JP" altLang="en-US" dirty="0" smtClean="0">
                <a:solidFill>
                  <a:srgbClr val="FF0000"/>
                </a:solidFill>
              </a:rPr>
              <a:t>年に成人年齢を</a:t>
            </a:r>
            <a:r>
              <a:rPr kumimoji="1" lang="en-US" altLang="ja-JP" dirty="0" smtClean="0">
                <a:solidFill>
                  <a:srgbClr val="FF0000"/>
                </a:solidFill>
              </a:rPr>
              <a:t>18</a:t>
            </a:r>
            <a:r>
              <a:rPr kumimoji="1" lang="ja-JP" altLang="en-US" dirty="0" smtClean="0">
                <a:solidFill>
                  <a:srgbClr val="FF0000"/>
                </a:solidFill>
              </a:rPr>
              <a:t>歳に引き下げることになりました。</a:t>
            </a:r>
          </a:p>
          <a:p>
            <a:pPr marL="0" indent="0">
              <a:buNone/>
            </a:pPr>
            <a:endParaRPr kumimoji="1" lang="ja-JP" altLang="en-US" dirty="0">
              <a:solidFill>
                <a:srgbClr val="FF0000"/>
              </a:solidFill>
            </a:endParaRPr>
          </a:p>
        </p:txBody>
      </p:sp>
      <p:sp>
        <p:nvSpPr>
          <p:cNvPr id="4" name="正方形/長方形 3"/>
          <p:cNvSpPr/>
          <p:nvPr/>
        </p:nvSpPr>
        <p:spPr>
          <a:xfrm>
            <a:off x="539552" y="1052736"/>
            <a:ext cx="3583032" cy="1107996"/>
          </a:xfrm>
          <a:prstGeom prst="rect">
            <a:avLst/>
          </a:prstGeom>
          <a:noFill/>
        </p:spPr>
        <p:txBody>
          <a:bodyPr wrap="none" lIns="91440" tIns="45720" rIns="91440" bIns="45720">
            <a:spAutoFit/>
          </a:bodyPr>
          <a:lstStyle/>
          <a:p>
            <a:pPr algn="ctr"/>
            <a:r>
              <a:rPr kumimoji="1" lang="ja-JP" alt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イギリス</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14426"/>
            <a:ext cx="3610166" cy="22271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311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calcmode="lin" valueType="num">
                                      <p:cBhvr additive="base">
                                        <p:cTn id="32"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bg/>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88840"/>
            <a:ext cx="9144000" cy="2304256"/>
          </a:xfrm>
        </p:spPr>
        <p:txBody>
          <a:bodyPr/>
          <a:lstStyle/>
          <a:p>
            <a:r>
              <a:rPr kumimoji="1" lang="ja-JP" altLang="en-US" sz="6600" dirty="0" smtClean="0"/>
              <a:t>近年の成人年齢</a:t>
            </a:r>
            <a:br>
              <a:rPr kumimoji="1" lang="ja-JP" altLang="en-US" sz="6600" dirty="0" smtClean="0"/>
            </a:br>
            <a:r>
              <a:rPr kumimoji="1" lang="ja-JP" altLang="en-US" sz="6600" dirty="0" smtClean="0"/>
              <a:t>の</a:t>
            </a:r>
            <a:br>
              <a:rPr kumimoji="1" lang="ja-JP" altLang="en-US" sz="6600" dirty="0" smtClean="0"/>
            </a:br>
            <a:r>
              <a:rPr kumimoji="1" lang="ja-JP" altLang="en-US" sz="6600" dirty="0" smtClean="0"/>
              <a:t>引き下げ国の事例</a:t>
            </a:r>
            <a:endParaRPr kumimoji="1" lang="ja-JP" altLang="en-US" sz="6600" dirty="0"/>
          </a:p>
        </p:txBody>
      </p:sp>
    </p:spTree>
    <p:extLst>
      <p:ext uri="{BB962C8B-B14F-4D97-AF65-F5344CB8AC3E}">
        <p14:creationId xmlns:p14="http://schemas.microsoft.com/office/powerpoint/2010/main" val="20625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32656"/>
            <a:ext cx="8219256" cy="5793507"/>
          </a:xfrm>
        </p:spPr>
        <p:txBody>
          <a:bodyPr/>
          <a:lstStyle/>
          <a:p>
            <a:r>
              <a:rPr kumimoji="1" lang="ja-JP" altLang="en-US" sz="5400" dirty="0" smtClean="0"/>
              <a:t>ギリシャ</a:t>
            </a:r>
          </a:p>
          <a:p>
            <a:pPr marL="0" indent="0">
              <a:buNone/>
            </a:pPr>
            <a:endParaRPr lang="ja-JP" altLang="en-US" dirty="0"/>
          </a:p>
          <a:p>
            <a:pPr marL="0" indent="0">
              <a:buNone/>
            </a:pPr>
            <a:endParaRPr lang="ja-JP" altLang="en-US" dirty="0" smtClean="0"/>
          </a:p>
          <a:p>
            <a:pPr marL="0" indent="0">
              <a:buNone/>
            </a:pPr>
            <a:r>
              <a:rPr lang="en-US" altLang="ja-JP" dirty="0" smtClean="0"/>
              <a:t>1983</a:t>
            </a:r>
            <a:r>
              <a:rPr lang="ja-JP" altLang="en-US" dirty="0" smtClean="0"/>
              <a:t>年に</a:t>
            </a:r>
            <a:r>
              <a:rPr lang="en-US" altLang="ja-JP" dirty="0" smtClean="0">
                <a:solidFill>
                  <a:srgbClr val="FF0000"/>
                </a:solidFill>
              </a:rPr>
              <a:t>21</a:t>
            </a:r>
            <a:r>
              <a:rPr lang="ja-JP" altLang="en-US" dirty="0" smtClean="0">
                <a:solidFill>
                  <a:srgbClr val="FF0000"/>
                </a:solidFill>
              </a:rPr>
              <a:t>歳から</a:t>
            </a:r>
            <a:r>
              <a:rPr lang="en-US" altLang="ja-JP" dirty="0" smtClean="0">
                <a:solidFill>
                  <a:srgbClr val="FF0000"/>
                </a:solidFill>
              </a:rPr>
              <a:t>18</a:t>
            </a:r>
            <a:r>
              <a:rPr lang="ja-JP" altLang="en-US" dirty="0" smtClean="0">
                <a:solidFill>
                  <a:srgbClr val="FF0000"/>
                </a:solidFill>
              </a:rPr>
              <a:t>歳に成人年齢を引き下げを行った</a:t>
            </a:r>
            <a:r>
              <a:rPr lang="ja-JP" altLang="en-US" dirty="0" smtClean="0"/>
              <a:t>。</a:t>
            </a:r>
          </a:p>
          <a:p>
            <a:pPr marL="0" indent="0">
              <a:buNone/>
            </a:pPr>
            <a:endParaRPr lang="ja-JP" altLang="en-US" dirty="0" smtClean="0"/>
          </a:p>
          <a:p>
            <a:pPr marL="0" indent="0">
              <a:buNone/>
            </a:pPr>
            <a:r>
              <a:rPr lang="en-US" altLang="ja-JP" dirty="0" smtClean="0"/>
              <a:t>18</a:t>
            </a:r>
            <a:r>
              <a:rPr lang="ja-JP" altLang="en-US" dirty="0" smtClean="0"/>
              <a:t>歳でも十分法律行為の主体と成るほど</a:t>
            </a:r>
            <a:r>
              <a:rPr lang="ja-JP" altLang="en-US" dirty="0" smtClean="0">
                <a:solidFill>
                  <a:srgbClr val="FF0000"/>
                </a:solidFill>
              </a:rPr>
              <a:t>精神的成熟度</a:t>
            </a:r>
            <a:r>
              <a:rPr lang="ja-JP" altLang="en-US" dirty="0" smtClean="0"/>
              <a:t>が発達しているから。なお、</a:t>
            </a:r>
            <a:r>
              <a:rPr lang="ja-JP" altLang="en-US" dirty="0" smtClean="0">
                <a:solidFill>
                  <a:srgbClr val="FF0000"/>
                </a:solidFill>
              </a:rPr>
              <a:t>兵役が</a:t>
            </a:r>
            <a:r>
              <a:rPr lang="en-US" altLang="ja-JP" dirty="0" smtClean="0">
                <a:solidFill>
                  <a:srgbClr val="FF0000"/>
                </a:solidFill>
              </a:rPr>
              <a:t>18</a:t>
            </a:r>
            <a:r>
              <a:rPr lang="ja-JP" altLang="en-US" dirty="0" smtClean="0">
                <a:solidFill>
                  <a:srgbClr val="FF0000"/>
                </a:solidFill>
              </a:rPr>
              <a:t>歳から始まること、社会制度上も</a:t>
            </a:r>
            <a:r>
              <a:rPr lang="en-US" altLang="ja-JP" dirty="0" smtClean="0">
                <a:solidFill>
                  <a:srgbClr val="FF0000"/>
                </a:solidFill>
              </a:rPr>
              <a:t>18</a:t>
            </a:r>
            <a:r>
              <a:rPr lang="ja-JP" altLang="en-US" dirty="0" smtClean="0">
                <a:solidFill>
                  <a:srgbClr val="FF0000"/>
                </a:solidFill>
              </a:rPr>
              <a:t>歳は十分な精神的成熟の年齢として扱われること</a:t>
            </a:r>
            <a:r>
              <a:rPr lang="ja-JP" altLang="en-US" dirty="0" smtClean="0"/>
              <a:t>、諸外国においても</a:t>
            </a:r>
            <a:r>
              <a:rPr lang="en-US" altLang="ja-JP" dirty="0" smtClean="0"/>
              <a:t>18</a:t>
            </a:r>
            <a:r>
              <a:rPr lang="ja-JP" altLang="en-US" dirty="0" smtClean="0"/>
              <a:t>歳が成年年齢として扱われている</a:t>
            </a:r>
          </a:p>
          <a:p>
            <a:pPr marL="0" indent="0">
              <a:buNone/>
            </a:pPr>
            <a:r>
              <a:rPr lang="ja-JP" altLang="en-US" dirty="0"/>
              <a:t>こと</a:t>
            </a:r>
            <a:r>
              <a:rPr lang="ja-JP" altLang="en-US" dirty="0" smtClean="0"/>
              <a:t>などの理由から、</a:t>
            </a:r>
            <a:r>
              <a:rPr lang="en-US" altLang="ja-JP" dirty="0" smtClean="0"/>
              <a:t>1996</a:t>
            </a:r>
            <a:r>
              <a:rPr lang="ja-JP" altLang="en-US" dirty="0" smtClean="0"/>
              <a:t>年に選挙権年齢が</a:t>
            </a:r>
            <a:r>
              <a:rPr lang="en-US" altLang="ja-JP" dirty="0" smtClean="0"/>
              <a:t>21</a:t>
            </a:r>
            <a:r>
              <a:rPr lang="ja-JP" altLang="en-US" dirty="0" smtClean="0"/>
              <a:t>歳から</a:t>
            </a:r>
            <a:r>
              <a:rPr lang="en-US" altLang="ja-JP" dirty="0" smtClean="0"/>
              <a:t>18</a:t>
            </a:r>
            <a:r>
              <a:rPr lang="ja-JP" altLang="en-US" dirty="0" smtClean="0"/>
              <a:t>歳に引き下げを行った。</a:t>
            </a:r>
          </a:p>
          <a:p>
            <a:pPr marL="0" indent="0">
              <a:buNone/>
            </a:pP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8777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normAutofit/>
          </a:bodyPr>
          <a:lstStyle/>
          <a:p>
            <a:r>
              <a:rPr kumimoji="1" lang="ja-JP" altLang="en-US" sz="5400" dirty="0" smtClean="0"/>
              <a:t>韓国</a:t>
            </a:r>
          </a:p>
          <a:p>
            <a:endParaRPr lang="ja-JP" altLang="en-US" dirty="0"/>
          </a:p>
          <a:p>
            <a:r>
              <a:rPr kumimoji="1" lang="ja-JP" altLang="en-US" dirty="0" smtClean="0"/>
              <a:t>改正前の民法第</a:t>
            </a:r>
            <a:r>
              <a:rPr kumimoji="1" lang="en-US" altLang="ja-JP" dirty="0" smtClean="0"/>
              <a:t>4</a:t>
            </a:r>
            <a:r>
              <a:rPr kumimoji="1" lang="ja-JP" altLang="en-US" dirty="0" smtClean="0"/>
              <a:t>条では成年を満</a:t>
            </a:r>
            <a:r>
              <a:rPr kumimoji="1" lang="en-US" altLang="ja-JP" dirty="0" smtClean="0"/>
              <a:t>20</a:t>
            </a:r>
            <a:r>
              <a:rPr kumimoji="1" lang="ja-JP" altLang="en-US" dirty="0" smtClean="0"/>
              <a:t>歳と規定していたが、一部法令において</a:t>
            </a:r>
            <a:r>
              <a:rPr kumimoji="1" lang="ja-JP" altLang="en-US" dirty="0" smtClean="0">
                <a:solidFill>
                  <a:srgbClr val="FF0000"/>
                </a:solidFill>
              </a:rPr>
              <a:t>法定年齢の引き下げ</a:t>
            </a:r>
            <a:r>
              <a:rPr lang="ja-JP" altLang="en-US" dirty="0" smtClean="0">
                <a:solidFill>
                  <a:srgbClr val="FF0000"/>
                </a:solidFill>
              </a:rPr>
              <a:t>によって満</a:t>
            </a:r>
            <a:r>
              <a:rPr lang="en-US" altLang="ja-JP" dirty="0" smtClean="0">
                <a:solidFill>
                  <a:srgbClr val="FF0000"/>
                </a:solidFill>
              </a:rPr>
              <a:t>19</a:t>
            </a:r>
            <a:r>
              <a:rPr lang="ja-JP" altLang="en-US" dirty="0" smtClean="0">
                <a:solidFill>
                  <a:srgbClr val="FF0000"/>
                </a:solidFill>
              </a:rPr>
              <a:t>歳に引き下げられた。</a:t>
            </a:r>
          </a:p>
          <a:p>
            <a:endParaRPr kumimoji="1" lang="ja-JP" altLang="en-US" dirty="0"/>
          </a:p>
          <a:p>
            <a:r>
              <a:rPr lang="ja-JP" altLang="en-US" dirty="0" smtClean="0"/>
              <a:t>成人年齢に関しては、</a:t>
            </a:r>
            <a:r>
              <a:rPr lang="en-US" altLang="ja-JP" dirty="0" smtClean="0"/>
              <a:t>20</a:t>
            </a:r>
            <a:r>
              <a:rPr lang="ja-JP" altLang="en-US" dirty="0" smtClean="0"/>
              <a:t>歳という成人が最近の青少年の</a:t>
            </a:r>
            <a:r>
              <a:rPr lang="ja-JP" altLang="en-US" dirty="0" smtClean="0">
                <a:solidFill>
                  <a:srgbClr val="FF0000"/>
                </a:solidFill>
              </a:rPr>
              <a:t>成熟度を勘案すると現実に合わないと判断し</a:t>
            </a:r>
            <a:r>
              <a:rPr lang="ja-JP" altLang="en-US" dirty="0" smtClean="0"/>
              <a:t>、</a:t>
            </a:r>
            <a:r>
              <a:rPr lang="en-US" altLang="ja-JP" dirty="0" smtClean="0">
                <a:solidFill>
                  <a:srgbClr val="FF0000"/>
                </a:solidFill>
              </a:rPr>
              <a:t>19</a:t>
            </a:r>
            <a:r>
              <a:rPr lang="ja-JP" altLang="en-US" dirty="0" smtClean="0">
                <a:solidFill>
                  <a:srgbClr val="FF0000"/>
                </a:solidFill>
              </a:rPr>
              <a:t>歳への引き下げを主張した。</a:t>
            </a:r>
          </a:p>
          <a:p>
            <a:pPr marL="0" indent="0">
              <a:buNone/>
            </a:pPr>
            <a:endParaRPr lang="ja-JP" altLang="en-US" dirty="0" smtClean="0"/>
          </a:p>
          <a:p>
            <a:r>
              <a:rPr lang="en-US" altLang="ja-JP" dirty="0" smtClean="0"/>
              <a:t>18</a:t>
            </a:r>
            <a:r>
              <a:rPr lang="ja-JP" altLang="en-US" dirty="0" smtClean="0"/>
              <a:t>歳を成人年齢とすると高校</a:t>
            </a:r>
            <a:r>
              <a:rPr lang="en-US" altLang="ja-JP" dirty="0" smtClean="0"/>
              <a:t>3</a:t>
            </a:r>
            <a:r>
              <a:rPr lang="ja-JP" altLang="en-US" dirty="0" smtClean="0"/>
              <a:t>年生に未成年者と成人が混ざる問題が生じたため。</a:t>
            </a:r>
          </a:p>
          <a:p>
            <a:endParaRPr lang="ja-JP" altLang="en-US" dirty="0"/>
          </a:p>
          <a:p>
            <a:r>
              <a:rPr lang="ja-JP" altLang="ja-JP" dirty="0"/>
              <a:t>韓国人の男性は</a:t>
            </a:r>
            <a:r>
              <a:rPr lang="en-US" altLang="ja-JP" dirty="0"/>
              <a:t>19</a:t>
            </a:r>
            <a:r>
              <a:rPr lang="ja-JP" altLang="ja-JP" dirty="0"/>
              <a:t>歳～</a:t>
            </a:r>
            <a:r>
              <a:rPr lang="en-US" altLang="ja-JP" dirty="0"/>
              <a:t>29</a:t>
            </a:r>
            <a:r>
              <a:rPr lang="ja-JP" altLang="ja-JP" dirty="0"/>
              <a:t>歳の間に約</a:t>
            </a:r>
            <a:r>
              <a:rPr lang="en-US" altLang="ja-JP" dirty="0"/>
              <a:t>2</a:t>
            </a:r>
            <a:r>
              <a:rPr lang="ja-JP" altLang="ja-JP" dirty="0"/>
              <a:t>年間の兵役につく義務があります。</a:t>
            </a:r>
            <a:endParaRPr lang="en-US" altLang="ja-JP" dirty="0" smtClean="0"/>
          </a:p>
        </p:txBody>
      </p:sp>
    </p:spTree>
    <p:extLst>
      <p:ext uri="{BB962C8B-B14F-4D97-AF65-F5344CB8AC3E}">
        <p14:creationId xmlns:p14="http://schemas.microsoft.com/office/powerpoint/2010/main" val="106310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7342" t="1769" r="7892" b="5806"/>
          <a:stretch/>
        </p:blipFill>
        <p:spPr>
          <a:xfrm>
            <a:off x="-62880" y="0"/>
            <a:ext cx="9203757" cy="6858001"/>
          </a:xfrm>
          <a:prstGeom prst="rect">
            <a:avLst/>
          </a:prstGeom>
        </p:spPr>
      </p:pic>
      <p:sp>
        <p:nvSpPr>
          <p:cNvPr id="3" name="テキスト ボックス 2"/>
          <p:cNvSpPr txBox="1"/>
          <p:nvPr/>
        </p:nvSpPr>
        <p:spPr>
          <a:xfrm>
            <a:off x="1442654" y="2228964"/>
            <a:ext cx="6192688" cy="1200329"/>
          </a:xfrm>
          <a:prstGeom prst="rect">
            <a:avLst/>
          </a:prstGeom>
          <a:noFill/>
        </p:spPr>
        <p:txBody>
          <a:bodyPr wrap="square" rtlCol="0">
            <a:spAutoFit/>
          </a:bodyPr>
          <a:lstStyle/>
          <a:p>
            <a:pPr algn="ctr"/>
            <a:r>
              <a:rPr kumimoji="1" lang="ja-JP" altLang="en-US" sz="3600" dirty="0" smtClean="0"/>
              <a:t>世界の成人年齢が</a:t>
            </a:r>
          </a:p>
          <a:p>
            <a:pPr algn="ctr"/>
            <a:r>
              <a:rPr lang="ja-JP" altLang="en-US" sz="3600" dirty="0"/>
              <a:t>一番</a:t>
            </a:r>
            <a:r>
              <a:rPr kumimoji="1" lang="ja-JP" altLang="en-US" sz="3600" dirty="0" smtClean="0"/>
              <a:t>高い国と一番低い国は？</a:t>
            </a:r>
            <a:endParaRPr kumimoji="1" lang="ja-JP" altLang="en-US" sz="3600" dirty="0"/>
          </a:p>
        </p:txBody>
      </p:sp>
    </p:spTree>
    <p:extLst>
      <p:ext uri="{BB962C8B-B14F-4D97-AF65-F5344CB8AC3E}">
        <p14:creationId xmlns:p14="http://schemas.microsoft.com/office/powerpoint/2010/main" val="38136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96752"/>
          </a:xfrm>
        </p:spPr>
        <p:txBody>
          <a:bodyPr/>
          <a:lstStyle/>
          <a:p>
            <a:r>
              <a:rPr kumimoji="1" lang="ja-JP" altLang="en-US" sz="4800" dirty="0" smtClean="0"/>
              <a:t>世界の成人年齢が一番高い国</a:t>
            </a:r>
            <a:endParaRPr kumimoji="1" lang="ja-JP" altLang="en-US" sz="4800"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sz="4000" dirty="0" smtClean="0"/>
              <a:t>アラブ首長国連邦、アルゼンチン、</a:t>
            </a:r>
          </a:p>
          <a:p>
            <a:pPr marL="0" indent="0">
              <a:buNone/>
            </a:pPr>
            <a:r>
              <a:rPr kumimoji="1" lang="ja-JP" altLang="en-US" sz="4000" dirty="0" smtClean="0"/>
              <a:t>インドネシア、エジプト、ガーナ、</a:t>
            </a:r>
          </a:p>
          <a:p>
            <a:pPr marL="0" indent="0">
              <a:buNone/>
            </a:pPr>
            <a:r>
              <a:rPr lang="ja-JP" altLang="en-US" sz="4000" dirty="0" smtClean="0"/>
              <a:t>シンガポール、ナイジェリア、</a:t>
            </a:r>
          </a:p>
          <a:p>
            <a:pPr marL="0" indent="0">
              <a:buNone/>
            </a:pPr>
            <a:r>
              <a:rPr lang="ja-JP" altLang="en-US" sz="4000" dirty="0" smtClean="0"/>
              <a:t>マダガスカル、南アフリカ、ルワンダ</a:t>
            </a:r>
          </a:p>
          <a:p>
            <a:pPr marL="0" indent="0">
              <a:buNone/>
            </a:pPr>
            <a:r>
              <a:rPr lang="ja-JP" altLang="en-US" sz="4000" dirty="0" smtClean="0"/>
              <a:t>など</a:t>
            </a:r>
            <a:r>
              <a:rPr lang="en-US" altLang="ja-JP" sz="4000" dirty="0" smtClean="0"/>
              <a:t>(36</a:t>
            </a:r>
            <a:r>
              <a:rPr lang="ja-JP" altLang="en-US" sz="4000" dirty="0" smtClean="0"/>
              <a:t>か国</a:t>
            </a:r>
            <a:r>
              <a:rPr lang="en-US" altLang="ja-JP" sz="4000" dirty="0" smtClean="0"/>
              <a:t>)</a:t>
            </a:r>
            <a:endParaRPr lang="ja-JP" altLang="en-US" sz="4000" dirty="0" smtClean="0"/>
          </a:p>
          <a:p>
            <a:pPr marL="0" indent="0">
              <a:buNone/>
            </a:pPr>
            <a:endParaRPr kumimoji="1" lang="ja-JP" altLang="en-US" sz="3200" dirty="0"/>
          </a:p>
          <a:p>
            <a:pPr marL="0" indent="0">
              <a:buNone/>
            </a:pPr>
            <a:r>
              <a:rPr lang="en-US" altLang="ja-JP" sz="6600" dirty="0" smtClean="0"/>
              <a:t>21</a:t>
            </a:r>
            <a:r>
              <a:rPr lang="ja-JP" altLang="en-US" sz="6600" dirty="0" smtClean="0"/>
              <a:t>歳</a:t>
            </a:r>
            <a:r>
              <a:rPr lang="ja-JP" altLang="en-US" dirty="0" smtClean="0"/>
              <a:t>　</a:t>
            </a:r>
            <a:r>
              <a:rPr lang="en-US" altLang="ja-JP" dirty="0" smtClean="0"/>
              <a:t>(</a:t>
            </a:r>
            <a:r>
              <a:rPr lang="ja-JP" altLang="en-US" dirty="0" smtClean="0"/>
              <a:t>図　緑</a:t>
            </a:r>
            <a:r>
              <a:rPr lang="en-US" altLang="ja-JP" dirty="0" smtClean="0"/>
              <a:t>)</a:t>
            </a:r>
            <a:endParaRPr kumimoji="1" lang="ja-JP" altLang="en-US" dirty="0" smtClean="0"/>
          </a:p>
        </p:txBody>
      </p:sp>
    </p:spTree>
    <p:extLst>
      <p:ext uri="{BB962C8B-B14F-4D97-AF65-F5344CB8AC3E}">
        <p14:creationId xmlns:p14="http://schemas.microsoft.com/office/powerpoint/2010/main" val="2720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052736"/>
          </a:xfrm>
        </p:spPr>
        <p:txBody>
          <a:bodyPr/>
          <a:lstStyle/>
          <a:p>
            <a:r>
              <a:rPr kumimoji="1" lang="ja-JP" altLang="en-US" dirty="0" smtClean="0"/>
              <a:t>なぜ</a:t>
            </a:r>
            <a:r>
              <a:rPr kumimoji="1" lang="en-US" altLang="ja-JP" dirty="0" smtClean="0"/>
              <a:t>21</a:t>
            </a:r>
            <a:r>
              <a:rPr kumimoji="1" lang="ja-JP" altLang="en-US" dirty="0" smtClean="0"/>
              <a:t>歳なのか</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25200" y="1052736"/>
            <a:ext cx="9144000" cy="5805264"/>
          </a:xfrm>
        </p:spPr>
        <p:txBody>
          <a:bodyPr>
            <a:normAutofit/>
          </a:bodyPr>
          <a:lstStyle/>
          <a:p>
            <a:r>
              <a:rPr kumimoji="1" lang="ja-JP" altLang="en-US" sz="3200" dirty="0" smtClean="0"/>
              <a:t>なんと</a:t>
            </a:r>
            <a:r>
              <a:rPr kumimoji="1" lang="en-US" altLang="ja-JP" sz="3200" u="sng" dirty="0" smtClean="0">
                <a:solidFill>
                  <a:srgbClr val="FF0000"/>
                </a:solidFill>
              </a:rPr>
              <a:t>36</a:t>
            </a:r>
            <a:r>
              <a:rPr kumimoji="1" lang="ja-JP" altLang="en-US" sz="3200" u="sng" dirty="0" smtClean="0">
                <a:solidFill>
                  <a:srgbClr val="FF0000"/>
                </a:solidFill>
              </a:rPr>
              <a:t>か国中</a:t>
            </a:r>
            <a:r>
              <a:rPr kumimoji="1" lang="en-US" altLang="ja-JP" sz="3200" u="sng" dirty="0" smtClean="0">
                <a:solidFill>
                  <a:srgbClr val="FF0000"/>
                </a:solidFill>
              </a:rPr>
              <a:t>18</a:t>
            </a:r>
            <a:r>
              <a:rPr kumimoji="1" lang="ja-JP" altLang="en-US" sz="3200" u="sng" dirty="0" smtClean="0">
                <a:solidFill>
                  <a:srgbClr val="FF0000"/>
                </a:solidFill>
              </a:rPr>
              <a:t>か国</a:t>
            </a:r>
            <a:r>
              <a:rPr kumimoji="1" lang="ja-JP" altLang="en-US" sz="3200" u="sng" dirty="0" smtClean="0"/>
              <a:t>が過去に植民地だった</a:t>
            </a:r>
            <a:r>
              <a:rPr kumimoji="1" lang="ja-JP" altLang="en-US" sz="3200" dirty="0" smtClean="0"/>
              <a:t>。</a:t>
            </a:r>
          </a:p>
          <a:p>
            <a:endParaRPr lang="ja-JP" altLang="en-US" sz="3200" dirty="0" smtClean="0"/>
          </a:p>
          <a:p>
            <a:pPr marL="0" indent="0">
              <a:buNone/>
            </a:pPr>
            <a:r>
              <a:rPr lang="ja-JP" altLang="en-US" sz="3200" b="1" dirty="0" smtClean="0"/>
              <a:t>→エジプトの場合</a:t>
            </a:r>
          </a:p>
          <a:p>
            <a:pPr marL="0" indent="0">
              <a:buNone/>
            </a:pPr>
            <a:r>
              <a:rPr lang="ja-JP" altLang="en-US" dirty="0" smtClean="0"/>
              <a:t>成年年齢が</a:t>
            </a:r>
            <a:r>
              <a:rPr lang="en-US" altLang="ja-JP" dirty="0" smtClean="0"/>
              <a:t>21</a:t>
            </a:r>
            <a:r>
              <a:rPr lang="ja-JP" altLang="en-US" dirty="0" smtClean="0"/>
              <a:t>歳である理由は明らかではない、</a:t>
            </a:r>
          </a:p>
          <a:p>
            <a:pPr marL="0" indent="0">
              <a:buNone/>
            </a:pPr>
            <a:r>
              <a:rPr lang="ja-JP" altLang="en-US" dirty="0" smtClean="0"/>
              <a:t>エジプトの法体制がフランス法を参考にして作られていること</a:t>
            </a:r>
          </a:p>
          <a:p>
            <a:pPr marL="0" indent="0">
              <a:buNone/>
            </a:pPr>
            <a:r>
              <a:rPr lang="ja-JP" altLang="en-US" dirty="0"/>
              <a:t>からする</a:t>
            </a:r>
            <a:r>
              <a:rPr lang="ja-JP" altLang="en-US" dirty="0" smtClean="0"/>
              <a:t>と、</a:t>
            </a:r>
            <a:r>
              <a:rPr lang="ja-JP" altLang="en-US" u="sng" dirty="0" smtClean="0">
                <a:solidFill>
                  <a:srgbClr val="FF0000"/>
                </a:solidFill>
              </a:rPr>
              <a:t>エジプト民法制定当時のフランス民法における</a:t>
            </a:r>
          </a:p>
          <a:p>
            <a:pPr marL="0" indent="0">
              <a:buNone/>
            </a:pPr>
            <a:r>
              <a:rPr lang="ja-JP" altLang="en-US" u="sng" dirty="0" smtClean="0">
                <a:solidFill>
                  <a:srgbClr val="FF0000"/>
                </a:solidFill>
              </a:rPr>
              <a:t>成年年齢が</a:t>
            </a:r>
            <a:r>
              <a:rPr lang="en-US" altLang="ja-JP" u="sng" dirty="0" smtClean="0">
                <a:solidFill>
                  <a:srgbClr val="FF0000"/>
                </a:solidFill>
              </a:rPr>
              <a:t>21</a:t>
            </a:r>
            <a:r>
              <a:rPr lang="ja-JP" altLang="en-US" u="sng" dirty="0" smtClean="0">
                <a:solidFill>
                  <a:srgbClr val="FF0000"/>
                </a:solidFill>
              </a:rPr>
              <a:t>歳であったためであると考えられる。</a:t>
            </a:r>
            <a:endParaRPr lang="ja-JP" altLang="en-US" u="sng" dirty="0">
              <a:solidFill>
                <a:srgbClr val="FF0000"/>
              </a:solidFill>
            </a:endParaRPr>
          </a:p>
          <a:p>
            <a:pPr marL="0" indent="0">
              <a:buNone/>
            </a:pPr>
            <a:endParaRPr lang="ja-JP" altLang="en-US" dirty="0"/>
          </a:p>
          <a:p>
            <a:pPr marL="0" indent="0">
              <a:buNone/>
            </a:pPr>
            <a:r>
              <a:rPr lang="ja-JP" altLang="en-US" sz="3200" b="1" dirty="0" smtClean="0"/>
              <a:t>→ケニアの場合</a:t>
            </a:r>
          </a:p>
          <a:p>
            <a:pPr marL="0" indent="0">
              <a:buNone/>
            </a:pPr>
            <a:r>
              <a:rPr lang="ja-JP" altLang="en-US" u="sng" dirty="0">
                <a:solidFill>
                  <a:srgbClr val="FF0000"/>
                </a:solidFill>
              </a:rPr>
              <a:t>２１歳</a:t>
            </a:r>
            <a:r>
              <a:rPr lang="ja-JP" altLang="en-US" dirty="0"/>
              <a:t>で権利を行使し，義務を果たすのに</a:t>
            </a:r>
            <a:r>
              <a:rPr lang="ja-JP" altLang="en-US" u="sng" dirty="0">
                <a:solidFill>
                  <a:srgbClr val="FF0000"/>
                </a:solidFill>
              </a:rPr>
              <a:t>十分に成熟する</a:t>
            </a:r>
            <a:r>
              <a:rPr lang="ja-JP" altLang="en-US" dirty="0"/>
              <a:t>と考えられるため。 </a:t>
            </a:r>
            <a:endParaRPr kumimoji="1" lang="ja-JP" altLang="en-US" dirty="0" smtClean="0"/>
          </a:p>
          <a:p>
            <a:endParaRPr lang="ja-JP" altLang="en-US" sz="3200" dirty="0" smtClean="0"/>
          </a:p>
          <a:p>
            <a:endParaRPr lang="ja-JP" altLang="en-US" sz="3200" dirty="0"/>
          </a:p>
          <a:p>
            <a:endParaRPr kumimoji="1" lang="ja-JP" altLang="en-US" dirty="0"/>
          </a:p>
        </p:txBody>
      </p:sp>
    </p:spTree>
    <p:extLst>
      <p:ext uri="{BB962C8B-B14F-4D97-AF65-F5344CB8AC3E}">
        <p14:creationId xmlns:p14="http://schemas.microsoft.com/office/powerpoint/2010/main" val="14467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79512"/>
          </a:xfrm>
        </p:spPr>
        <p:txBody>
          <a:bodyPr/>
          <a:lstStyle/>
          <a:p>
            <a:r>
              <a:rPr lang="ja-JP" altLang="en-US" sz="4800" dirty="0"/>
              <a:t>世界</a:t>
            </a:r>
            <a:r>
              <a:rPr lang="ja-JP" altLang="en-US" sz="4800" dirty="0" smtClean="0"/>
              <a:t>の成人年齢が一番低い国</a:t>
            </a:r>
            <a:endParaRPr kumimoji="1" lang="ja-JP" altLang="en-US" sz="4800" dirty="0"/>
          </a:p>
        </p:txBody>
      </p:sp>
      <p:sp>
        <p:nvSpPr>
          <p:cNvPr id="3" name="コンテンツ プレースホルダー 2"/>
          <p:cNvSpPr>
            <a:spLocks noGrp="1"/>
          </p:cNvSpPr>
          <p:nvPr>
            <p:ph idx="1"/>
          </p:nvPr>
        </p:nvSpPr>
        <p:spPr>
          <a:xfrm>
            <a:off x="467544" y="2564905"/>
            <a:ext cx="8229600" cy="3312368"/>
          </a:xfrm>
        </p:spPr>
        <p:txBody>
          <a:bodyPr>
            <a:normAutofit fontScale="92500" lnSpcReduction="10000"/>
          </a:bodyPr>
          <a:lstStyle/>
          <a:p>
            <a:pPr marL="0" indent="0">
              <a:buNone/>
            </a:pPr>
            <a:r>
              <a:rPr kumimoji="1" lang="ja-JP" altLang="en-US" sz="4800" dirty="0" smtClean="0"/>
              <a:t>プエルトリコ、</a:t>
            </a:r>
            <a:r>
              <a:rPr lang="ja-JP" altLang="en-US" sz="4800" dirty="0" smtClean="0"/>
              <a:t>ハイチ</a:t>
            </a:r>
          </a:p>
          <a:p>
            <a:pPr marL="0" indent="0">
              <a:buNone/>
            </a:pPr>
            <a:endParaRPr lang="ja-JP" altLang="en-US" sz="3200" dirty="0"/>
          </a:p>
          <a:p>
            <a:pPr marL="0" indent="0">
              <a:buNone/>
            </a:pPr>
            <a:endParaRPr lang="ja-JP" altLang="en-US" sz="6600" dirty="0" smtClean="0"/>
          </a:p>
          <a:p>
            <a:pPr marL="0" indent="0">
              <a:buNone/>
            </a:pPr>
            <a:r>
              <a:rPr lang="en-US" altLang="ja-JP" sz="6600" dirty="0" smtClean="0"/>
              <a:t>14</a:t>
            </a:r>
            <a:r>
              <a:rPr lang="ja-JP" altLang="en-US" sz="6600" dirty="0" smtClean="0"/>
              <a:t>歳</a:t>
            </a:r>
            <a:r>
              <a:rPr lang="en-US" altLang="ja-JP" dirty="0" smtClean="0"/>
              <a:t>(</a:t>
            </a:r>
            <a:r>
              <a:rPr lang="ja-JP" altLang="en-US" dirty="0" smtClean="0"/>
              <a:t>図　黄色</a:t>
            </a:r>
            <a:r>
              <a:rPr lang="en-US" altLang="ja-JP" dirty="0" smtClean="0"/>
              <a:t>)</a:t>
            </a:r>
            <a:endParaRPr lang="ja-JP" altLang="en-US" dirty="0" smtClean="0"/>
          </a:p>
          <a:p>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7465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48680"/>
            <a:ext cx="8229600" cy="4525963"/>
          </a:xfrm>
        </p:spPr>
        <p:txBody>
          <a:bodyPr>
            <a:normAutofit fontScale="92500" lnSpcReduction="10000"/>
          </a:bodyPr>
          <a:lstStyle/>
          <a:p>
            <a:pPr marL="0" indent="0">
              <a:buNone/>
            </a:pPr>
            <a:r>
              <a:rPr lang="ja-JP" altLang="en-US" sz="4800" b="1" dirty="0" smtClean="0"/>
              <a:t>目次</a:t>
            </a:r>
          </a:p>
          <a:p>
            <a:pPr>
              <a:buFont typeface="Wingdings" panose="05000000000000000000" pitchFamily="2" charset="2"/>
              <a:buChar char="u"/>
            </a:pPr>
            <a:endParaRPr lang="ja-JP" altLang="en-US" dirty="0"/>
          </a:p>
          <a:p>
            <a:pPr>
              <a:buFont typeface="Wingdings" panose="05000000000000000000" pitchFamily="2" charset="2"/>
              <a:buChar char="u"/>
            </a:pPr>
            <a:endParaRPr lang="ja-JP" altLang="en-US" dirty="0" smtClean="0"/>
          </a:p>
          <a:p>
            <a:pPr>
              <a:buFont typeface="Wingdings" panose="05000000000000000000" pitchFamily="2" charset="2"/>
              <a:buChar char="u"/>
            </a:pPr>
            <a:r>
              <a:rPr kumimoji="1" lang="ja-JP" altLang="en-US" sz="3200" dirty="0" smtClean="0"/>
              <a:t>第一章　なぜ</a:t>
            </a:r>
            <a:r>
              <a:rPr kumimoji="1" lang="ja-JP" altLang="en-US" sz="3200" dirty="0" smtClean="0"/>
              <a:t>日本は</a:t>
            </a:r>
            <a:r>
              <a:rPr kumimoji="1" lang="en-US" altLang="ja-JP" sz="3200" dirty="0" smtClean="0"/>
              <a:t>20</a:t>
            </a:r>
            <a:r>
              <a:rPr kumimoji="1" lang="ja-JP" altLang="en-US" sz="3200" dirty="0" smtClean="0"/>
              <a:t>歳で成人なのか</a:t>
            </a:r>
          </a:p>
          <a:p>
            <a:pPr>
              <a:buFont typeface="Wingdings" panose="05000000000000000000" pitchFamily="2" charset="2"/>
              <a:buChar char="u"/>
            </a:pPr>
            <a:endParaRPr kumimoji="1" lang="ja-JP" altLang="en-US" sz="3200" dirty="0" smtClean="0"/>
          </a:p>
          <a:p>
            <a:pPr>
              <a:buFont typeface="Wingdings" panose="05000000000000000000" pitchFamily="2" charset="2"/>
              <a:buChar char="u"/>
            </a:pPr>
            <a:r>
              <a:rPr kumimoji="1" lang="ja-JP" altLang="en-US" sz="3200" dirty="0" smtClean="0"/>
              <a:t>第二章　世界</a:t>
            </a:r>
            <a:r>
              <a:rPr kumimoji="1" lang="ja-JP" altLang="en-US" sz="3200" dirty="0" smtClean="0"/>
              <a:t>の成人年齢</a:t>
            </a:r>
          </a:p>
          <a:p>
            <a:pPr>
              <a:buFont typeface="Wingdings" panose="05000000000000000000" pitchFamily="2" charset="2"/>
              <a:buChar char="u"/>
            </a:pPr>
            <a:endParaRPr kumimoji="1" lang="ja-JP" altLang="en-US" sz="3200" dirty="0" smtClean="0"/>
          </a:p>
          <a:p>
            <a:pPr>
              <a:buFont typeface="Wingdings" panose="05000000000000000000" pitchFamily="2" charset="2"/>
              <a:buChar char="u"/>
            </a:pPr>
            <a:r>
              <a:rPr lang="ja-JP" altLang="en-US" sz="3200" dirty="0" smtClean="0"/>
              <a:t>第三章　もし</a:t>
            </a:r>
            <a:r>
              <a:rPr lang="ja-JP" altLang="en-US" sz="3200" dirty="0" smtClean="0"/>
              <a:t>日本で</a:t>
            </a:r>
            <a:r>
              <a:rPr lang="en-US" altLang="ja-JP" sz="3200" dirty="0" smtClean="0"/>
              <a:t>18</a:t>
            </a:r>
            <a:r>
              <a:rPr lang="ja-JP" altLang="en-US" sz="3200" dirty="0" smtClean="0"/>
              <a:t>歳から成人となったのか</a:t>
            </a:r>
            <a:endParaRPr kumimoji="1" lang="ja-JP" altLang="en-US" sz="3200" dirty="0"/>
          </a:p>
        </p:txBody>
      </p:sp>
    </p:spTree>
    <p:extLst>
      <p:ext uri="{BB962C8B-B14F-4D97-AF65-F5344CB8AC3E}">
        <p14:creationId xmlns:p14="http://schemas.microsoft.com/office/powerpoint/2010/main" val="2866305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プエルトリコ</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260648"/>
            <a:ext cx="2162175" cy="1438275"/>
          </a:xfrm>
        </p:spPr>
      </p:pic>
      <p:sp>
        <p:nvSpPr>
          <p:cNvPr id="6" name="テキスト ボックス 5"/>
          <p:cNvSpPr txBox="1"/>
          <p:nvPr/>
        </p:nvSpPr>
        <p:spPr>
          <a:xfrm>
            <a:off x="107504" y="1988840"/>
            <a:ext cx="9036496" cy="4708981"/>
          </a:xfrm>
          <a:prstGeom prst="rect">
            <a:avLst/>
          </a:prstGeom>
          <a:noFill/>
        </p:spPr>
        <p:txBody>
          <a:bodyPr wrap="square" rtlCol="0">
            <a:spAutoFit/>
          </a:bodyPr>
          <a:lstStyle/>
          <a:p>
            <a:r>
              <a:rPr lang="ja-JP" altLang="en-US" sz="2000" dirty="0"/>
              <a:t>中世の大航海時代にスペインのイサベル女王の支援を得て大西洋に渡った探検家コロンブスは</a:t>
            </a:r>
            <a:r>
              <a:rPr lang="en-US" altLang="ja-JP" sz="2000" dirty="0"/>
              <a:t>1493</a:t>
            </a:r>
            <a:r>
              <a:rPr lang="ja-JP" altLang="en-US" sz="2000" dirty="0"/>
              <a:t>年にカリブ海の大アンテイル諸島の一角に浮かぶ美しい島に</a:t>
            </a:r>
            <a:r>
              <a:rPr lang="ja-JP" altLang="en-US" sz="2000" dirty="0" smtClean="0"/>
              <a:t>たどり着いた。</a:t>
            </a:r>
          </a:p>
          <a:p>
            <a:endParaRPr lang="ja-JP" altLang="en-US" sz="2000" dirty="0" smtClean="0"/>
          </a:p>
          <a:p>
            <a:r>
              <a:rPr lang="ja-JP" altLang="en-US" sz="2000" dirty="0" smtClean="0"/>
              <a:t>スペイン語で「豊かな港」を意味する「プエルトリコ」が島の名前となった。</a:t>
            </a:r>
          </a:p>
          <a:p>
            <a:endParaRPr lang="ja-JP" altLang="en-US" sz="2000" dirty="0"/>
          </a:p>
          <a:p>
            <a:r>
              <a:rPr lang="ja-JP" altLang="en-US" sz="2000" dirty="0" smtClean="0"/>
              <a:t>コロンブスによって発見されたプエルトリコは</a:t>
            </a:r>
            <a:r>
              <a:rPr lang="en-US" altLang="ja-JP" sz="2000" dirty="0" smtClean="0"/>
              <a:t>1898</a:t>
            </a:r>
            <a:r>
              <a:rPr lang="ja-JP" altLang="en-US" sz="2000" dirty="0" smtClean="0"/>
              <a:t>年に米国とスペインの</a:t>
            </a:r>
          </a:p>
          <a:p>
            <a:r>
              <a:rPr lang="ja-JP" altLang="en-US" sz="2000" dirty="0" smtClean="0"/>
              <a:t>米西戦争の結果、スペインから米国の植民地に変わり、</a:t>
            </a:r>
            <a:r>
              <a:rPr lang="en-US" altLang="ja-JP" sz="2000" dirty="0" smtClean="0"/>
              <a:t>1952</a:t>
            </a:r>
            <a:r>
              <a:rPr lang="ja-JP" altLang="en-US" sz="2000" dirty="0" smtClean="0"/>
              <a:t>年には米自治領に昇格した。</a:t>
            </a:r>
          </a:p>
          <a:p>
            <a:endParaRPr lang="ja-JP" altLang="en-US" sz="2000" dirty="0"/>
          </a:p>
          <a:p>
            <a:r>
              <a:rPr lang="ja-JP" altLang="en-US" sz="2000" dirty="0" smtClean="0"/>
              <a:t>プエルトリコは独立</a:t>
            </a:r>
            <a:r>
              <a:rPr lang="ja-JP" altLang="en-US" sz="2000" dirty="0"/>
              <a:t>国ではなく、アメリカ合衆国の自由連合州</a:t>
            </a:r>
            <a:r>
              <a:rPr lang="en-US" altLang="ja-JP" sz="2000" dirty="0"/>
              <a:t>/</a:t>
            </a:r>
            <a:r>
              <a:rPr lang="ja-JP" altLang="en-US" sz="2000" dirty="0"/>
              <a:t>自治州になります。 アメリカの一部ですが公用語はスペイン語。通貨はアメリカドルです。 アメリカであってアメリカではない。そんな不思議な国なのです。</a:t>
            </a:r>
          </a:p>
          <a:p>
            <a:endParaRPr lang="ja-JP" altLang="en-US" sz="2000" dirty="0" smtClean="0"/>
          </a:p>
          <a:p>
            <a:endParaRPr lang="ja-JP" altLang="en-US" sz="2000"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20714" t="2112" r="34429" b="46466"/>
          <a:stretch/>
        </p:blipFill>
        <p:spPr>
          <a:xfrm>
            <a:off x="0" y="1988840"/>
            <a:ext cx="9144000" cy="4814218"/>
          </a:xfrm>
          <a:prstGeom prst="rect">
            <a:avLst/>
          </a:prstGeom>
        </p:spPr>
      </p:pic>
      <p:sp>
        <p:nvSpPr>
          <p:cNvPr id="8" name="線吹き出し 1 (枠付き) 7"/>
          <p:cNvSpPr/>
          <p:nvPr/>
        </p:nvSpPr>
        <p:spPr>
          <a:xfrm>
            <a:off x="6444208" y="4581129"/>
            <a:ext cx="1584176" cy="720080"/>
          </a:xfrm>
          <a:prstGeom prst="borderCallout1">
            <a:avLst>
              <a:gd name="adj1" fmla="val -1169"/>
              <a:gd name="adj2" fmla="val -1530"/>
              <a:gd name="adj3" fmla="val -36467"/>
              <a:gd name="adj4" fmla="val -398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スペイン</a:t>
            </a:r>
            <a:endParaRPr kumimoji="1" lang="ja-JP" altLang="en-US" dirty="0"/>
          </a:p>
        </p:txBody>
      </p:sp>
      <p:sp>
        <p:nvSpPr>
          <p:cNvPr id="9" name="線吹き出し 2 (枠付き) 8"/>
          <p:cNvSpPr/>
          <p:nvPr/>
        </p:nvSpPr>
        <p:spPr>
          <a:xfrm>
            <a:off x="3599892" y="5820822"/>
            <a:ext cx="1944216" cy="504056"/>
          </a:xfrm>
          <a:prstGeom prst="borderCallout2">
            <a:avLst>
              <a:gd name="adj1" fmla="val 3201"/>
              <a:gd name="adj2" fmla="val 1745"/>
              <a:gd name="adj3" fmla="val 18750"/>
              <a:gd name="adj4" fmla="val -16667"/>
              <a:gd name="adj5" fmla="val -63725"/>
              <a:gd name="adj6" fmla="val -6863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プエルトリコ</a:t>
            </a:r>
            <a:endParaRPr kumimoji="1" lang="ja-JP" altLang="en-US" dirty="0"/>
          </a:p>
        </p:txBody>
      </p:sp>
      <p:pic>
        <p:nvPicPr>
          <p:cNvPr id="1026" name="Picture 2" descr="C:\Users\NGUUSER\AppData\Local\Microsoft\Windows\Temporary Internet Files\Content.IE5\73VCL3QL\sgi01a2014042112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22464" t="27082" r="16676"/>
          <a:stretch/>
        </p:blipFill>
        <p:spPr bwMode="auto">
          <a:xfrm>
            <a:off x="5146766" y="3696789"/>
            <a:ext cx="679268" cy="40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4000" accel="50000" decel="50000" fill="hold" nodeType="clickEffect">
                                  <p:stCondLst>
                                    <p:cond delay="0"/>
                                  </p:stCondLst>
                                  <p:childTnLst>
                                    <p:animMotion origin="layout" path="M 2.5E-6 -2.59259E-6 C -0.01493 0.00648 -0.00712 0.00556 -0.03003 0.00764 C -0.03767 0.01273 -0.05035 0.03519 -0.05851 0.03611 C -0.06476 0.03681 -0.07083 0.0375 -0.07708 0.0382 C -0.08281 0.04051 -0.08611 0.04607 -0.09132 0.04954 C -0.10052 0.05556 -0.10694 0.0588 -0.11423 0.06852 C -0.11649 0.07824 -0.12187 0.08125 -0.12847 0.08565 C -0.13524 0.09468 -0.13785 0.09491 -0.14705 0.09908 C -0.15 0.10046 -0.15573 0.10278 -0.15573 0.10278 C -0.16146 0.1081 -0.16771 0.11181 -0.1743 0.11435 C -0.17708 0.11551 -0.18281 0.11806 -0.18281 0.11806 C -0.18993 0.12454 -0.19878 0.12662 -0.20712 0.12963 C -0.21892 0.13958 -0.23003 0.13866 -0.24427 0.14097 C -0.25712 0.14769 -0.24583 0.14213 -0.25712 0.14676 C -0.25989 0.14792 -0.26562 0.15046 -0.26562 0.15046 C -0.27448 0.15833 -0.27778 0.16528 -0.28576 0.17338 C -0.29253 0.18009 -0.3059 0.18958 -0.30989 0.2 " pathEditMode="relative" ptsTypes="ffffffffffffffffA">
                                      <p:cBhvr>
                                        <p:cTn id="6"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a:t>
            </a:r>
            <a:r>
              <a:rPr kumimoji="1" lang="en-US" altLang="ja-JP" dirty="0" smtClean="0"/>
              <a:t>14</a:t>
            </a:r>
            <a:r>
              <a:rPr kumimoji="1" lang="ja-JP" altLang="en-US" dirty="0" smtClean="0"/>
              <a:t>歳なのか</a:t>
            </a:r>
            <a:r>
              <a:rPr kumimoji="1" lang="en-US" altLang="ja-JP" dirty="0" smtClean="0"/>
              <a:t>??</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0" y="773314"/>
            <a:ext cx="9155970" cy="6093296"/>
          </a:xfrm>
        </p:spPr>
        <p:txBody>
          <a:bodyPr>
            <a:normAutofit fontScale="92500" lnSpcReduction="10000"/>
          </a:bodyPr>
          <a:lstStyle/>
          <a:p>
            <a:pPr marL="0" indent="0">
              <a:buNone/>
            </a:pPr>
            <a:r>
              <a:rPr lang="ja-JP" altLang="en-US" sz="3200" dirty="0" smtClean="0"/>
              <a:t>→</a:t>
            </a:r>
            <a:r>
              <a:rPr lang="ja-JP" altLang="en-US" sz="3600" dirty="0" smtClean="0"/>
              <a:t>プエルトリコは</a:t>
            </a:r>
          </a:p>
          <a:p>
            <a:pPr marL="0" indent="0">
              <a:buNone/>
            </a:pPr>
            <a:r>
              <a:rPr lang="ja-JP" altLang="en-US" sz="2800" dirty="0" smtClean="0"/>
              <a:t>過去にスペインの植民地で</a:t>
            </a:r>
            <a:r>
              <a:rPr lang="en-US" altLang="ja-JP" sz="2800" dirty="0" smtClean="0"/>
              <a:t>1898</a:t>
            </a:r>
            <a:r>
              <a:rPr lang="ja-JP" altLang="en-US" sz="2800" dirty="0" smtClean="0"/>
              <a:t>年の米国とスペインとの</a:t>
            </a:r>
          </a:p>
          <a:p>
            <a:pPr marL="0" indent="0">
              <a:buNone/>
            </a:pPr>
            <a:r>
              <a:rPr lang="ja-JP" altLang="en-US" sz="2800" dirty="0" smtClean="0"/>
              <a:t>米西戦争の結果、スペインから米国の植民地に変わった。</a:t>
            </a:r>
          </a:p>
          <a:p>
            <a:pPr marL="0" indent="0">
              <a:buNone/>
            </a:pPr>
            <a:r>
              <a:rPr lang="ja-JP" altLang="en-US" sz="2800" u="sng" dirty="0">
                <a:solidFill>
                  <a:srgbClr val="FF0000"/>
                </a:solidFill>
              </a:rPr>
              <a:t>１９１７年に、プエルトリコの市民はアメリカ市民としての身分を与えられました</a:t>
            </a:r>
            <a:r>
              <a:rPr lang="ja-JP" altLang="en-US" sz="2800" u="sng" dirty="0" smtClean="0">
                <a:solidFill>
                  <a:srgbClr val="FF0000"/>
                </a:solidFill>
              </a:rPr>
              <a:t>。</a:t>
            </a:r>
          </a:p>
          <a:p>
            <a:pPr marL="0" indent="0">
              <a:buNone/>
            </a:pPr>
            <a:r>
              <a:rPr lang="ja-JP" altLang="en-US" sz="2800" dirty="0" smtClean="0"/>
              <a:t>自身</a:t>
            </a:r>
            <a:r>
              <a:rPr lang="ja-JP" altLang="en-US" sz="2800" dirty="0"/>
              <a:t>の知事を選挙で選ぶ権利を与えられたプエルトリコ人は、</a:t>
            </a:r>
            <a:r>
              <a:rPr lang="ja-JP" altLang="en-US" sz="2800" u="sng" dirty="0">
                <a:solidFill>
                  <a:srgbClr val="FF0000"/>
                </a:solidFill>
              </a:rPr>
              <a:t>高い生活水準を</a:t>
            </a:r>
            <a:r>
              <a:rPr lang="ja-JP" altLang="en-US" sz="2800" u="sng" dirty="0" smtClean="0">
                <a:solidFill>
                  <a:srgbClr val="FF0000"/>
                </a:solidFill>
              </a:rPr>
              <a:t>求めて</a:t>
            </a:r>
          </a:p>
          <a:p>
            <a:pPr marL="0" indent="0">
              <a:buNone/>
            </a:pPr>
            <a:r>
              <a:rPr lang="ja-JP" altLang="en-US" sz="2800" u="sng" dirty="0" smtClean="0">
                <a:solidFill>
                  <a:srgbClr val="FF0000"/>
                </a:solidFill>
              </a:rPr>
              <a:t>アメリカ</a:t>
            </a:r>
            <a:r>
              <a:rPr lang="ja-JP" altLang="en-US" sz="2800" u="sng" dirty="0">
                <a:solidFill>
                  <a:srgbClr val="FF0000"/>
                </a:solidFill>
              </a:rPr>
              <a:t>大陸へとプエルトリコ人の大規模な移動が</a:t>
            </a:r>
            <a:r>
              <a:rPr lang="ja-JP" altLang="en-US" sz="2800" u="sng" dirty="0" smtClean="0">
                <a:solidFill>
                  <a:srgbClr val="FF0000"/>
                </a:solidFill>
              </a:rPr>
              <a:t>始まり</a:t>
            </a:r>
          </a:p>
          <a:p>
            <a:pPr marL="0" indent="0">
              <a:buNone/>
            </a:pPr>
            <a:r>
              <a:rPr lang="ja-JP" altLang="en-US" sz="2800" u="sng" dirty="0" smtClean="0">
                <a:solidFill>
                  <a:srgbClr val="FF0000"/>
                </a:solidFill>
              </a:rPr>
              <a:t>１９４７年</a:t>
            </a:r>
            <a:r>
              <a:rPr lang="ja-JP" altLang="en-US" sz="2800" u="sng" dirty="0">
                <a:solidFill>
                  <a:srgbClr val="FF0000"/>
                </a:solidFill>
              </a:rPr>
              <a:t>まで続きました</a:t>
            </a:r>
            <a:r>
              <a:rPr lang="ja-JP" altLang="en-US" sz="2800" u="sng" dirty="0" smtClean="0">
                <a:solidFill>
                  <a:srgbClr val="FF0000"/>
                </a:solidFill>
              </a:rPr>
              <a:t>。</a:t>
            </a:r>
            <a:endParaRPr kumimoji="1" lang="ja-JP" altLang="en-US" dirty="0" smtClean="0"/>
          </a:p>
          <a:p>
            <a:pPr marL="0" indent="0">
              <a:buNone/>
            </a:pPr>
            <a:endParaRPr lang="ja-JP" altLang="en-US" sz="3200" dirty="0"/>
          </a:p>
          <a:p>
            <a:pPr marL="0" indent="0">
              <a:buNone/>
            </a:pPr>
            <a:r>
              <a:rPr kumimoji="1" lang="ja-JP" altLang="en-US" sz="3200" dirty="0" smtClean="0"/>
              <a:t>→ハイチは</a:t>
            </a:r>
          </a:p>
          <a:p>
            <a:pPr marL="0" indent="0">
              <a:buNone/>
            </a:pPr>
            <a:r>
              <a:rPr kumimoji="1" lang="ja-JP" altLang="en-US" sz="2800" u="sng" dirty="0" smtClean="0"/>
              <a:t>義務教育期間は</a:t>
            </a:r>
            <a:r>
              <a:rPr lang="en-US" altLang="ja-JP" sz="2800" u="sng" dirty="0" smtClean="0"/>
              <a:t>6</a:t>
            </a:r>
            <a:r>
              <a:rPr lang="ja-JP" altLang="en-US" sz="2800" u="sng" dirty="0" smtClean="0"/>
              <a:t>歳～</a:t>
            </a:r>
            <a:r>
              <a:rPr lang="en-US" altLang="ja-JP" sz="2800" u="sng" dirty="0" smtClean="0"/>
              <a:t>15</a:t>
            </a:r>
            <a:r>
              <a:rPr lang="ja-JP" altLang="en-US" sz="2800" u="sng" dirty="0" smtClean="0"/>
              <a:t>歳</a:t>
            </a:r>
          </a:p>
          <a:p>
            <a:pPr marL="0" indent="0">
              <a:buNone/>
            </a:pPr>
            <a:r>
              <a:rPr lang="ja-JP" altLang="en-US" u="sng" dirty="0">
                <a:solidFill>
                  <a:srgbClr val="FF0000"/>
                </a:solidFill>
              </a:rPr>
              <a:t>ハイチ</a:t>
            </a:r>
            <a:r>
              <a:rPr lang="ja-JP" altLang="en-US" u="sng" dirty="0" smtClean="0">
                <a:solidFill>
                  <a:srgbClr val="FF0000"/>
                </a:solidFill>
              </a:rPr>
              <a:t>は生活環境が厳しく</a:t>
            </a:r>
            <a:r>
              <a:rPr lang="ja-JP" altLang="en-US" dirty="0" smtClean="0"/>
              <a:t>、義務教育期間を修了した時点で仕事を始める人が多いため成人年齢が</a:t>
            </a:r>
            <a:r>
              <a:rPr lang="en-US" altLang="ja-JP" dirty="0" smtClean="0"/>
              <a:t>14</a:t>
            </a:r>
            <a:r>
              <a:rPr lang="ja-JP" altLang="en-US" dirty="0" smtClean="0"/>
              <a:t>歳と定められていると考えられる。</a:t>
            </a:r>
            <a:endParaRPr lang="ja-JP" altLang="en-US" dirty="0"/>
          </a:p>
          <a:p>
            <a:pPr marL="0" indent="0">
              <a:buNone/>
            </a:pPr>
            <a:endParaRPr kumimoji="1" lang="ja-JP" altLang="en-US" dirty="0" smtClean="0"/>
          </a:p>
        </p:txBody>
      </p:sp>
    </p:spTree>
    <p:extLst>
      <p:ext uri="{BB962C8B-B14F-4D97-AF65-F5344CB8AC3E}">
        <p14:creationId xmlns:p14="http://schemas.microsoft.com/office/powerpoint/2010/main" val="231797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第三章</a:t>
            </a:r>
            <a:endParaRPr kumimoji="1" lang="ja-JP" altLang="en-US" dirty="0"/>
          </a:p>
        </p:txBody>
      </p:sp>
      <p:sp>
        <p:nvSpPr>
          <p:cNvPr id="3" name="コンテンツ プレースホルダー 2"/>
          <p:cNvSpPr>
            <a:spLocks noGrp="1"/>
          </p:cNvSpPr>
          <p:nvPr>
            <p:ph idx="1"/>
          </p:nvPr>
        </p:nvSpPr>
        <p:spPr>
          <a:xfrm>
            <a:off x="382149" y="1844824"/>
            <a:ext cx="9299376" cy="4525963"/>
          </a:xfrm>
        </p:spPr>
        <p:txBody>
          <a:bodyPr/>
          <a:lstStyle/>
          <a:p>
            <a:pPr marL="0" indent="0">
              <a:buNone/>
            </a:pPr>
            <a:endParaRPr kumimoji="1" lang="en-US" altLang="ja-JP" dirty="0" smtClean="0"/>
          </a:p>
          <a:p>
            <a:pPr marL="0" indent="0">
              <a:buNone/>
            </a:pPr>
            <a:endParaRPr lang="en-US" altLang="ja-JP" dirty="0"/>
          </a:p>
          <a:p>
            <a:pPr marL="0" indent="0">
              <a:buNone/>
            </a:pPr>
            <a:r>
              <a:rPr kumimoji="1" lang="ja-JP" altLang="en-US" sz="3200" dirty="0" smtClean="0"/>
              <a:t>もし日本で成人年齢が１８歳になったら・・・</a:t>
            </a:r>
            <a:endParaRPr kumimoji="1" lang="ja-JP" altLang="en-US" sz="3200" dirty="0"/>
          </a:p>
        </p:txBody>
      </p:sp>
    </p:spTree>
    <p:extLst>
      <p:ext uri="{BB962C8B-B14F-4D97-AF65-F5344CB8AC3E}">
        <p14:creationId xmlns:p14="http://schemas.microsoft.com/office/powerpoint/2010/main" val="8744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酒とタバコ</a:t>
            </a:r>
            <a:endParaRPr kumimoji="1" lang="ja-JP" altLang="en-US" dirty="0"/>
          </a:p>
        </p:txBody>
      </p:sp>
      <p:sp>
        <p:nvSpPr>
          <p:cNvPr id="3" name="コンテンツ プレースホルダー 2"/>
          <p:cNvSpPr>
            <a:spLocks noGrp="1"/>
          </p:cNvSpPr>
          <p:nvPr>
            <p:ph idx="1"/>
          </p:nvPr>
        </p:nvSpPr>
        <p:spPr>
          <a:xfrm>
            <a:off x="457200" y="1772816"/>
            <a:ext cx="8507288" cy="1656183"/>
          </a:xfrm>
        </p:spPr>
        <p:txBody>
          <a:bodyPr>
            <a:noAutofit/>
          </a:bodyPr>
          <a:lstStyle/>
          <a:p>
            <a:r>
              <a:rPr kumimoji="1" lang="ja-JP" altLang="en-US" dirty="0" smtClean="0"/>
              <a:t>２０代の飲酒率、喫煙率に現在の１８歳と１９歳の人口を合わせて試算すると酒、タバコの税収入は年間</a:t>
            </a:r>
            <a:r>
              <a:rPr kumimoji="1" lang="en-US" altLang="ja-JP" dirty="0" smtClean="0"/>
              <a:t>463</a:t>
            </a:r>
            <a:r>
              <a:rPr kumimoji="1" lang="ja-JP" altLang="en-US" dirty="0" smtClean="0"/>
              <a:t>億円</a:t>
            </a:r>
            <a:r>
              <a:rPr lang="ja-JP" altLang="en-US" dirty="0" smtClean="0"/>
              <a:t>。</a:t>
            </a:r>
            <a:endParaRPr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571865"/>
            <a:ext cx="2286000" cy="2286000"/>
          </a:xfrm>
          <a:prstGeom prst="rect">
            <a:avLst/>
          </a:prstGeom>
        </p:spPr>
      </p:pic>
      <p:sp>
        <p:nvSpPr>
          <p:cNvPr id="5" name="テキスト ボックス 4"/>
          <p:cNvSpPr txBox="1"/>
          <p:nvPr/>
        </p:nvSpPr>
        <p:spPr>
          <a:xfrm>
            <a:off x="324683" y="3717032"/>
            <a:ext cx="8494633" cy="461665"/>
          </a:xfrm>
          <a:prstGeom prst="rect">
            <a:avLst/>
          </a:prstGeom>
          <a:noFill/>
        </p:spPr>
        <p:txBody>
          <a:bodyPr wrap="none" rtlCol="0">
            <a:spAutoFit/>
          </a:bodyPr>
          <a:lstStyle/>
          <a:p>
            <a:r>
              <a:rPr lang="ja-JP" altLang="en-US" sz="2400" dirty="0">
                <a:solidFill>
                  <a:srgbClr val="FF0000"/>
                </a:solidFill>
              </a:rPr>
              <a:t>つまりロケット一基を作って飛ばす分の税収が期待できる。</a:t>
            </a:r>
            <a:endParaRPr kumimoji="1" lang="ja-JP" altLang="en-US" sz="2400" dirty="0">
              <a:solidFill>
                <a:srgbClr val="FF0000"/>
              </a:solidFill>
            </a:endParaRPr>
          </a:p>
        </p:txBody>
      </p:sp>
    </p:spTree>
    <p:extLst>
      <p:ext uri="{BB962C8B-B14F-4D97-AF65-F5344CB8AC3E}">
        <p14:creationId xmlns:p14="http://schemas.microsoft.com/office/powerpoint/2010/main" val="40059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浮上する問題点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現高校生による飲酒、喫煙</a:t>
            </a:r>
            <a:endParaRPr kumimoji="1" lang="en-US" altLang="ja-JP" dirty="0" smtClean="0"/>
          </a:p>
          <a:p>
            <a:pPr marL="0" indent="0">
              <a:buNone/>
            </a:pPr>
            <a:r>
              <a:rPr lang="ja-JP" altLang="en-US" dirty="0"/>
              <a:t>　</a:t>
            </a:r>
            <a:r>
              <a:rPr lang="ja-JP" altLang="en-US" dirty="0" smtClean="0"/>
              <a:t>校則での抑止？</a:t>
            </a:r>
            <a:endParaRPr lang="en-US" altLang="ja-JP" dirty="0" smtClean="0"/>
          </a:p>
          <a:p>
            <a:pPr marL="0" indent="0">
              <a:buNone/>
            </a:pPr>
            <a:r>
              <a:rPr lang="ja-JP" altLang="en-US" dirty="0"/>
              <a:t>　</a:t>
            </a:r>
            <a:r>
              <a:rPr lang="ja-JP" altLang="en-US" dirty="0" smtClean="0"/>
              <a:t>同じ高校三年生でも１８歳と１７歳がいる</a:t>
            </a:r>
            <a:endParaRPr lang="en-US" altLang="ja-JP" dirty="0" smtClean="0"/>
          </a:p>
          <a:p>
            <a:pPr marL="0" indent="0">
              <a:buNone/>
            </a:pPr>
            <a:endParaRPr kumimoji="1" lang="en-US" altLang="ja-JP" dirty="0"/>
          </a:p>
          <a:p>
            <a:pPr marL="0" indent="0">
              <a:buNone/>
            </a:pPr>
            <a:r>
              <a:rPr lang="ja-JP" altLang="en-US" dirty="0" smtClean="0"/>
              <a:t>・健康面での害</a:t>
            </a:r>
            <a:endParaRPr lang="en-US" altLang="ja-JP" dirty="0" smtClean="0"/>
          </a:p>
          <a:p>
            <a:pPr marL="0" indent="0">
              <a:buNone/>
            </a:pPr>
            <a:r>
              <a:rPr kumimoji="1" lang="ja-JP" altLang="en-US" dirty="0"/>
              <a:t>　</a:t>
            </a:r>
            <a:r>
              <a:rPr lang="ja-JP" altLang="en-US" dirty="0" smtClean="0"/>
              <a:t>アメリカ、ニューヨーク市やコロンビア市では解禁年齢が２１歳に引き上げられたというケースも</a:t>
            </a:r>
            <a:endParaRPr kumimoji="1" lang="ja-JP" altLang="en-US" dirty="0"/>
          </a:p>
        </p:txBody>
      </p:sp>
    </p:spTree>
    <p:extLst>
      <p:ext uri="{BB962C8B-B14F-4D97-AF65-F5344CB8AC3E}">
        <p14:creationId xmlns:p14="http://schemas.microsoft.com/office/powerpoint/2010/main" val="7946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政治</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dirty="0" smtClean="0"/>
          </a:p>
          <a:p>
            <a:pPr marL="0" indent="0">
              <a:buNone/>
            </a:pPr>
            <a:r>
              <a:rPr lang="ja-JP" altLang="en-US" dirty="0" smtClean="0"/>
              <a:t>新た</a:t>
            </a:r>
            <a:r>
              <a:rPr lang="ja-JP" altLang="en-US" dirty="0" smtClean="0"/>
              <a:t>に増える有権者は約２４０万人</a:t>
            </a:r>
            <a:endParaRPr lang="en-US" altLang="ja-JP" dirty="0" smtClean="0"/>
          </a:p>
          <a:p>
            <a:pPr marL="0" indent="0">
              <a:buNone/>
            </a:pPr>
            <a:r>
              <a:rPr lang="ja-JP" altLang="en-US" dirty="0"/>
              <a:t>現在</a:t>
            </a:r>
            <a:r>
              <a:rPr lang="ja-JP" altLang="en-US" dirty="0" smtClean="0"/>
              <a:t>の有権者数から２％のみの増加</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lang="ja-JP" altLang="en-US" dirty="0" smtClean="0"/>
              <a:t>しかし</a:t>
            </a:r>
            <a:r>
              <a:rPr lang="ja-JP" altLang="en-US" dirty="0" smtClean="0"/>
              <a:t>衆議院小選挙区２９５に対して考えれば、一選挙区あたり８０００票分の増加になる</a:t>
            </a:r>
            <a:endParaRPr lang="en-US" altLang="ja-JP" dirty="0" smtClean="0"/>
          </a:p>
        </p:txBody>
      </p:sp>
    </p:spTree>
    <p:extLst>
      <p:ext uri="{BB962C8B-B14F-4D97-AF65-F5344CB8AC3E}">
        <p14:creationId xmlns:p14="http://schemas.microsoft.com/office/powerpoint/2010/main" val="5181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被選挙権</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endParaRPr kumimoji="1" lang="en-US" altLang="ja-JP" dirty="0" smtClean="0"/>
          </a:p>
          <a:p>
            <a:r>
              <a:rPr kumimoji="1" lang="ja-JP" altLang="en-US" dirty="0" smtClean="0"/>
              <a:t>衆議院</a:t>
            </a:r>
            <a:r>
              <a:rPr kumimoji="1" lang="ja-JP" altLang="en-US" dirty="0" smtClean="0"/>
              <a:t>議員や市町村長には２５歳から立候補できる</a:t>
            </a:r>
            <a:endParaRPr kumimoji="1" lang="en-US" altLang="ja-JP" dirty="0" smtClean="0"/>
          </a:p>
          <a:p>
            <a:endParaRPr lang="en-US" altLang="ja-JP" dirty="0"/>
          </a:p>
          <a:p>
            <a:r>
              <a:rPr kumimoji="1" lang="ja-JP" altLang="en-US" dirty="0" smtClean="0"/>
              <a:t>参議院議員や都道府県知事には３０歳から立候補できる</a:t>
            </a:r>
            <a:endParaRPr kumimoji="1" lang="en-US" altLang="ja-JP" dirty="0" smtClean="0"/>
          </a:p>
          <a:p>
            <a:endParaRPr lang="en-US" altLang="ja-JP" dirty="0"/>
          </a:p>
          <a:p>
            <a:pPr marL="0" indent="0">
              <a:buNone/>
            </a:pPr>
            <a:r>
              <a:rPr lang="ja-JP" altLang="en-US" dirty="0"/>
              <a:t>　</a:t>
            </a:r>
            <a:r>
              <a:rPr lang="ja-JP" altLang="en-US" dirty="0" smtClean="0"/>
              <a:t>つまり２５歳で人口２００万人を超える市の市長になれても、人口１００万人を下回る県の知事にはなれない。</a:t>
            </a:r>
            <a:endParaRPr lang="en-US" altLang="ja-JP" dirty="0" smtClean="0"/>
          </a:p>
          <a:p>
            <a:pPr marL="0" indent="0">
              <a:buNone/>
            </a:pPr>
            <a:endParaRPr kumimoji="1" lang="en-US" altLang="ja-JP" dirty="0"/>
          </a:p>
          <a:p>
            <a:pPr marL="0" indent="0">
              <a:buNone/>
            </a:pPr>
            <a:r>
              <a:rPr lang="ja-JP" altLang="en-US" dirty="0" smtClean="0"/>
              <a:t>「被</a:t>
            </a:r>
            <a:r>
              <a:rPr lang="ja-JP" altLang="en-US" dirty="0" smtClean="0"/>
              <a:t>選挙権の見直しも必要ではないのか</a:t>
            </a:r>
            <a:r>
              <a:rPr lang="ja-JP" altLang="en-US" dirty="0" smtClean="0"/>
              <a:t>？」という意見も</a:t>
            </a:r>
            <a:endParaRPr kumimoji="1" lang="en-US" altLang="ja-JP" dirty="0" smtClean="0"/>
          </a:p>
          <a:p>
            <a:endParaRPr lang="en-US" altLang="ja-JP" dirty="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31520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r>
              <a:rPr kumimoji="1" lang="ja-JP" altLang="en-US" dirty="0" smtClean="0"/>
              <a:t>世界で見れば１８歳を成人としている国と地域が多いが日本においても１８歳成人は妥当ではないか。</a:t>
            </a:r>
            <a:endParaRPr kumimoji="1" lang="en-US" altLang="ja-JP" dirty="0" smtClean="0"/>
          </a:p>
          <a:p>
            <a:endParaRPr lang="en-US" altLang="ja-JP" dirty="0"/>
          </a:p>
          <a:p>
            <a:r>
              <a:rPr kumimoji="1" lang="ja-JP" altLang="en-US" dirty="0" smtClean="0"/>
              <a:t>政治への関心も強くなり、若者が積極的に政治に参加できる。</a:t>
            </a:r>
            <a:endParaRPr kumimoji="1" lang="en-US" altLang="ja-JP" dirty="0" smtClean="0"/>
          </a:p>
          <a:p>
            <a:endParaRPr lang="en-US" altLang="ja-JP" dirty="0"/>
          </a:p>
          <a:p>
            <a:r>
              <a:rPr lang="ja-JP" altLang="en-US" dirty="0" smtClean="0"/>
              <a:t>大人としての自覚を１８歳から持つことにより、少年犯罪などの抑制に働くかもしれない。</a:t>
            </a:r>
            <a:endParaRPr lang="en-US" altLang="ja-JP" dirty="0" smtClean="0"/>
          </a:p>
        </p:txBody>
      </p:sp>
    </p:spTree>
    <p:extLst>
      <p:ext uri="{BB962C8B-B14F-4D97-AF65-F5344CB8AC3E}">
        <p14:creationId xmlns:p14="http://schemas.microsoft.com/office/powerpoint/2010/main" val="37177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0"/>
            <a:ext cx="6563072" cy="1123528"/>
          </a:xfrm>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0" y="1052736"/>
            <a:ext cx="9144000" cy="5805264"/>
          </a:xfrm>
        </p:spPr>
        <p:txBody>
          <a:bodyPr>
            <a:normAutofit/>
          </a:bodyPr>
          <a:lstStyle/>
          <a:p>
            <a:pPr marL="0" indent="0">
              <a:buNone/>
            </a:pPr>
            <a:r>
              <a:rPr lang="ja-JP" altLang="en-US" sz="1400" dirty="0" smtClean="0"/>
              <a:t>アメリカ中間選挙</a:t>
            </a:r>
            <a:r>
              <a:rPr lang="en-US" altLang="ja-JP" sz="1400" dirty="0" smtClean="0"/>
              <a:t>2014</a:t>
            </a:r>
          </a:p>
          <a:p>
            <a:pPr marL="0" indent="0">
              <a:buNone/>
            </a:pPr>
            <a:r>
              <a:rPr lang="en-US" altLang="ja-JP" sz="1400" dirty="0" smtClean="0"/>
              <a:t>http</a:t>
            </a:r>
            <a:r>
              <a:rPr lang="en-US" altLang="ja-JP" sz="1400" dirty="0"/>
              <a:t>://www.asahi.com/international/us_election/2014/</a:t>
            </a:r>
          </a:p>
          <a:p>
            <a:pPr marL="0" indent="0">
              <a:buNone/>
            </a:pPr>
            <a:endParaRPr lang="ja-JP" altLang="en-US" sz="1400" dirty="0" smtClean="0"/>
          </a:p>
          <a:p>
            <a:pPr marL="0" indent="0">
              <a:buNone/>
            </a:pPr>
            <a:r>
              <a:rPr lang="ja-JP" altLang="en-US" sz="1400" dirty="0" smtClean="0"/>
              <a:t>近年成年年齢の引下げを行った</a:t>
            </a:r>
            <a:r>
              <a:rPr lang="ja-JP" altLang="en-US" sz="1400" dirty="0"/>
              <a:t>主</a:t>
            </a:r>
            <a:r>
              <a:rPr lang="ja-JP" altLang="en-US" sz="1400" dirty="0" smtClean="0"/>
              <a:t>な国</a:t>
            </a:r>
            <a:endParaRPr lang="en-US" altLang="ja-JP" sz="1400" dirty="0"/>
          </a:p>
          <a:p>
            <a:pPr marL="0" indent="0">
              <a:buNone/>
            </a:pPr>
            <a:r>
              <a:rPr lang="en-US" altLang="ja-JP" sz="1400" dirty="0"/>
              <a:t>http://www.moj.go.jp/content/000012410.pdf</a:t>
            </a:r>
          </a:p>
          <a:p>
            <a:pPr marL="0" indent="0">
              <a:buNone/>
            </a:pPr>
            <a:endParaRPr lang="ja-JP" altLang="en-US" sz="1400" dirty="0"/>
          </a:p>
          <a:p>
            <a:pPr marL="0" indent="0">
              <a:buNone/>
            </a:pPr>
            <a:r>
              <a:rPr lang="ja-JP" altLang="en-US" sz="1400" dirty="0" smtClean="0"/>
              <a:t>世界の成人根加齢、各国の事情とは</a:t>
            </a:r>
            <a:r>
              <a:rPr lang="ja-JP" altLang="en-US" sz="1400" dirty="0"/>
              <a:t>？</a:t>
            </a:r>
            <a:endParaRPr lang="en-US" altLang="ja-JP" sz="1400" dirty="0"/>
          </a:p>
          <a:p>
            <a:pPr marL="0" indent="0">
              <a:buNone/>
            </a:pPr>
            <a:r>
              <a:rPr lang="en-US" altLang="ja-JP" sz="1400" dirty="0"/>
              <a:t>http://touch.allabout.co.jp/gm/gc/293201</a:t>
            </a:r>
            <a:r>
              <a:rPr lang="en-US" altLang="ja-JP" sz="1400" dirty="0" smtClean="0"/>
              <a:t>/</a:t>
            </a:r>
            <a:endParaRPr lang="ja-JP" altLang="en-US" sz="1400" dirty="0" smtClean="0"/>
          </a:p>
          <a:p>
            <a:pPr marL="0" indent="0">
              <a:buNone/>
            </a:pPr>
            <a:endParaRPr lang="ja-JP" altLang="en-US" sz="1400" dirty="0" smtClean="0"/>
          </a:p>
          <a:p>
            <a:pPr marL="0" indent="0">
              <a:buNone/>
            </a:pPr>
            <a:r>
              <a:rPr lang="ja-JP" altLang="en-US" sz="1400" dirty="0" smtClean="0"/>
              <a:t>諸外国における成年年齢等の調査結果</a:t>
            </a:r>
            <a:endParaRPr lang="ja-JP" altLang="en-US" sz="1400" dirty="0"/>
          </a:p>
          <a:p>
            <a:pPr marL="0" indent="0">
              <a:buNone/>
            </a:pPr>
            <a:r>
              <a:rPr lang="en-US" altLang="ja-JP" sz="1400" dirty="0"/>
              <a:t>http://www.moj.go.jp/content/000012471.pdf#search</a:t>
            </a:r>
            <a:r>
              <a:rPr lang="en-US" altLang="ja-JP" sz="1400" dirty="0" smtClean="0"/>
              <a:t>=‘%E6%88%90%E4%BA%BA%E5%B9%B4%E9%BD%A221%E6%AD%B3%E3%81%AE%E7%90%86%E7%94%B1’</a:t>
            </a:r>
            <a:endParaRPr lang="ja-JP" altLang="en-US" sz="1400" dirty="0" smtClean="0"/>
          </a:p>
          <a:p>
            <a:pPr marL="0" indent="0">
              <a:buNone/>
            </a:pPr>
            <a:endParaRPr lang="ja-JP" altLang="en-US" sz="1400" dirty="0" smtClean="0"/>
          </a:p>
          <a:p>
            <a:pPr marL="0" indent="0">
              <a:buNone/>
            </a:pPr>
            <a:r>
              <a:rPr lang="ja-JP" altLang="en-US" sz="1400" dirty="0" smtClean="0"/>
              <a:t>世界各国・地域の選挙年齢及び成人年齢</a:t>
            </a:r>
            <a:endParaRPr lang="ja-JP" altLang="en-US" sz="1400" dirty="0"/>
          </a:p>
          <a:p>
            <a:pPr marL="0" indent="0">
              <a:buNone/>
            </a:pPr>
            <a:r>
              <a:rPr lang="en-US" altLang="ja-JP" sz="1400" dirty="0"/>
              <a:t>http://www.moj.go.jp/content/000012508.pdf#search='%E4%B8%96%E7%95%8C%E3%81%AE%E6%88%90%E4%BA%BA%E5%B9%B4%E9%BD%A2'</a:t>
            </a:r>
          </a:p>
          <a:p>
            <a:endParaRPr kumimoji="1" lang="ja-JP" altLang="en-US" sz="1400" dirty="0"/>
          </a:p>
        </p:txBody>
      </p:sp>
    </p:spTree>
    <p:extLst>
      <p:ext uri="{BB962C8B-B14F-4D97-AF65-F5344CB8AC3E}">
        <p14:creationId xmlns:p14="http://schemas.microsoft.com/office/powerpoint/2010/main" val="133453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09601"/>
            <a:ext cx="2950096" cy="1451247"/>
          </a:xfrm>
        </p:spPr>
        <p:txBody>
          <a:bodyPr/>
          <a:lstStyle/>
          <a:p>
            <a:r>
              <a:rPr kumimoji="1" lang="ja-JP" altLang="en-US" sz="4800" dirty="0" smtClean="0"/>
              <a:t>第１章</a:t>
            </a:r>
            <a:endParaRPr kumimoji="1" lang="ja-JP" altLang="en-US" sz="4800" dirty="0"/>
          </a:p>
        </p:txBody>
      </p:sp>
      <p:sp>
        <p:nvSpPr>
          <p:cNvPr id="3" name="サブタイトル 2"/>
          <p:cNvSpPr>
            <a:spLocks noGrp="1"/>
          </p:cNvSpPr>
          <p:nvPr>
            <p:ph type="subTitle" idx="1"/>
          </p:nvPr>
        </p:nvSpPr>
        <p:spPr>
          <a:xfrm>
            <a:off x="-1188640" y="2564904"/>
            <a:ext cx="8964488" cy="1219200"/>
          </a:xfrm>
        </p:spPr>
        <p:txBody>
          <a:bodyPr>
            <a:noAutofit/>
          </a:bodyPr>
          <a:lstStyle/>
          <a:p>
            <a:r>
              <a:rPr kumimoji="1" lang="ja-JP" altLang="en-US" sz="4800" dirty="0" smtClean="0"/>
              <a:t>なぜ日本は</a:t>
            </a:r>
            <a:endParaRPr kumimoji="1" lang="en-US" altLang="ja-JP" sz="4800" dirty="0" smtClean="0"/>
          </a:p>
          <a:p>
            <a:r>
              <a:rPr kumimoji="1" lang="ja-JP" altLang="en-US" sz="4800" dirty="0" smtClean="0"/>
              <a:t>　　　　２０歳で成人なのか</a:t>
            </a:r>
            <a:endParaRPr kumimoji="1" lang="ja-JP" altLang="en-US" sz="4800" dirty="0"/>
          </a:p>
        </p:txBody>
      </p:sp>
    </p:spTree>
    <p:extLst>
      <p:ext uri="{BB962C8B-B14F-4D97-AF65-F5344CB8AC3E}">
        <p14:creationId xmlns:p14="http://schemas.microsoft.com/office/powerpoint/2010/main" val="114645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9228" y="404664"/>
            <a:ext cx="8229600" cy="1600200"/>
          </a:xfrm>
        </p:spPr>
        <p:txBody>
          <a:bodyPr/>
          <a:lstStyle/>
          <a:p>
            <a:r>
              <a:rPr kumimoji="1" lang="ja-JP" altLang="en-US" dirty="0" smtClean="0"/>
              <a:t>なぜ２０歳なのか</a:t>
            </a:r>
            <a:endParaRPr kumimoji="1" lang="ja-JP" altLang="en-US" dirty="0"/>
          </a:p>
        </p:txBody>
      </p:sp>
      <p:sp>
        <p:nvSpPr>
          <p:cNvPr id="3" name="テキスト ボックス 2"/>
          <p:cNvSpPr txBox="1"/>
          <p:nvPr/>
        </p:nvSpPr>
        <p:spPr>
          <a:xfrm>
            <a:off x="1547664" y="2276872"/>
            <a:ext cx="6552728" cy="2677656"/>
          </a:xfrm>
          <a:prstGeom prst="rect">
            <a:avLst/>
          </a:prstGeom>
          <a:noFill/>
        </p:spPr>
        <p:txBody>
          <a:bodyPr wrap="square" rtlCol="0">
            <a:spAutoFit/>
          </a:bodyPr>
          <a:lstStyle/>
          <a:p>
            <a:r>
              <a:rPr kumimoji="1" lang="ja-JP" altLang="en-US" sz="2800" dirty="0" smtClean="0"/>
              <a:t>「明治９年に課税や兵役の基準年齢を２０歳にしたのに合わせた」という説。</a:t>
            </a:r>
            <a:endParaRPr kumimoji="1" lang="en-US" altLang="ja-JP" sz="2800" dirty="0" smtClean="0"/>
          </a:p>
          <a:p>
            <a:r>
              <a:rPr lang="ja-JP" altLang="en-US" sz="2800" dirty="0" smtClean="0"/>
              <a:t>「</a:t>
            </a:r>
            <a:r>
              <a:rPr lang="ja-JP" altLang="en-US" sz="2800" dirty="0" smtClean="0">
                <a:solidFill>
                  <a:srgbClr val="FF0000"/>
                </a:solidFill>
              </a:rPr>
              <a:t>当時日本の</a:t>
            </a:r>
            <a:r>
              <a:rPr lang="en-US" altLang="ja-JP" sz="2800" dirty="0" smtClean="0">
                <a:solidFill>
                  <a:srgbClr val="FF0000"/>
                </a:solidFill>
              </a:rPr>
              <a:t>『</a:t>
            </a:r>
            <a:r>
              <a:rPr lang="ja-JP" altLang="en-US" sz="2800" dirty="0" smtClean="0">
                <a:solidFill>
                  <a:srgbClr val="FF0000"/>
                </a:solidFill>
              </a:rPr>
              <a:t>元服</a:t>
            </a:r>
            <a:r>
              <a:rPr lang="en-US" altLang="ja-JP" sz="2800" dirty="0" smtClean="0">
                <a:solidFill>
                  <a:srgbClr val="FF0000"/>
                </a:solidFill>
              </a:rPr>
              <a:t>』</a:t>
            </a:r>
            <a:r>
              <a:rPr lang="ja-JP" altLang="en-US" sz="2800" dirty="0" smtClean="0">
                <a:solidFill>
                  <a:srgbClr val="FF0000"/>
                </a:solidFill>
              </a:rPr>
              <a:t>など成年扱いされるのは１５歳くらいだったが２１～２５歳を成年としていた欧米との間をとった</a:t>
            </a:r>
            <a:r>
              <a:rPr lang="ja-JP" altLang="en-US" sz="2800" dirty="0" smtClean="0"/>
              <a:t>」という説。</a:t>
            </a:r>
            <a:endParaRPr kumimoji="1" lang="ja-JP" altLang="en-US" sz="2800" dirty="0"/>
          </a:p>
        </p:txBody>
      </p:sp>
    </p:spTree>
    <p:extLst>
      <p:ext uri="{BB962C8B-B14F-4D97-AF65-F5344CB8AC3E}">
        <p14:creationId xmlns:p14="http://schemas.microsoft.com/office/powerpoint/2010/main" val="11018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lstStyle/>
          <a:p>
            <a:pPr marL="0" indent="0" algn="ctr">
              <a:buNone/>
            </a:pPr>
            <a:endParaRPr lang="ja-JP" altLang="en-US" sz="4000" b="1" dirty="0" smtClean="0"/>
          </a:p>
          <a:p>
            <a:pPr marL="0" indent="0" algn="ctr">
              <a:buNone/>
            </a:pPr>
            <a:r>
              <a:rPr lang="ja-JP" altLang="en-US" sz="4000" b="1" dirty="0" smtClean="0"/>
              <a:t>民法</a:t>
            </a:r>
            <a:r>
              <a:rPr lang="ja-JP" altLang="en-US" sz="4000" b="1" dirty="0"/>
              <a:t>が制定された以前</a:t>
            </a:r>
            <a:r>
              <a:rPr lang="ja-JP" altLang="en-US" sz="4000" b="1" dirty="0" smtClean="0"/>
              <a:t>の</a:t>
            </a:r>
          </a:p>
          <a:p>
            <a:pPr marL="0" indent="0" algn="ctr">
              <a:buNone/>
            </a:pPr>
            <a:r>
              <a:rPr lang="ja-JP" altLang="en-US" sz="4000" b="1" dirty="0" smtClean="0"/>
              <a:t>成人</a:t>
            </a:r>
            <a:r>
              <a:rPr lang="ja-JP" altLang="en-US" sz="4000" b="1" dirty="0"/>
              <a:t>は何歳だったの</a:t>
            </a:r>
            <a:r>
              <a:rPr lang="ja-JP" altLang="en-US" sz="4000" b="1" dirty="0" smtClean="0"/>
              <a:t>か</a:t>
            </a:r>
          </a:p>
          <a:p>
            <a:pPr marL="0" indent="0">
              <a:buNone/>
            </a:pPr>
            <a:endParaRPr kumimoji="1" lang="ja-JP" altLang="en-US" dirty="0"/>
          </a:p>
          <a:p>
            <a:pPr marL="0" indent="0">
              <a:buNone/>
            </a:pPr>
            <a:endParaRPr lang="ja-JP" altLang="en-US" dirty="0" smtClean="0"/>
          </a:p>
          <a:p>
            <a:pPr marL="0" indent="0">
              <a:buNone/>
            </a:pPr>
            <a:r>
              <a:rPr lang="ja-JP" altLang="en-US" dirty="0" smtClean="0"/>
              <a:t>江戸</a:t>
            </a:r>
            <a:r>
              <a:rPr lang="ja-JP" altLang="en-US" dirty="0"/>
              <a:t>時代の武家社会には元服という儀式があり、これをもって成人としていました。数えで１５歳です。</a:t>
            </a:r>
          </a:p>
          <a:p>
            <a:pPr marL="0" indent="0">
              <a:buNone/>
            </a:pPr>
            <a:r>
              <a:rPr lang="ja-JP" altLang="en-US" dirty="0"/>
              <a:t>また女子にも髪上げという儀式があり、早いところでは１３歳で行っていたようです。</a:t>
            </a:r>
          </a:p>
          <a:p>
            <a:pPr marL="0" indent="0">
              <a:buNone/>
            </a:pPr>
            <a:r>
              <a:rPr lang="ja-JP" altLang="en-US" dirty="0"/>
              <a:t>いずれも生理的な成熟とほぼ一致しており、子供を作れることが一つの基準であったと考えられます。</a:t>
            </a:r>
          </a:p>
          <a:p>
            <a:pPr marL="0" indent="0">
              <a:buNone/>
            </a:pPr>
            <a:endParaRPr kumimoji="1" lang="ja-JP" altLang="en-US" dirty="0"/>
          </a:p>
        </p:txBody>
      </p:sp>
    </p:spTree>
    <p:extLst>
      <p:ext uri="{BB962C8B-B14F-4D97-AF65-F5344CB8AC3E}">
        <p14:creationId xmlns:p14="http://schemas.microsoft.com/office/powerpoint/2010/main" val="33353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63688" y="1052736"/>
            <a:ext cx="2232248" cy="646331"/>
          </a:xfrm>
          <a:prstGeom prst="rect">
            <a:avLst/>
          </a:prstGeom>
          <a:noFill/>
        </p:spPr>
        <p:txBody>
          <a:bodyPr wrap="square" rtlCol="0">
            <a:spAutoFit/>
          </a:bodyPr>
          <a:lstStyle/>
          <a:p>
            <a:r>
              <a:rPr kumimoji="1" lang="ja-JP" altLang="en-US" sz="3600" dirty="0" smtClean="0"/>
              <a:t>結論</a:t>
            </a:r>
            <a:endParaRPr kumimoji="1" lang="ja-JP" altLang="en-US" sz="3600" dirty="0"/>
          </a:p>
        </p:txBody>
      </p:sp>
      <p:sp>
        <p:nvSpPr>
          <p:cNvPr id="3" name="テキスト ボックス 2"/>
          <p:cNvSpPr txBox="1"/>
          <p:nvPr/>
        </p:nvSpPr>
        <p:spPr>
          <a:xfrm>
            <a:off x="1403648" y="2348880"/>
            <a:ext cx="6624736" cy="3539430"/>
          </a:xfrm>
          <a:prstGeom prst="rect">
            <a:avLst/>
          </a:prstGeom>
          <a:noFill/>
        </p:spPr>
        <p:txBody>
          <a:bodyPr wrap="square" rtlCol="0">
            <a:spAutoFit/>
          </a:bodyPr>
          <a:lstStyle/>
          <a:p>
            <a:r>
              <a:rPr kumimoji="1" lang="ja-JP" altLang="en-US" sz="3200" dirty="0" smtClean="0"/>
              <a:t>民法の成年年齢が２０歳と定められた理由については必ずしも明らかではないのだが旧民法制定当時の日本人の平均寿命や精神的な成熟度などを総合考慮したものであるといわれている。</a:t>
            </a:r>
            <a:endParaRPr kumimoji="1" lang="en-US" altLang="ja-JP" sz="3200" dirty="0" smtClean="0"/>
          </a:p>
          <a:p>
            <a:r>
              <a:rPr kumimoji="1" lang="ja-JP" altLang="en-US" sz="3200" dirty="0" smtClean="0"/>
              <a:t>　　　</a:t>
            </a:r>
            <a:endParaRPr kumimoji="1" lang="ja-JP" altLang="en-US" sz="3200" dirty="0"/>
          </a:p>
        </p:txBody>
      </p:sp>
    </p:spTree>
    <p:extLst>
      <p:ext uri="{BB962C8B-B14F-4D97-AF65-F5344CB8AC3E}">
        <p14:creationId xmlns:p14="http://schemas.microsoft.com/office/powerpoint/2010/main" val="3404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628800"/>
            <a:ext cx="8229600" cy="2608312"/>
          </a:xfrm>
        </p:spPr>
        <p:txBody>
          <a:bodyPr/>
          <a:lstStyle/>
          <a:p>
            <a:r>
              <a:rPr lang="ja-JP" altLang="en-US" dirty="0" smtClean="0"/>
              <a:t>なぜ</a:t>
            </a:r>
            <a:r>
              <a:rPr lang="ja-JP" altLang="en-US" dirty="0"/>
              <a:t>１８歳成人が</a:t>
            </a:r>
            <a:br>
              <a:rPr lang="ja-JP" altLang="en-US" dirty="0"/>
            </a:br>
            <a:r>
              <a:rPr lang="ja-JP" altLang="en-US" dirty="0"/>
              <a:t>議論されるようになったのか</a:t>
            </a:r>
            <a:endParaRPr kumimoji="1" lang="ja-JP" altLang="en-US" dirty="0"/>
          </a:p>
        </p:txBody>
      </p:sp>
    </p:spTree>
    <p:extLst>
      <p:ext uri="{BB962C8B-B14F-4D97-AF65-F5344CB8AC3E}">
        <p14:creationId xmlns:p14="http://schemas.microsoft.com/office/powerpoint/2010/main" val="3419226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t>一連の少年事件を受けて、少年に対する刑罰を強化しようという「厳罰化」の動きです。現行の少年法では２０歳未満を「少年」としているので、これを１８歳に引き下げることを主張している</a:t>
            </a:r>
          </a:p>
          <a:p>
            <a:endParaRPr kumimoji="1" lang="ja-JP" altLang="en-US" dirty="0" smtClean="0"/>
          </a:p>
          <a:p>
            <a:r>
              <a:rPr lang="ja-JP" altLang="en-US" dirty="0"/>
              <a:t>選挙権を１８歳に引き下げて、若者層の政治参加を促すという動きです。</a:t>
            </a:r>
            <a:r>
              <a:rPr lang="ja-JP" altLang="en-US" dirty="0">
                <a:solidFill>
                  <a:srgbClr val="FF0000"/>
                </a:solidFill>
              </a:rPr>
              <a:t>少年法改正は若者の義務を強調し、選挙権引き下げは若者の権利を強調しています。</a:t>
            </a:r>
          </a:p>
          <a:p>
            <a:endParaRPr kumimoji="1" lang="ja-JP" altLang="en-US" dirty="0"/>
          </a:p>
        </p:txBody>
      </p:sp>
    </p:spTree>
    <p:extLst>
      <p:ext uri="{BB962C8B-B14F-4D97-AF65-F5344CB8AC3E}">
        <p14:creationId xmlns:p14="http://schemas.microsoft.com/office/powerpoint/2010/main" val="3249788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7793</TotalTime>
  <Words>1840</Words>
  <Application>Microsoft Office PowerPoint</Application>
  <PresentationFormat>画面に合わせる (4:3)</PresentationFormat>
  <Paragraphs>260</Paragraphs>
  <Slides>38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HGS明朝E</vt:lpstr>
      <vt:lpstr>HGｺﾞｼｯｸM</vt:lpstr>
      <vt:lpstr>Arial</vt:lpstr>
      <vt:lpstr>Century Gothic</vt:lpstr>
      <vt:lpstr>Courier New</vt:lpstr>
      <vt:lpstr>Palatino Linotype</vt:lpstr>
      <vt:lpstr>Wingdings</vt:lpstr>
      <vt:lpstr>エグゼクティブ</vt:lpstr>
      <vt:lpstr>日本の成人年齢が 18歳になったら どうなるか?   戸田　翼　大塚　健太郎　加藤　輝之</vt:lpstr>
      <vt:lpstr>なぜこのテーマにしたか？</vt:lpstr>
      <vt:lpstr>PowerPoint プレゼンテーション</vt:lpstr>
      <vt:lpstr>第１章</vt:lpstr>
      <vt:lpstr>なぜ２０歳なのか</vt:lpstr>
      <vt:lpstr>PowerPoint プレゼンテーション</vt:lpstr>
      <vt:lpstr>PowerPoint プレゼンテーション</vt:lpstr>
      <vt:lpstr>なぜ１８歳成人が 議論されるようになったのか</vt:lpstr>
      <vt:lpstr>PowerPoint プレゼンテーション</vt:lpstr>
      <vt:lpstr>世界の成人年齢</vt:lpstr>
      <vt:lpstr>PowerPoint プレゼンテーション</vt:lpstr>
      <vt:lpstr>PowerPoint プレゼンテーション</vt:lpstr>
      <vt:lpstr>ふふ</vt:lpstr>
      <vt:lpstr>PowerPoint プレゼンテーション</vt:lpstr>
      <vt:lpstr>アメリカ民主党</vt:lpstr>
      <vt:lpstr>アメリカ共和党</vt:lpstr>
      <vt:lpstr>PowerPoint プレゼンテーション</vt:lpstr>
      <vt:lpstr> 世界の半分以上の国は、 18歳を成人と定めている </vt:lpstr>
      <vt:lpstr>PowerPoint プレゼンテーション</vt:lpstr>
      <vt:lpstr>PowerPoint プレゼンテーション</vt:lpstr>
      <vt:lpstr>PowerPoint プレゼンテーション</vt:lpstr>
      <vt:lpstr>PowerPoint プレゼンテーション</vt:lpstr>
      <vt:lpstr>近年の成人年齢 の 引き下げ国の事例</vt:lpstr>
      <vt:lpstr>PowerPoint プレゼンテーション</vt:lpstr>
      <vt:lpstr>PowerPoint プレゼンテーション</vt:lpstr>
      <vt:lpstr>PowerPoint プレゼンテーション</vt:lpstr>
      <vt:lpstr>世界の成人年齢が一番高い国</vt:lpstr>
      <vt:lpstr>なぜ21歳なのか??</vt:lpstr>
      <vt:lpstr>世界の成人年齢が一番低い国</vt:lpstr>
      <vt:lpstr>プエルトリコ</vt:lpstr>
      <vt:lpstr>なぜ14歳なのか?? </vt:lpstr>
      <vt:lpstr>第三章</vt:lpstr>
      <vt:lpstr>酒とタバコ</vt:lpstr>
      <vt:lpstr>浮上する問題点</vt:lpstr>
      <vt:lpstr>政治</vt:lpstr>
      <vt:lpstr>被選挙権</vt:lpstr>
      <vt:lpstr>まとめ</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世界の成人年齢</dc:title>
  <dc:creator>名古屋学院大学</dc:creator>
  <cp:lastModifiedBy>17e0104</cp:lastModifiedBy>
  <cp:revision>150</cp:revision>
  <dcterms:created xsi:type="dcterms:W3CDTF">2015-06-12T06:28:26Z</dcterms:created>
  <dcterms:modified xsi:type="dcterms:W3CDTF">2015-11-19T07:01:57Z</dcterms:modified>
</cp:coreProperties>
</file>