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65" r:id="rId3"/>
    <p:sldId id="327" r:id="rId4"/>
    <p:sldId id="299" r:id="rId5"/>
    <p:sldId id="259" r:id="rId6"/>
    <p:sldId id="268" r:id="rId7"/>
    <p:sldId id="300" r:id="rId8"/>
    <p:sldId id="263" r:id="rId9"/>
    <p:sldId id="309" r:id="rId10"/>
    <p:sldId id="292" r:id="rId11"/>
    <p:sldId id="293" r:id="rId12"/>
    <p:sldId id="305" r:id="rId13"/>
    <p:sldId id="298" r:id="rId14"/>
    <p:sldId id="266" r:id="rId15"/>
    <p:sldId id="296" r:id="rId16"/>
    <p:sldId id="283" r:id="rId17"/>
    <p:sldId id="328" r:id="rId18"/>
    <p:sldId id="297" r:id="rId19"/>
    <p:sldId id="311" r:id="rId20"/>
    <p:sldId id="281" r:id="rId21"/>
    <p:sldId id="332" r:id="rId22"/>
    <p:sldId id="295" r:id="rId23"/>
    <p:sldId id="312" r:id="rId24"/>
    <p:sldId id="317" r:id="rId25"/>
    <p:sldId id="316" r:id="rId26"/>
    <p:sldId id="334" r:id="rId27"/>
    <p:sldId id="302" r:id="rId28"/>
    <p:sldId id="304" r:id="rId29"/>
    <p:sldId id="303" r:id="rId30"/>
    <p:sldId id="287" r:id="rId31"/>
    <p:sldId id="277" r:id="rId32"/>
    <p:sldId id="274" r:id="rId33"/>
    <p:sldId id="323" r:id="rId34"/>
    <p:sldId id="333"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101" autoAdjust="0"/>
  </p:normalViewPr>
  <p:slideViewPr>
    <p:cSldViewPr>
      <p:cViewPr varScale="1">
        <p:scale>
          <a:sx n="72" d="100"/>
          <a:sy n="72" d="100"/>
        </p:scale>
        <p:origin x="-1320" y="-96"/>
      </p:cViewPr>
      <p:guideLst>
        <p:guide orient="horz" pos="2160"/>
        <p:guide pos="2880"/>
      </p:guideLst>
    </p:cSldViewPr>
  </p:slideViewPr>
  <p:outlineViewPr>
    <p:cViewPr>
      <p:scale>
        <a:sx n="33" d="100"/>
        <a:sy n="33" d="100"/>
      </p:scale>
      <p:origin x="0" y="31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3"/>
    </mc:Choice>
    <mc:Fallback>
      <c:style val="13"/>
    </mc:Fallback>
  </mc:AlternateContent>
  <c:chart>
    <c:title>
      <c:layout/>
      <c:overlay val="0"/>
      <c:txPr>
        <a:bodyPr/>
        <a:lstStyle/>
        <a:p>
          <a:pPr>
            <a:defRPr sz="3200"/>
          </a:pPr>
          <a:endParaRPr lang="ja-JP"/>
        </a:p>
      </c:txPr>
    </c:title>
    <c:autoTitleDeleted val="0"/>
    <c:plotArea>
      <c:layout/>
      <c:barChart>
        <c:barDir val="col"/>
        <c:grouping val="clustered"/>
        <c:varyColors val="0"/>
        <c:ser>
          <c:idx val="0"/>
          <c:order val="0"/>
          <c:tx>
            <c:strRef>
              <c:f>Sheet1!$B$1</c:f>
              <c:strCache>
                <c:ptCount val="1"/>
                <c:pt idx="0">
                  <c:v>1試合当たりの平均観客数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778</c:v>
                </c:pt>
                <c:pt idx="1">
                  <c:v>1524</c:v>
                </c:pt>
                <c:pt idx="2">
                  <c:v>3044</c:v>
                </c:pt>
                <c:pt idx="3">
                  <c:v>2223</c:v>
                </c:pt>
                <c:pt idx="4">
                  <c:v>3481</c:v>
                </c:pt>
                <c:pt idx="5">
                  <c:v>5080</c:v>
                </c:pt>
                <c:pt idx="6">
                  <c:v>7461</c:v>
                </c:pt>
                <c:pt idx="7">
                  <c:v>9531</c:v>
                </c:pt>
                <c:pt idx="8">
                  <c:v>11042</c:v>
                </c:pt>
                <c:pt idx="9">
                  <c:v>12734</c:v>
                </c:pt>
                <c:pt idx="10">
                  <c:v>16746</c:v>
                </c:pt>
              </c:numCache>
            </c:numRef>
          </c:val>
        </c:ser>
        <c:dLbls>
          <c:showLegendKey val="0"/>
          <c:showVal val="0"/>
          <c:showCatName val="0"/>
          <c:showSerName val="0"/>
          <c:showPercent val="0"/>
          <c:showBubbleSize val="0"/>
        </c:dLbls>
        <c:gapWidth val="75"/>
        <c:overlap val="-25"/>
        <c:axId val="94520832"/>
        <c:axId val="94522368"/>
      </c:barChart>
      <c:catAx>
        <c:axId val="94520832"/>
        <c:scaling>
          <c:orientation val="minMax"/>
        </c:scaling>
        <c:delete val="0"/>
        <c:axPos val="b"/>
        <c:numFmt formatCode="General" sourceLinked="1"/>
        <c:majorTickMark val="none"/>
        <c:minorTickMark val="none"/>
        <c:tickLblPos val="nextTo"/>
        <c:crossAx val="94522368"/>
        <c:crosses val="autoZero"/>
        <c:auto val="1"/>
        <c:lblAlgn val="ctr"/>
        <c:lblOffset val="100"/>
        <c:noMultiLvlLbl val="0"/>
      </c:catAx>
      <c:valAx>
        <c:axId val="94522368"/>
        <c:scaling>
          <c:orientation val="minMax"/>
        </c:scaling>
        <c:delete val="0"/>
        <c:axPos val="l"/>
        <c:majorGridlines/>
        <c:numFmt formatCode="General" sourceLinked="1"/>
        <c:majorTickMark val="none"/>
        <c:minorTickMark val="none"/>
        <c:tickLblPos val="nextTo"/>
        <c:spPr>
          <a:ln w="12700">
            <a:noFill/>
          </a:ln>
        </c:spPr>
        <c:crossAx val="94520832"/>
        <c:crosses val="autoZero"/>
        <c:crossBetween val="between"/>
        <c:majorUnit val="3000"/>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列1</c:v>
                </c:pt>
              </c:strCache>
            </c:strRef>
          </c:tx>
          <c:dPt>
            <c:idx val="0"/>
            <c:bubble3D val="0"/>
          </c:dPt>
          <c:dPt>
            <c:idx val="1"/>
            <c:bubble3D val="0"/>
          </c:dPt>
          <c:dPt>
            <c:idx val="2"/>
            <c:bubble3D val="0"/>
          </c:dPt>
          <c:dLbls>
            <c:dLblPos val="outEnd"/>
            <c:showLegendKey val="0"/>
            <c:showVal val="0"/>
            <c:showCatName val="1"/>
            <c:showSerName val="0"/>
            <c:showPercent val="1"/>
            <c:showBubbleSize val="0"/>
            <c:showLeaderLines val="1"/>
          </c:dLbls>
          <c:cat>
            <c:strRef>
              <c:f>Sheet1!$A$2:$A$11</c:f>
              <c:strCache>
                <c:ptCount val="3"/>
                <c:pt idx="0">
                  <c:v>コミュニティ活動</c:v>
                </c:pt>
                <c:pt idx="1">
                  <c:v>スポーツ振興活動</c:v>
                </c:pt>
                <c:pt idx="2">
                  <c:v>PR活動</c:v>
                </c:pt>
              </c:strCache>
            </c:strRef>
          </c:cat>
          <c:val>
            <c:numRef>
              <c:f>Sheet1!$B$2:$B$11</c:f>
              <c:numCache>
                <c:formatCode>General</c:formatCode>
                <c:ptCount val="10"/>
                <c:pt idx="0">
                  <c:v>207</c:v>
                </c:pt>
                <c:pt idx="1">
                  <c:v>24</c:v>
                </c:pt>
                <c:pt idx="2">
                  <c:v>19</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２０１３年</c:v>
                </c:pt>
              </c:strCache>
            </c:strRef>
          </c:tx>
          <c:dLbls>
            <c:txPr>
              <a:bodyPr/>
              <a:lstStyle/>
              <a:p>
                <a:pPr>
                  <a:defRPr sz="2400"/>
                </a:pPr>
                <a:endParaRPr lang="ja-JP"/>
              </a:p>
            </c:txPr>
            <c:dLblPos val="outEnd"/>
            <c:showLegendKey val="0"/>
            <c:showVal val="0"/>
            <c:showCatName val="1"/>
            <c:showSerName val="0"/>
            <c:showPercent val="1"/>
            <c:showBubbleSize val="0"/>
            <c:showLeaderLines val="1"/>
          </c:dLbls>
          <c:cat>
            <c:strRef>
              <c:f>Sheet1!$A$2:$A$5</c:f>
              <c:strCache>
                <c:ptCount val="4"/>
                <c:pt idx="0">
                  <c:v>コミュニティ活動</c:v>
                </c:pt>
                <c:pt idx="1">
                  <c:v>スポーツ振興活動</c:v>
                </c:pt>
                <c:pt idx="2">
                  <c:v>PR活動</c:v>
                </c:pt>
                <c:pt idx="3">
                  <c:v>その他</c:v>
                </c:pt>
              </c:strCache>
            </c:strRef>
          </c:cat>
          <c:val>
            <c:numRef>
              <c:f>Sheet1!$B$2:$B$5</c:f>
              <c:numCache>
                <c:formatCode>General</c:formatCode>
                <c:ptCount val="4"/>
                <c:pt idx="0">
                  <c:v>1270</c:v>
                </c:pt>
                <c:pt idx="1">
                  <c:v>1219</c:v>
                </c:pt>
                <c:pt idx="2">
                  <c:v>338</c:v>
                </c:pt>
                <c:pt idx="3">
                  <c:v>935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クラブ運営に伴う消費</c:v>
                </c:pt>
              </c:strCache>
            </c:strRef>
          </c:tx>
          <c:invertIfNegative val="0"/>
          <c:dLbls>
            <c:dLblPos val="ctr"/>
            <c:showLegendKey val="1"/>
            <c:showVal val="1"/>
            <c:showCatName val="0"/>
            <c:showSerName val="0"/>
            <c:showPercent val="0"/>
            <c:showBubbleSize val="0"/>
            <c:showLeaderLines val="0"/>
          </c:dLbls>
          <c:cat>
            <c:strRef>
              <c:f>Sheet1!$A$2</c:f>
              <c:strCache>
                <c:ptCount val="1"/>
                <c:pt idx="0">
                  <c:v>項目ごとの消費支出額割合</c:v>
                </c:pt>
              </c:strCache>
            </c:strRef>
          </c:cat>
          <c:val>
            <c:numRef>
              <c:f>Sheet1!$B$2</c:f>
              <c:numCache>
                <c:formatCode>General</c:formatCode>
                <c:ptCount val="1"/>
                <c:pt idx="0">
                  <c:v>15</c:v>
                </c:pt>
              </c:numCache>
            </c:numRef>
          </c:val>
        </c:ser>
        <c:ser>
          <c:idx val="1"/>
          <c:order val="1"/>
          <c:tx>
            <c:strRef>
              <c:f>Sheet1!$C$1</c:f>
              <c:strCache>
                <c:ptCount val="1"/>
                <c:pt idx="0">
                  <c:v>ホーム試合での山雅側観客消費</c:v>
                </c:pt>
              </c:strCache>
            </c:strRef>
          </c:tx>
          <c:invertIfNegative val="0"/>
          <c:cat>
            <c:strRef>
              <c:f>Sheet1!$A$2</c:f>
              <c:strCache>
                <c:ptCount val="1"/>
                <c:pt idx="0">
                  <c:v>項目ごとの消費支出額割合</c:v>
                </c:pt>
              </c:strCache>
            </c:strRef>
          </c:cat>
          <c:val>
            <c:numRef>
              <c:f>Sheet1!$C$2</c:f>
              <c:numCache>
                <c:formatCode>General</c:formatCode>
                <c:ptCount val="1"/>
                <c:pt idx="0">
                  <c:v>10.3</c:v>
                </c:pt>
              </c:numCache>
            </c:numRef>
          </c:val>
        </c:ser>
        <c:ser>
          <c:idx val="2"/>
          <c:order val="2"/>
          <c:tx>
            <c:strRef>
              <c:f>Sheet1!$D$1</c:f>
              <c:strCache>
                <c:ptCount val="1"/>
                <c:pt idx="0">
                  <c:v>ホーム試合でのアウェイ側観客消費</c:v>
                </c:pt>
              </c:strCache>
            </c:strRef>
          </c:tx>
          <c:invertIfNegative val="0"/>
          <c:cat>
            <c:strRef>
              <c:f>Sheet1!$A$2</c:f>
              <c:strCache>
                <c:ptCount val="1"/>
                <c:pt idx="0">
                  <c:v>項目ごとの消費支出額割合</c:v>
                </c:pt>
              </c:strCache>
            </c:strRef>
          </c:cat>
          <c:val>
            <c:numRef>
              <c:f>Sheet1!$D$2</c:f>
              <c:numCache>
                <c:formatCode>General</c:formatCode>
                <c:ptCount val="1"/>
                <c:pt idx="0">
                  <c:v>3.6</c:v>
                </c:pt>
              </c:numCache>
            </c:numRef>
          </c:val>
        </c:ser>
        <c:ser>
          <c:idx val="3"/>
          <c:order val="3"/>
          <c:tx>
            <c:strRef>
              <c:f>Sheet1!$E$1</c:f>
              <c:strCache>
                <c:ptCount val="1"/>
                <c:pt idx="0">
                  <c:v>グッズ消費</c:v>
                </c:pt>
              </c:strCache>
            </c:strRef>
          </c:tx>
          <c:invertIfNegative val="0"/>
          <c:cat>
            <c:strRef>
              <c:f>Sheet1!$A$2</c:f>
              <c:strCache>
                <c:ptCount val="1"/>
                <c:pt idx="0">
                  <c:v>項目ごとの消費支出額割合</c:v>
                </c:pt>
              </c:strCache>
            </c:strRef>
          </c:cat>
          <c:val>
            <c:numRef>
              <c:f>Sheet1!$E$2</c:f>
              <c:numCache>
                <c:formatCode>General</c:formatCode>
                <c:ptCount val="1"/>
                <c:pt idx="0">
                  <c:v>2</c:v>
                </c:pt>
              </c:numCache>
            </c:numRef>
          </c:val>
        </c:ser>
        <c:ser>
          <c:idx val="4"/>
          <c:order val="4"/>
          <c:tx>
            <c:strRef>
              <c:f>Sheet1!$F$1</c:f>
              <c:strCache>
                <c:ptCount val="1"/>
                <c:pt idx="0">
                  <c:v>チケット消費</c:v>
                </c:pt>
              </c:strCache>
            </c:strRef>
          </c:tx>
          <c:invertIfNegative val="0"/>
          <c:cat>
            <c:strRef>
              <c:f>Sheet1!$A$2</c:f>
              <c:strCache>
                <c:ptCount val="1"/>
                <c:pt idx="0">
                  <c:v>項目ごとの消費支出額割合</c:v>
                </c:pt>
              </c:strCache>
            </c:strRef>
          </c:cat>
          <c:val>
            <c:numRef>
              <c:f>Sheet1!$F$2</c:f>
              <c:numCache>
                <c:formatCode>General</c:formatCode>
                <c:ptCount val="1"/>
                <c:pt idx="0">
                  <c:v>4</c:v>
                </c:pt>
              </c:numCache>
            </c:numRef>
          </c:val>
        </c:ser>
        <c:ser>
          <c:idx val="5"/>
          <c:order val="5"/>
          <c:tx>
            <c:strRef>
              <c:f>Sheet1!$G$1</c:f>
              <c:strCache>
                <c:ptCount val="1"/>
                <c:pt idx="0">
                  <c:v>県外アウェイ観戦に伴う消費</c:v>
                </c:pt>
              </c:strCache>
            </c:strRef>
          </c:tx>
          <c:invertIfNegative val="0"/>
          <c:cat>
            <c:strRef>
              <c:f>Sheet1!$A$2</c:f>
              <c:strCache>
                <c:ptCount val="1"/>
                <c:pt idx="0">
                  <c:v>項目ごとの消費支出額割合</c:v>
                </c:pt>
              </c:strCache>
            </c:strRef>
          </c:cat>
          <c:val>
            <c:numRef>
              <c:f>Sheet1!$G$2</c:f>
              <c:numCache>
                <c:formatCode>General</c:formatCode>
                <c:ptCount val="1"/>
                <c:pt idx="0">
                  <c:v>1.8</c:v>
                </c:pt>
              </c:numCache>
            </c:numRef>
          </c:val>
        </c:ser>
        <c:ser>
          <c:idx val="6"/>
          <c:order val="6"/>
          <c:tx>
            <c:strRef>
              <c:f>Sheet1!$H$1</c:f>
              <c:strCache>
                <c:ptCount val="1"/>
                <c:pt idx="0">
                  <c:v>所属選手・スタッフの日常的な消費</c:v>
                </c:pt>
              </c:strCache>
            </c:strRef>
          </c:tx>
          <c:invertIfNegative val="0"/>
          <c:cat>
            <c:strRef>
              <c:f>Sheet1!$A$2</c:f>
              <c:strCache>
                <c:ptCount val="1"/>
                <c:pt idx="0">
                  <c:v>項目ごとの消費支出額割合</c:v>
                </c:pt>
              </c:strCache>
            </c:strRef>
          </c:cat>
          <c:val>
            <c:numRef>
              <c:f>Sheet1!$H$2</c:f>
              <c:numCache>
                <c:formatCode>General</c:formatCode>
                <c:ptCount val="1"/>
                <c:pt idx="0">
                  <c:v>1</c:v>
                </c:pt>
              </c:numCache>
            </c:numRef>
          </c:val>
        </c:ser>
        <c:ser>
          <c:idx val="7"/>
          <c:order val="7"/>
          <c:tx>
            <c:strRef>
              <c:f>Sheet1!$I$1</c:f>
              <c:strCache>
                <c:ptCount val="1"/>
                <c:pt idx="0">
                  <c:v>対戦チームの遠征に伴う消費</c:v>
                </c:pt>
              </c:strCache>
            </c:strRef>
          </c:tx>
          <c:spPr>
            <a:solidFill>
              <a:schemeClr val="tx2"/>
            </a:solidFill>
          </c:spPr>
          <c:invertIfNegative val="0"/>
          <c:dLbls>
            <c:dLbl>
              <c:idx val="0"/>
              <c:layout>
                <c:manualLayout>
                  <c:x val="8.3333333333333332E-3"/>
                  <c:y val="-0.1190562477321122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項目ごとの消費支出額割合</c:v>
                </c:pt>
              </c:strCache>
            </c:strRef>
          </c:cat>
          <c:val>
            <c:numRef>
              <c:f>Sheet1!$I$2</c:f>
              <c:numCache>
                <c:formatCode>General</c:formatCode>
                <c:ptCount val="1"/>
                <c:pt idx="0">
                  <c:v>4.8000000000000001E-2</c:v>
                </c:pt>
              </c:numCache>
            </c:numRef>
          </c:val>
        </c:ser>
        <c:dLbls>
          <c:showLegendKey val="0"/>
          <c:showVal val="1"/>
          <c:showCatName val="0"/>
          <c:showSerName val="0"/>
          <c:showPercent val="0"/>
          <c:showBubbleSize val="0"/>
        </c:dLbls>
        <c:gapWidth val="75"/>
        <c:overlap val="100"/>
        <c:axId val="100483456"/>
        <c:axId val="100521088"/>
      </c:barChart>
      <c:catAx>
        <c:axId val="100483456"/>
        <c:scaling>
          <c:orientation val="minMax"/>
        </c:scaling>
        <c:delete val="1"/>
        <c:axPos val="l"/>
        <c:majorTickMark val="none"/>
        <c:minorTickMark val="none"/>
        <c:tickLblPos val="nextTo"/>
        <c:crossAx val="100521088"/>
        <c:crosses val="autoZero"/>
        <c:auto val="1"/>
        <c:lblAlgn val="ctr"/>
        <c:lblOffset val="100"/>
        <c:noMultiLvlLbl val="0"/>
      </c:catAx>
      <c:valAx>
        <c:axId val="100521088"/>
        <c:scaling>
          <c:orientation val="minMax"/>
        </c:scaling>
        <c:delete val="0"/>
        <c:axPos val="b"/>
        <c:majorGridlines/>
        <c:numFmt formatCode="General" sourceLinked="1"/>
        <c:majorTickMark val="none"/>
        <c:minorTickMark val="none"/>
        <c:tickLblPos val="nextTo"/>
        <c:spPr>
          <a:ln w="12700">
            <a:noFill/>
          </a:ln>
        </c:spPr>
        <c:crossAx val="100483456"/>
        <c:crosses val="autoZero"/>
        <c:crossBetween val="between"/>
      </c:valAx>
    </c:plotArea>
    <c:legend>
      <c:legendPos val="b"/>
      <c:layout/>
      <c:overlay val="0"/>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ja-JP" altLang="en-US" sz="2800" dirty="0" smtClean="0"/>
              <a:t>経済波及効果</a:t>
            </a:r>
            <a:endParaRPr lang="ja-JP" altLang="en-US" sz="2800" dirty="0"/>
          </a:p>
        </c:rich>
      </c:tx>
      <c:layout/>
      <c:overlay val="0"/>
    </c:title>
    <c:autoTitleDeleted val="0"/>
    <c:plotArea>
      <c:layout/>
      <c:barChart>
        <c:barDir val="col"/>
        <c:grouping val="stacked"/>
        <c:varyColors val="0"/>
        <c:ser>
          <c:idx val="0"/>
          <c:order val="0"/>
          <c:tx>
            <c:strRef>
              <c:f>Sheet1!$B$1</c:f>
              <c:strCache>
                <c:ptCount val="1"/>
                <c:pt idx="0">
                  <c:v>直接生産誘発額</c:v>
                </c:pt>
              </c:strCache>
            </c:strRef>
          </c:tx>
          <c:spPr>
            <a:solidFill>
              <a:schemeClr val="tx2">
                <a:lumMod val="40000"/>
                <a:lumOff val="60000"/>
              </a:schemeClr>
            </a:solidFill>
          </c:spPr>
          <c:invertIfNegative val="0"/>
          <c:cat>
            <c:numRef>
              <c:f>Sheet1!$A$2:$A$3</c:f>
              <c:numCache>
                <c:formatCode>General</c:formatCode>
                <c:ptCount val="2"/>
                <c:pt idx="0">
                  <c:v>2012</c:v>
                </c:pt>
                <c:pt idx="1">
                  <c:v>2015</c:v>
                </c:pt>
              </c:numCache>
            </c:numRef>
          </c:cat>
          <c:val>
            <c:numRef>
              <c:f>Sheet1!$B$2:$B$3</c:f>
              <c:numCache>
                <c:formatCode>General</c:formatCode>
                <c:ptCount val="2"/>
                <c:pt idx="0">
                  <c:v>14.85</c:v>
                </c:pt>
                <c:pt idx="1">
                  <c:v>26.35</c:v>
                </c:pt>
              </c:numCache>
            </c:numRef>
          </c:val>
        </c:ser>
        <c:ser>
          <c:idx val="1"/>
          <c:order val="1"/>
          <c:tx>
            <c:strRef>
              <c:f>Sheet1!$C$1</c:f>
              <c:strCache>
                <c:ptCount val="1"/>
                <c:pt idx="0">
                  <c:v>１次生産誘発額</c:v>
                </c:pt>
              </c:strCache>
            </c:strRef>
          </c:tx>
          <c:spPr>
            <a:solidFill>
              <a:schemeClr val="accent3">
                <a:lumMod val="60000"/>
                <a:lumOff val="40000"/>
              </a:schemeClr>
            </a:solidFill>
          </c:spPr>
          <c:invertIfNegative val="0"/>
          <c:cat>
            <c:numRef>
              <c:f>Sheet1!$A$2:$A$3</c:f>
              <c:numCache>
                <c:formatCode>General</c:formatCode>
                <c:ptCount val="2"/>
                <c:pt idx="0">
                  <c:v>2012</c:v>
                </c:pt>
                <c:pt idx="1">
                  <c:v>2015</c:v>
                </c:pt>
              </c:numCache>
            </c:numRef>
          </c:cat>
          <c:val>
            <c:numRef>
              <c:f>Sheet1!$C$2:$C$3</c:f>
              <c:numCache>
                <c:formatCode>General</c:formatCode>
                <c:ptCount val="2"/>
                <c:pt idx="0">
                  <c:v>5.08</c:v>
                </c:pt>
                <c:pt idx="1">
                  <c:v>8.9600000000000009</c:v>
                </c:pt>
              </c:numCache>
            </c:numRef>
          </c:val>
        </c:ser>
        <c:ser>
          <c:idx val="2"/>
          <c:order val="2"/>
          <c:tx>
            <c:strRef>
              <c:f>Sheet1!$D$1</c:f>
              <c:strCache>
                <c:ptCount val="1"/>
                <c:pt idx="0">
                  <c:v>２次生産誘発額</c:v>
                </c:pt>
              </c:strCache>
            </c:strRef>
          </c:tx>
          <c:spPr>
            <a:solidFill>
              <a:schemeClr val="tx2"/>
            </a:solidFill>
          </c:spPr>
          <c:invertIfNegative val="0"/>
          <c:cat>
            <c:numRef>
              <c:f>Sheet1!$A$2:$A$3</c:f>
              <c:numCache>
                <c:formatCode>General</c:formatCode>
                <c:ptCount val="2"/>
                <c:pt idx="0">
                  <c:v>2012</c:v>
                </c:pt>
                <c:pt idx="1">
                  <c:v>2015</c:v>
                </c:pt>
              </c:numCache>
            </c:numRef>
          </c:cat>
          <c:val>
            <c:numRef>
              <c:f>Sheet1!$D$2:$D$3</c:f>
              <c:numCache>
                <c:formatCode>General</c:formatCode>
                <c:ptCount val="2"/>
                <c:pt idx="0">
                  <c:v>4.28</c:v>
                </c:pt>
                <c:pt idx="1">
                  <c:v>7.61</c:v>
                </c:pt>
              </c:numCache>
            </c:numRef>
          </c:val>
        </c:ser>
        <c:dLbls>
          <c:dLblPos val="ctr"/>
          <c:showLegendKey val="0"/>
          <c:showVal val="1"/>
          <c:showCatName val="0"/>
          <c:showSerName val="0"/>
          <c:showPercent val="0"/>
          <c:showBubbleSize val="0"/>
        </c:dLbls>
        <c:gapWidth val="300"/>
        <c:overlap val="100"/>
        <c:serLines/>
        <c:axId val="112589056"/>
        <c:axId val="112603136"/>
      </c:barChart>
      <c:catAx>
        <c:axId val="112589056"/>
        <c:scaling>
          <c:orientation val="minMax"/>
        </c:scaling>
        <c:delete val="0"/>
        <c:axPos val="b"/>
        <c:numFmt formatCode="General" sourceLinked="1"/>
        <c:majorTickMark val="none"/>
        <c:minorTickMark val="none"/>
        <c:tickLblPos val="nextTo"/>
        <c:crossAx val="112603136"/>
        <c:crosses val="autoZero"/>
        <c:auto val="1"/>
        <c:lblAlgn val="ctr"/>
        <c:lblOffset val="100"/>
        <c:noMultiLvlLbl val="0"/>
      </c:catAx>
      <c:valAx>
        <c:axId val="112603136"/>
        <c:scaling>
          <c:orientation val="minMax"/>
        </c:scaling>
        <c:delete val="0"/>
        <c:axPos val="l"/>
        <c:majorGridlines/>
        <c:numFmt formatCode="General" sourceLinked="1"/>
        <c:majorTickMark val="out"/>
        <c:minorTickMark val="none"/>
        <c:tickLblPos val="nextTo"/>
        <c:crossAx val="112589056"/>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BC10F-FBD8-4040-A3E5-F9628242898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kumimoji="1" lang="ja-JP" altLang="en-US"/>
        </a:p>
      </dgm:t>
    </dgm:pt>
    <dgm:pt modelId="{CC1508A4-58A3-413D-A240-144CA9EAB0B9}">
      <dgm:prSet phldrT="[テキスト]" custT="1"/>
      <dgm:spPr/>
      <dgm:t>
        <a:bodyPr/>
        <a:lstStyle/>
        <a:p>
          <a:r>
            <a:rPr kumimoji="1" lang="ja-JP" altLang="en-US" sz="2800" b="1" dirty="0" smtClean="0"/>
            <a:t>スポーツ</a:t>
          </a:r>
          <a:endParaRPr kumimoji="1" lang="ja-JP" altLang="en-US" sz="2800" b="1" dirty="0"/>
        </a:p>
      </dgm:t>
    </dgm:pt>
    <dgm:pt modelId="{155A4F71-BC06-4D4C-92FB-1694B9F84C3C}" type="parTrans" cxnId="{6F30088D-88F0-4B7A-8619-A62876C42111}">
      <dgm:prSet/>
      <dgm:spPr/>
      <dgm:t>
        <a:bodyPr/>
        <a:lstStyle/>
        <a:p>
          <a:endParaRPr kumimoji="1" lang="ja-JP" altLang="en-US"/>
        </a:p>
      </dgm:t>
    </dgm:pt>
    <dgm:pt modelId="{72465DA0-A3A4-49A6-97D4-255AC4CD5682}" type="sibTrans" cxnId="{6F30088D-88F0-4B7A-8619-A62876C42111}">
      <dgm:prSet/>
      <dgm:spPr/>
      <dgm:t>
        <a:bodyPr/>
        <a:lstStyle/>
        <a:p>
          <a:endParaRPr kumimoji="1" lang="ja-JP" altLang="en-US" dirty="0"/>
        </a:p>
      </dgm:t>
    </dgm:pt>
    <dgm:pt modelId="{207BC5D7-3938-4DE5-9319-FEFFCCF2503E}">
      <dgm:prSet phldrT="[テキスト]" custT="1"/>
      <dgm:spPr/>
      <dgm:t>
        <a:bodyPr/>
        <a:lstStyle/>
        <a:p>
          <a:r>
            <a:rPr kumimoji="1" lang="ja-JP" altLang="en-US" sz="2800" b="1" dirty="0" smtClean="0"/>
            <a:t>スポーツと経済は密接に関係</a:t>
          </a:r>
          <a:endParaRPr kumimoji="1" lang="ja-JP" altLang="en-US" sz="2800" b="1" dirty="0"/>
        </a:p>
      </dgm:t>
    </dgm:pt>
    <dgm:pt modelId="{2AF8FF97-6FC9-436D-BE16-630C93E82A59}" type="parTrans" cxnId="{39D64E7C-5ACB-4186-8A5D-F94FF95F0ECC}">
      <dgm:prSet/>
      <dgm:spPr/>
      <dgm:t>
        <a:bodyPr/>
        <a:lstStyle/>
        <a:p>
          <a:endParaRPr kumimoji="1" lang="ja-JP" altLang="en-US"/>
        </a:p>
      </dgm:t>
    </dgm:pt>
    <dgm:pt modelId="{69DC497C-CFE0-466F-BF95-7AFBDFDB406F}" type="sibTrans" cxnId="{39D64E7C-5ACB-4186-8A5D-F94FF95F0ECC}">
      <dgm:prSet/>
      <dgm:spPr/>
      <dgm:t>
        <a:bodyPr/>
        <a:lstStyle/>
        <a:p>
          <a:endParaRPr kumimoji="1" lang="ja-JP" altLang="en-US"/>
        </a:p>
      </dgm:t>
    </dgm:pt>
    <dgm:pt modelId="{25E5CBE0-073D-4C29-9F63-03FB1762C3BE}">
      <dgm:prSet phldrT="[テキスト]"/>
      <dgm:spPr/>
      <dgm:t>
        <a:bodyPr/>
        <a:lstStyle/>
        <a:p>
          <a:r>
            <a:rPr kumimoji="1" lang="en-US" altLang="ja-JP" b="1" dirty="0" smtClean="0"/>
            <a:t>J</a:t>
          </a:r>
          <a:r>
            <a:rPr kumimoji="1" lang="ja-JP" altLang="en-US" b="1" dirty="0" smtClean="0"/>
            <a:t>リーグの百年構想に注目</a:t>
          </a:r>
          <a:endParaRPr kumimoji="1" lang="ja-JP" altLang="en-US" b="1" dirty="0"/>
        </a:p>
      </dgm:t>
    </dgm:pt>
    <dgm:pt modelId="{5281584C-DAE7-4453-BD5F-EE1E39325BE3}" type="parTrans" cxnId="{5F38ED64-B969-46AD-90DC-16B0AB4F20DA}">
      <dgm:prSet/>
      <dgm:spPr/>
      <dgm:t>
        <a:bodyPr/>
        <a:lstStyle/>
        <a:p>
          <a:endParaRPr kumimoji="1" lang="ja-JP" altLang="en-US"/>
        </a:p>
      </dgm:t>
    </dgm:pt>
    <dgm:pt modelId="{0BF689AA-A231-414B-B7B2-F8CD7178456D}" type="sibTrans" cxnId="{5F38ED64-B969-46AD-90DC-16B0AB4F20DA}">
      <dgm:prSet/>
      <dgm:spPr/>
      <dgm:t>
        <a:bodyPr/>
        <a:lstStyle/>
        <a:p>
          <a:endParaRPr kumimoji="1" lang="ja-JP" altLang="en-US"/>
        </a:p>
      </dgm:t>
    </dgm:pt>
    <dgm:pt modelId="{5C96CBD0-9A54-464D-BA3B-EAE9387EEAF5}">
      <dgm:prSet phldrT="[テキスト]"/>
      <dgm:spPr/>
      <dgm:t>
        <a:bodyPr/>
        <a:lstStyle/>
        <a:p>
          <a:r>
            <a:rPr kumimoji="1" lang="ja-JP" altLang="en-US" b="1" dirty="0" smtClean="0"/>
            <a:t>松本山雅</a:t>
          </a:r>
          <a:r>
            <a:rPr kumimoji="1" lang="en-US" altLang="ja-JP" b="1" dirty="0" smtClean="0"/>
            <a:t>FC</a:t>
          </a:r>
          <a:endParaRPr kumimoji="1" lang="ja-JP" altLang="en-US" b="1" dirty="0"/>
        </a:p>
      </dgm:t>
    </dgm:pt>
    <dgm:pt modelId="{ECEBD8B1-E280-4324-BEFE-466CD26ED013}" type="parTrans" cxnId="{D4AB016D-9DE5-43AF-BA39-6456C8CB22C5}">
      <dgm:prSet/>
      <dgm:spPr/>
      <dgm:t>
        <a:bodyPr/>
        <a:lstStyle/>
        <a:p>
          <a:endParaRPr kumimoji="1" lang="ja-JP" altLang="en-US"/>
        </a:p>
      </dgm:t>
    </dgm:pt>
    <dgm:pt modelId="{3BA84C8E-A0DF-44FB-A70F-71C518EB5628}" type="sibTrans" cxnId="{D4AB016D-9DE5-43AF-BA39-6456C8CB22C5}">
      <dgm:prSet/>
      <dgm:spPr/>
      <dgm:t>
        <a:bodyPr/>
        <a:lstStyle/>
        <a:p>
          <a:endParaRPr kumimoji="1" lang="ja-JP" altLang="en-US"/>
        </a:p>
      </dgm:t>
    </dgm:pt>
    <dgm:pt modelId="{C01872D2-F032-483E-B993-D5A44EDBAC9B}">
      <dgm:prSet phldrT="[テキスト]"/>
      <dgm:spPr/>
      <dgm:t>
        <a:bodyPr/>
        <a:lstStyle/>
        <a:p>
          <a:r>
            <a:rPr kumimoji="1" lang="ja-JP" altLang="en-US" b="1" dirty="0" smtClean="0"/>
            <a:t>今年</a:t>
          </a:r>
          <a:r>
            <a:rPr kumimoji="1" lang="en-US" altLang="ja-JP" b="1" dirty="0" smtClean="0"/>
            <a:t>J1</a:t>
          </a:r>
          <a:r>
            <a:rPr kumimoji="1" lang="ja-JP" altLang="en-US" b="1" dirty="0" smtClean="0"/>
            <a:t>にはじめて昇格したため</a:t>
          </a:r>
          <a:endParaRPr kumimoji="1" lang="ja-JP" altLang="en-US" b="1" dirty="0"/>
        </a:p>
      </dgm:t>
    </dgm:pt>
    <dgm:pt modelId="{60A6BB55-0ABB-4725-847C-CED52A4341B7}" type="parTrans" cxnId="{B8781DCB-71B0-4559-944E-1258BDBB7C55}">
      <dgm:prSet/>
      <dgm:spPr/>
      <dgm:t>
        <a:bodyPr/>
        <a:lstStyle/>
        <a:p>
          <a:endParaRPr kumimoji="1" lang="ja-JP" altLang="en-US"/>
        </a:p>
      </dgm:t>
    </dgm:pt>
    <dgm:pt modelId="{21B45923-C166-478A-A630-EF8A0D8E50BE}" type="sibTrans" cxnId="{B8781DCB-71B0-4559-944E-1258BDBB7C55}">
      <dgm:prSet/>
      <dgm:spPr/>
      <dgm:t>
        <a:bodyPr/>
        <a:lstStyle/>
        <a:p>
          <a:endParaRPr kumimoji="1" lang="ja-JP" altLang="en-US"/>
        </a:p>
      </dgm:t>
    </dgm:pt>
    <dgm:pt modelId="{78D3274C-18D2-4837-A3B9-BE38C3D3023D}">
      <dgm:prSet phldrT="[テキスト]"/>
      <dgm:spPr/>
      <dgm:t>
        <a:bodyPr/>
        <a:lstStyle/>
        <a:p>
          <a:r>
            <a:rPr kumimoji="1" lang="ja-JP" altLang="en-US" b="1" dirty="0" smtClean="0"/>
            <a:t>サッカー</a:t>
          </a:r>
          <a:endParaRPr kumimoji="1" lang="ja-JP" altLang="en-US" b="1" dirty="0"/>
        </a:p>
      </dgm:t>
    </dgm:pt>
    <dgm:pt modelId="{1E7CA974-CA87-4BA1-B0C0-6263E7C98592}" type="sibTrans" cxnId="{2D07A45F-7788-4596-9949-CF1469731F0A}">
      <dgm:prSet/>
      <dgm:spPr/>
      <dgm:t>
        <a:bodyPr/>
        <a:lstStyle/>
        <a:p>
          <a:endParaRPr kumimoji="1" lang="ja-JP" altLang="en-US" dirty="0"/>
        </a:p>
      </dgm:t>
    </dgm:pt>
    <dgm:pt modelId="{AA4C18F9-C7C1-4B47-9BD0-0272648BF2DB}" type="parTrans" cxnId="{2D07A45F-7788-4596-9949-CF1469731F0A}">
      <dgm:prSet/>
      <dgm:spPr/>
      <dgm:t>
        <a:bodyPr/>
        <a:lstStyle/>
        <a:p>
          <a:endParaRPr kumimoji="1" lang="ja-JP" altLang="en-US"/>
        </a:p>
      </dgm:t>
    </dgm:pt>
    <dgm:pt modelId="{82F5E4F3-EBDC-4CAC-9E6B-B1F4C66F7BD2}" type="pres">
      <dgm:prSet presAssocID="{7F5BC10F-FBD8-4040-A3E5-F96282428982}" presName="outerComposite" presStyleCnt="0">
        <dgm:presLayoutVars>
          <dgm:chMax val="5"/>
          <dgm:dir/>
          <dgm:resizeHandles val="exact"/>
        </dgm:presLayoutVars>
      </dgm:prSet>
      <dgm:spPr/>
      <dgm:t>
        <a:bodyPr/>
        <a:lstStyle/>
        <a:p>
          <a:endParaRPr kumimoji="1" lang="ja-JP" altLang="en-US"/>
        </a:p>
      </dgm:t>
    </dgm:pt>
    <dgm:pt modelId="{588A1C77-110C-42FB-B19E-E2115004E26E}" type="pres">
      <dgm:prSet presAssocID="{7F5BC10F-FBD8-4040-A3E5-F96282428982}" presName="dummyMaxCanvas" presStyleCnt="0">
        <dgm:presLayoutVars/>
      </dgm:prSet>
      <dgm:spPr/>
    </dgm:pt>
    <dgm:pt modelId="{5CABE184-73C6-4AB8-AEE8-55C72197034D}" type="pres">
      <dgm:prSet presAssocID="{7F5BC10F-FBD8-4040-A3E5-F96282428982}" presName="ThreeNodes_1" presStyleLbl="node1" presStyleIdx="0" presStyleCnt="3">
        <dgm:presLayoutVars>
          <dgm:bulletEnabled val="1"/>
        </dgm:presLayoutVars>
      </dgm:prSet>
      <dgm:spPr/>
      <dgm:t>
        <a:bodyPr/>
        <a:lstStyle/>
        <a:p>
          <a:endParaRPr kumimoji="1" lang="ja-JP" altLang="en-US"/>
        </a:p>
      </dgm:t>
    </dgm:pt>
    <dgm:pt modelId="{69FCD4BC-E391-4FA5-A796-15AF4A59C1D5}" type="pres">
      <dgm:prSet presAssocID="{7F5BC10F-FBD8-4040-A3E5-F96282428982}" presName="ThreeNodes_2" presStyleLbl="node1" presStyleIdx="1" presStyleCnt="3">
        <dgm:presLayoutVars>
          <dgm:bulletEnabled val="1"/>
        </dgm:presLayoutVars>
      </dgm:prSet>
      <dgm:spPr/>
      <dgm:t>
        <a:bodyPr/>
        <a:lstStyle/>
        <a:p>
          <a:endParaRPr kumimoji="1" lang="ja-JP" altLang="en-US"/>
        </a:p>
      </dgm:t>
    </dgm:pt>
    <dgm:pt modelId="{799407BC-E969-4169-9DAA-8A1A7C8F0319}" type="pres">
      <dgm:prSet presAssocID="{7F5BC10F-FBD8-4040-A3E5-F96282428982}" presName="ThreeNodes_3" presStyleLbl="node1" presStyleIdx="2" presStyleCnt="3">
        <dgm:presLayoutVars>
          <dgm:bulletEnabled val="1"/>
        </dgm:presLayoutVars>
      </dgm:prSet>
      <dgm:spPr/>
      <dgm:t>
        <a:bodyPr/>
        <a:lstStyle/>
        <a:p>
          <a:endParaRPr kumimoji="1" lang="ja-JP" altLang="en-US"/>
        </a:p>
      </dgm:t>
    </dgm:pt>
    <dgm:pt modelId="{D39D03F0-4CD1-4E94-B9F8-62BFA5859E16}" type="pres">
      <dgm:prSet presAssocID="{7F5BC10F-FBD8-4040-A3E5-F96282428982}" presName="ThreeConn_1-2" presStyleLbl="fgAccFollowNode1" presStyleIdx="0" presStyleCnt="2">
        <dgm:presLayoutVars>
          <dgm:bulletEnabled val="1"/>
        </dgm:presLayoutVars>
      </dgm:prSet>
      <dgm:spPr/>
      <dgm:t>
        <a:bodyPr/>
        <a:lstStyle/>
        <a:p>
          <a:endParaRPr kumimoji="1" lang="ja-JP" altLang="en-US"/>
        </a:p>
      </dgm:t>
    </dgm:pt>
    <dgm:pt modelId="{4C10D787-E940-4987-98BC-75077AF69BF3}" type="pres">
      <dgm:prSet presAssocID="{7F5BC10F-FBD8-4040-A3E5-F96282428982}" presName="ThreeConn_2-3" presStyleLbl="fgAccFollowNode1" presStyleIdx="1" presStyleCnt="2">
        <dgm:presLayoutVars>
          <dgm:bulletEnabled val="1"/>
        </dgm:presLayoutVars>
      </dgm:prSet>
      <dgm:spPr/>
      <dgm:t>
        <a:bodyPr/>
        <a:lstStyle/>
        <a:p>
          <a:endParaRPr kumimoji="1" lang="ja-JP" altLang="en-US"/>
        </a:p>
      </dgm:t>
    </dgm:pt>
    <dgm:pt modelId="{C3E38D2D-DFDD-457A-ACD6-1A0F14AB67EC}" type="pres">
      <dgm:prSet presAssocID="{7F5BC10F-FBD8-4040-A3E5-F96282428982}" presName="ThreeNodes_1_text" presStyleLbl="node1" presStyleIdx="2" presStyleCnt="3">
        <dgm:presLayoutVars>
          <dgm:bulletEnabled val="1"/>
        </dgm:presLayoutVars>
      </dgm:prSet>
      <dgm:spPr/>
      <dgm:t>
        <a:bodyPr/>
        <a:lstStyle/>
        <a:p>
          <a:endParaRPr kumimoji="1" lang="ja-JP" altLang="en-US"/>
        </a:p>
      </dgm:t>
    </dgm:pt>
    <dgm:pt modelId="{65D1D9C9-0888-413B-A780-431913391140}" type="pres">
      <dgm:prSet presAssocID="{7F5BC10F-FBD8-4040-A3E5-F96282428982}" presName="ThreeNodes_2_text" presStyleLbl="node1" presStyleIdx="2" presStyleCnt="3">
        <dgm:presLayoutVars>
          <dgm:bulletEnabled val="1"/>
        </dgm:presLayoutVars>
      </dgm:prSet>
      <dgm:spPr/>
      <dgm:t>
        <a:bodyPr/>
        <a:lstStyle/>
        <a:p>
          <a:endParaRPr kumimoji="1" lang="ja-JP" altLang="en-US"/>
        </a:p>
      </dgm:t>
    </dgm:pt>
    <dgm:pt modelId="{6A98CD57-7768-401C-94FD-F0D7FA86FF6C}" type="pres">
      <dgm:prSet presAssocID="{7F5BC10F-FBD8-4040-A3E5-F96282428982}" presName="ThreeNodes_3_text" presStyleLbl="node1" presStyleIdx="2" presStyleCnt="3">
        <dgm:presLayoutVars>
          <dgm:bulletEnabled val="1"/>
        </dgm:presLayoutVars>
      </dgm:prSet>
      <dgm:spPr/>
      <dgm:t>
        <a:bodyPr/>
        <a:lstStyle/>
        <a:p>
          <a:endParaRPr kumimoji="1" lang="ja-JP" altLang="en-US"/>
        </a:p>
      </dgm:t>
    </dgm:pt>
  </dgm:ptLst>
  <dgm:cxnLst>
    <dgm:cxn modelId="{BA8D304D-D9B7-434E-A133-CDACD240AFE2}" type="presOf" srcId="{72465DA0-A3A4-49A6-97D4-255AC4CD5682}" destId="{D39D03F0-4CD1-4E94-B9F8-62BFA5859E16}" srcOrd="0" destOrd="0" presId="urn:microsoft.com/office/officeart/2005/8/layout/vProcess5"/>
    <dgm:cxn modelId="{9222FC7B-6422-4EF4-ACDD-B10BAC37828E}" type="presOf" srcId="{5C96CBD0-9A54-464D-BA3B-EAE9387EEAF5}" destId="{6A98CD57-7768-401C-94FD-F0D7FA86FF6C}" srcOrd="1" destOrd="0" presId="urn:microsoft.com/office/officeart/2005/8/layout/vProcess5"/>
    <dgm:cxn modelId="{12BC927A-9FD6-4E75-A9B5-389178740E02}" type="presOf" srcId="{207BC5D7-3938-4DE5-9319-FEFFCCF2503E}" destId="{5CABE184-73C6-4AB8-AEE8-55C72197034D}" srcOrd="0" destOrd="1" presId="urn:microsoft.com/office/officeart/2005/8/layout/vProcess5"/>
    <dgm:cxn modelId="{74E8609F-A935-4C23-A67A-7E3A09495966}" type="presOf" srcId="{7F5BC10F-FBD8-4040-A3E5-F96282428982}" destId="{82F5E4F3-EBDC-4CAC-9E6B-B1F4C66F7BD2}" srcOrd="0" destOrd="0" presId="urn:microsoft.com/office/officeart/2005/8/layout/vProcess5"/>
    <dgm:cxn modelId="{B8781DCB-71B0-4559-944E-1258BDBB7C55}" srcId="{5C96CBD0-9A54-464D-BA3B-EAE9387EEAF5}" destId="{C01872D2-F032-483E-B993-D5A44EDBAC9B}" srcOrd="0" destOrd="0" parTransId="{60A6BB55-0ABB-4725-847C-CED52A4341B7}" sibTransId="{21B45923-C166-478A-A630-EF8A0D8E50BE}"/>
    <dgm:cxn modelId="{7F8B318D-A0E5-442A-8637-376C0465A9A6}" type="presOf" srcId="{25E5CBE0-073D-4C29-9F63-03FB1762C3BE}" destId="{65D1D9C9-0888-413B-A780-431913391140}" srcOrd="1" destOrd="1" presId="urn:microsoft.com/office/officeart/2005/8/layout/vProcess5"/>
    <dgm:cxn modelId="{F3788778-9AC6-4E3B-BDDB-1D7A8BDEC6FA}" type="presOf" srcId="{CC1508A4-58A3-413D-A240-144CA9EAB0B9}" destId="{C3E38D2D-DFDD-457A-ACD6-1A0F14AB67EC}" srcOrd="1" destOrd="0" presId="urn:microsoft.com/office/officeart/2005/8/layout/vProcess5"/>
    <dgm:cxn modelId="{B4299633-3906-4152-A21A-D550D0B47E1D}" type="presOf" srcId="{78D3274C-18D2-4837-A3B9-BE38C3D3023D}" destId="{65D1D9C9-0888-413B-A780-431913391140}" srcOrd="1" destOrd="0" presId="urn:microsoft.com/office/officeart/2005/8/layout/vProcess5"/>
    <dgm:cxn modelId="{110D28E6-A3A5-43BE-8B63-BB80CF6603F8}" type="presOf" srcId="{C01872D2-F032-483E-B993-D5A44EDBAC9B}" destId="{799407BC-E969-4169-9DAA-8A1A7C8F0319}" srcOrd="0" destOrd="1" presId="urn:microsoft.com/office/officeart/2005/8/layout/vProcess5"/>
    <dgm:cxn modelId="{39D64E7C-5ACB-4186-8A5D-F94FF95F0ECC}" srcId="{CC1508A4-58A3-413D-A240-144CA9EAB0B9}" destId="{207BC5D7-3938-4DE5-9319-FEFFCCF2503E}" srcOrd="0" destOrd="0" parTransId="{2AF8FF97-6FC9-436D-BE16-630C93E82A59}" sibTransId="{69DC497C-CFE0-466F-BF95-7AFBDFDB406F}"/>
    <dgm:cxn modelId="{4CD53A1A-13F9-4E63-98F6-7EA5BB6F0B98}" type="presOf" srcId="{C01872D2-F032-483E-B993-D5A44EDBAC9B}" destId="{6A98CD57-7768-401C-94FD-F0D7FA86FF6C}" srcOrd="1" destOrd="1" presId="urn:microsoft.com/office/officeart/2005/8/layout/vProcess5"/>
    <dgm:cxn modelId="{AC02E98B-9D24-477E-A448-6769670356D7}" type="presOf" srcId="{25E5CBE0-073D-4C29-9F63-03FB1762C3BE}" destId="{69FCD4BC-E391-4FA5-A796-15AF4A59C1D5}" srcOrd="0" destOrd="1" presId="urn:microsoft.com/office/officeart/2005/8/layout/vProcess5"/>
    <dgm:cxn modelId="{99D40068-22F7-4379-8688-6E9BC8C5E7FE}" type="presOf" srcId="{1E7CA974-CA87-4BA1-B0C0-6263E7C98592}" destId="{4C10D787-E940-4987-98BC-75077AF69BF3}" srcOrd="0" destOrd="0" presId="urn:microsoft.com/office/officeart/2005/8/layout/vProcess5"/>
    <dgm:cxn modelId="{6F30088D-88F0-4B7A-8619-A62876C42111}" srcId="{7F5BC10F-FBD8-4040-A3E5-F96282428982}" destId="{CC1508A4-58A3-413D-A240-144CA9EAB0B9}" srcOrd="0" destOrd="0" parTransId="{155A4F71-BC06-4D4C-92FB-1694B9F84C3C}" sibTransId="{72465DA0-A3A4-49A6-97D4-255AC4CD5682}"/>
    <dgm:cxn modelId="{35DD2E88-7EE5-4E46-A662-CF7A225C2D4B}" type="presOf" srcId="{78D3274C-18D2-4837-A3B9-BE38C3D3023D}" destId="{69FCD4BC-E391-4FA5-A796-15AF4A59C1D5}" srcOrd="0" destOrd="0" presId="urn:microsoft.com/office/officeart/2005/8/layout/vProcess5"/>
    <dgm:cxn modelId="{19388108-DA7E-443F-BF02-ADD1DDF3B6D4}" type="presOf" srcId="{207BC5D7-3938-4DE5-9319-FEFFCCF2503E}" destId="{C3E38D2D-DFDD-457A-ACD6-1A0F14AB67EC}" srcOrd="1" destOrd="1" presId="urn:microsoft.com/office/officeart/2005/8/layout/vProcess5"/>
    <dgm:cxn modelId="{5F38ED64-B969-46AD-90DC-16B0AB4F20DA}" srcId="{78D3274C-18D2-4837-A3B9-BE38C3D3023D}" destId="{25E5CBE0-073D-4C29-9F63-03FB1762C3BE}" srcOrd="0" destOrd="0" parTransId="{5281584C-DAE7-4453-BD5F-EE1E39325BE3}" sibTransId="{0BF689AA-A231-414B-B7B2-F8CD7178456D}"/>
    <dgm:cxn modelId="{326B1EF1-5755-46A9-8383-09CFE4D0CAEE}" type="presOf" srcId="{CC1508A4-58A3-413D-A240-144CA9EAB0B9}" destId="{5CABE184-73C6-4AB8-AEE8-55C72197034D}" srcOrd="0" destOrd="0" presId="urn:microsoft.com/office/officeart/2005/8/layout/vProcess5"/>
    <dgm:cxn modelId="{2D07A45F-7788-4596-9949-CF1469731F0A}" srcId="{7F5BC10F-FBD8-4040-A3E5-F96282428982}" destId="{78D3274C-18D2-4837-A3B9-BE38C3D3023D}" srcOrd="1" destOrd="0" parTransId="{AA4C18F9-C7C1-4B47-9BD0-0272648BF2DB}" sibTransId="{1E7CA974-CA87-4BA1-B0C0-6263E7C98592}"/>
    <dgm:cxn modelId="{5027DABA-D2E9-4BCD-A52C-75915706B854}" type="presOf" srcId="{5C96CBD0-9A54-464D-BA3B-EAE9387EEAF5}" destId="{799407BC-E969-4169-9DAA-8A1A7C8F0319}" srcOrd="0" destOrd="0" presId="urn:microsoft.com/office/officeart/2005/8/layout/vProcess5"/>
    <dgm:cxn modelId="{D4AB016D-9DE5-43AF-BA39-6456C8CB22C5}" srcId="{7F5BC10F-FBD8-4040-A3E5-F96282428982}" destId="{5C96CBD0-9A54-464D-BA3B-EAE9387EEAF5}" srcOrd="2" destOrd="0" parTransId="{ECEBD8B1-E280-4324-BEFE-466CD26ED013}" sibTransId="{3BA84C8E-A0DF-44FB-A70F-71C518EB5628}"/>
    <dgm:cxn modelId="{03226A03-16AE-451C-826D-F2D481D14BDE}" type="presParOf" srcId="{82F5E4F3-EBDC-4CAC-9E6B-B1F4C66F7BD2}" destId="{588A1C77-110C-42FB-B19E-E2115004E26E}" srcOrd="0" destOrd="0" presId="urn:microsoft.com/office/officeart/2005/8/layout/vProcess5"/>
    <dgm:cxn modelId="{9BF861B2-229E-4E00-A4AC-6EBE6A2BB95B}" type="presParOf" srcId="{82F5E4F3-EBDC-4CAC-9E6B-B1F4C66F7BD2}" destId="{5CABE184-73C6-4AB8-AEE8-55C72197034D}" srcOrd="1" destOrd="0" presId="urn:microsoft.com/office/officeart/2005/8/layout/vProcess5"/>
    <dgm:cxn modelId="{58F5D01D-152D-4859-ADD5-94053EE981F4}" type="presParOf" srcId="{82F5E4F3-EBDC-4CAC-9E6B-B1F4C66F7BD2}" destId="{69FCD4BC-E391-4FA5-A796-15AF4A59C1D5}" srcOrd="2" destOrd="0" presId="urn:microsoft.com/office/officeart/2005/8/layout/vProcess5"/>
    <dgm:cxn modelId="{F86B2238-246D-43E9-A427-0AF8E27DC386}" type="presParOf" srcId="{82F5E4F3-EBDC-4CAC-9E6B-B1F4C66F7BD2}" destId="{799407BC-E969-4169-9DAA-8A1A7C8F0319}" srcOrd="3" destOrd="0" presId="urn:microsoft.com/office/officeart/2005/8/layout/vProcess5"/>
    <dgm:cxn modelId="{420AAEE2-B832-4CCD-ACFC-579ED5AC4B5B}" type="presParOf" srcId="{82F5E4F3-EBDC-4CAC-9E6B-B1F4C66F7BD2}" destId="{D39D03F0-4CD1-4E94-B9F8-62BFA5859E16}" srcOrd="4" destOrd="0" presId="urn:microsoft.com/office/officeart/2005/8/layout/vProcess5"/>
    <dgm:cxn modelId="{7CE2788C-F779-4129-8083-CFC3FACB762A}" type="presParOf" srcId="{82F5E4F3-EBDC-4CAC-9E6B-B1F4C66F7BD2}" destId="{4C10D787-E940-4987-98BC-75077AF69BF3}" srcOrd="5" destOrd="0" presId="urn:microsoft.com/office/officeart/2005/8/layout/vProcess5"/>
    <dgm:cxn modelId="{D253F51D-C303-42F9-A13D-3DA54D1F7948}" type="presParOf" srcId="{82F5E4F3-EBDC-4CAC-9E6B-B1F4C66F7BD2}" destId="{C3E38D2D-DFDD-457A-ACD6-1A0F14AB67EC}" srcOrd="6" destOrd="0" presId="urn:microsoft.com/office/officeart/2005/8/layout/vProcess5"/>
    <dgm:cxn modelId="{A31DE4A4-13CB-4802-92B9-09D5D8CAAB0B}" type="presParOf" srcId="{82F5E4F3-EBDC-4CAC-9E6B-B1F4C66F7BD2}" destId="{65D1D9C9-0888-413B-A780-431913391140}" srcOrd="7" destOrd="0" presId="urn:microsoft.com/office/officeart/2005/8/layout/vProcess5"/>
    <dgm:cxn modelId="{E365121D-CC8D-4F4A-BCA7-19A1AAD3E472}" type="presParOf" srcId="{82F5E4F3-EBDC-4CAC-9E6B-B1F4C66F7BD2}" destId="{6A98CD57-7768-401C-94FD-F0D7FA86FF6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81210-4BDB-404B-8E0B-5D9AECADC460}" type="doc">
      <dgm:prSet loTypeId="urn:microsoft.com/office/officeart/2005/8/layout/pyramid1" loCatId="pyramid" qsTypeId="urn:microsoft.com/office/officeart/2005/8/quickstyle/3d2" qsCatId="3D" csTypeId="urn:microsoft.com/office/officeart/2005/8/colors/accent1_2" csCatId="accent1" phldr="1"/>
      <dgm:spPr/>
    </dgm:pt>
    <dgm:pt modelId="{D683B1F3-021F-47C3-8B73-5938E8EDE444}">
      <dgm:prSet phldrT="[テキスト]"/>
      <dgm:spPr>
        <a:solidFill>
          <a:srgbClr val="FF0000"/>
        </a:solidFill>
      </dgm:spPr>
      <dgm:t>
        <a:bodyPr/>
        <a:lstStyle/>
        <a:p>
          <a:r>
            <a:rPr kumimoji="1" lang="en-US" altLang="ja-JP" dirty="0" smtClean="0"/>
            <a:t>J1</a:t>
          </a:r>
          <a:endParaRPr kumimoji="1" lang="ja-JP" altLang="en-US" dirty="0"/>
        </a:p>
      </dgm:t>
    </dgm:pt>
    <dgm:pt modelId="{2E65EDDD-1154-4166-880D-4735079BC4A0}" type="parTrans" cxnId="{9B9A05F3-470A-4A33-85E5-A7E80FF25D83}">
      <dgm:prSet/>
      <dgm:spPr/>
      <dgm:t>
        <a:bodyPr/>
        <a:lstStyle/>
        <a:p>
          <a:endParaRPr kumimoji="1" lang="ja-JP" altLang="en-US"/>
        </a:p>
      </dgm:t>
    </dgm:pt>
    <dgm:pt modelId="{31A80E7C-B787-4378-8759-1963AF04F926}" type="sibTrans" cxnId="{9B9A05F3-470A-4A33-85E5-A7E80FF25D83}">
      <dgm:prSet/>
      <dgm:spPr/>
      <dgm:t>
        <a:bodyPr/>
        <a:lstStyle/>
        <a:p>
          <a:endParaRPr kumimoji="1" lang="ja-JP" altLang="en-US"/>
        </a:p>
      </dgm:t>
    </dgm:pt>
    <dgm:pt modelId="{77D5E15E-DA94-4891-B4D1-19731E56EEDC}">
      <dgm:prSet phldrT="[テキスト]"/>
      <dgm:spPr>
        <a:solidFill>
          <a:srgbClr val="92D050"/>
        </a:solidFill>
      </dgm:spPr>
      <dgm:t>
        <a:bodyPr/>
        <a:lstStyle/>
        <a:p>
          <a:r>
            <a:rPr kumimoji="1" lang="en-US" altLang="ja-JP" dirty="0" smtClean="0"/>
            <a:t>J2</a:t>
          </a:r>
          <a:endParaRPr kumimoji="1" lang="ja-JP" altLang="en-US" dirty="0"/>
        </a:p>
      </dgm:t>
    </dgm:pt>
    <dgm:pt modelId="{E51F93DE-B5FB-4D26-899F-5BDD198EF4ED}" type="parTrans" cxnId="{B794999E-2F17-4DCB-A11D-3871510780C2}">
      <dgm:prSet/>
      <dgm:spPr/>
      <dgm:t>
        <a:bodyPr/>
        <a:lstStyle/>
        <a:p>
          <a:endParaRPr kumimoji="1" lang="ja-JP" altLang="en-US"/>
        </a:p>
      </dgm:t>
    </dgm:pt>
    <dgm:pt modelId="{6E9E614B-04D1-4282-8E39-6173669944B0}" type="sibTrans" cxnId="{B794999E-2F17-4DCB-A11D-3871510780C2}">
      <dgm:prSet/>
      <dgm:spPr/>
      <dgm:t>
        <a:bodyPr/>
        <a:lstStyle/>
        <a:p>
          <a:endParaRPr kumimoji="1" lang="ja-JP" altLang="en-US"/>
        </a:p>
      </dgm:t>
    </dgm:pt>
    <dgm:pt modelId="{D0FA8315-8BD8-4649-9BA6-7F24C233EBE9}">
      <dgm:prSet phldrT="[テキスト]"/>
      <dgm:spPr>
        <a:solidFill>
          <a:srgbClr val="7030A0"/>
        </a:solidFill>
      </dgm:spPr>
      <dgm:t>
        <a:bodyPr/>
        <a:lstStyle/>
        <a:p>
          <a:r>
            <a:rPr kumimoji="1" lang="en-US" altLang="ja-JP" dirty="0" smtClean="0"/>
            <a:t>J3</a:t>
          </a:r>
          <a:endParaRPr kumimoji="1" lang="ja-JP" altLang="en-US" dirty="0"/>
        </a:p>
      </dgm:t>
    </dgm:pt>
    <dgm:pt modelId="{698558AD-F486-4E61-AC7A-D25C20233B2A}" type="parTrans" cxnId="{9CAA3EE5-4EBC-4289-AB6B-2B39F177E833}">
      <dgm:prSet/>
      <dgm:spPr/>
      <dgm:t>
        <a:bodyPr/>
        <a:lstStyle/>
        <a:p>
          <a:endParaRPr kumimoji="1" lang="ja-JP" altLang="en-US"/>
        </a:p>
      </dgm:t>
    </dgm:pt>
    <dgm:pt modelId="{E0A35848-BA80-4873-81CA-823EA35186FE}" type="sibTrans" cxnId="{9CAA3EE5-4EBC-4289-AB6B-2B39F177E833}">
      <dgm:prSet/>
      <dgm:spPr/>
      <dgm:t>
        <a:bodyPr/>
        <a:lstStyle/>
        <a:p>
          <a:endParaRPr kumimoji="1" lang="ja-JP" altLang="en-US"/>
        </a:p>
      </dgm:t>
    </dgm:pt>
    <dgm:pt modelId="{AEA311A4-0ABD-4A5B-BBBF-9DFF6175D6C4}" type="pres">
      <dgm:prSet presAssocID="{F8181210-4BDB-404B-8E0B-5D9AECADC460}" presName="Name0" presStyleCnt="0">
        <dgm:presLayoutVars>
          <dgm:dir/>
          <dgm:animLvl val="lvl"/>
          <dgm:resizeHandles val="exact"/>
        </dgm:presLayoutVars>
      </dgm:prSet>
      <dgm:spPr/>
    </dgm:pt>
    <dgm:pt modelId="{393686AE-C371-42A6-A011-3513E5A94305}" type="pres">
      <dgm:prSet presAssocID="{D683B1F3-021F-47C3-8B73-5938E8EDE444}" presName="Name8" presStyleCnt="0"/>
      <dgm:spPr/>
    </dgm:pt>
    <dgm:pt modelId="{6228421E-CB2A-4A90-8B93-F75BC06B5403}" type="pres">
      <dgm:prSet presAssocID="{D683B1F3-021F-47C3-8B73-5938E8EDE444}" presName="level" presStyleLbl="node1" presStyleIdx="0" presStyleCnt="3">
        <dgm:presLayoutVars>
          <dgm:chMax val="1"/>
          <dgm:bulletEnabled val="1"/>
        </dgm:presLayoutVars>
      </dgm:prSet>
      <dgm:spPr/>
      <dgm:t>
        <a:bodyPr/>
        <a:lstStyle/>
        <a:p>
          <a:endParaRPr kumimoji="1" lang="ja-JP" altLang="en-US"/>
        </a:p>
      </dgm:t>
    </dgm:pt>
    <dgm:pt modelId="{07646929-BF68-4E6E-92CE-642CFD2D7146}" type="pres">
      <dgm:prSet presAssocID="{D683B1F3-021F-47C3-8B73-5938E8EDE444}" presName="levelTx" presStyleLbl="revTx" presStyleIdx="0" presStyleCnt="0">
        <dgm:presLayoutVars>
          <dgm:chMax val="1"/>
          <dgm:bulletEnabled val="1"/>
        </dgm:presLayoutVars>
      </dgm:prSet>
      <dgm:spPr/>
      <dgm:t>
        <a:bodyPr/>
        <a:lstStyle/>
        <a:p>
          <a:endParaRPr kumimoji="1" lang="ja-JP" altLang="en-US"/>
        </a:p>
      </dgm:t>
    </dgm:pt>
    <dgm:pt modelId="{D648915F-0BE9-4BAA-9875-EC536AE65AF9}" type="pres">
      <dgm:prSet presAssocID="{77D5E15E-DA94-4891-B4D1-19731E56EEDC}" presName="Name8" presStyleCnt="0"/>
      <dgm:spPr/>
    </dgm:pt>
    <dgm:pt modelId="{5C200B3F-A66E-4C29-A14E-CB1EE103FB3D}" type="pres">
      <dgm:prSet presAssocID="{77D5E15E-DA94-4891-B4D1-19731E56EEDC}" presName="level" presStyleLbl="node1" presStyleIdx="1" presStyleCnt="3">
        <dgm:presLayoutVars>
          <dgm:chMax val="1"/>
          <dgm:bulletEnabled val="1"/>
        </dgm:presLayoutVars>
      </dgm:prSet>
      <dgm:spPr/>
      <dgm:t>
        <a:bodyPr/>
        <a:lstStyle/>
        <a:p>
          <a:endParaRPr kumimoji="1" lang="ja-JP" altLang="en-US"/>
        </a:p>
      </dgm:t>
    </dgm:pt>
    <dgm:pt modelId="{BD375B9C-2C9B-4E3B-9B4B-87B2199D47A6}" type="pres">
      <dgm:prSet presAssocID="{77D5E15E-DA94-4891-B4D1-19731E56EEDC}" presName="levelTx" presStyleLbl="revTx" presStyleIdx="0" presStyleCnt="0">
        <dgm:presLayoutVars>
          <dgm:chMax val="1"/>
          <dgm:bulletEnabled val="1"/>
        </dgm:presLayoutVars>
      </dgm:prSet>
      <dgm:spPr/>
      <dgm:t>
        <a:bodyPr/>
        <a:lstStyle/>
        <a:p>
          <a:endParaRPr kumimoji="1" lang="ja-JP" altLang="en-US"/>
        </a:p>
      </dgm:t>
    </dgm:pt>
    <dgm:pt modelId="{6412E3FA-8F72-4A6B-9368-795CBBF613F4}" type="pres">
      <dgm:prSet presAssocID="{D0FA8315-8BD8-4649-9BA6-7F24C233EBE9}" presName="Name8" presStyleCnt="0"/>
      <dgm:spPr/>
    </dgm:pt>
    <dgm:pt modelId="{6291A4CF-EDCB-40AD-9D38-A9F72CAEAB18}" type="pres">
      <dgm:prSet presAssocID="{D0FA8315-8BD8-4649-9BA6-7F24C233EBE9}" presName="level" presStyleLbl="node1" presStyleIdx="2" presStyleCnt="3">
        <dgm:presLayoutVars>
          <dgm:chMax val="1"/>
          <dgm:bulletEnabled val="1"/>
        </dgm:presLayoutVars>
      </dgm:prSet>
      <dgm:spPr/>
      <dgm:t>
        <a:bodyPr/>
        <a:lstStyle/>
        <a:p>
          <a:endParaRPr kumimoji="1" lang="ja-JP" altLang="en-US"/>
        </a:p>
      </dgm:t>
    </dgm:pt>
    <dgm:pt modelId="{E5E92350-D79F-4CAE-9753-05805CC04220}" type="pres">
      <dgm:prSet presAssocID="{D0FA8315-8BD8-4649-9BA6-7F24C233EBE9}" presName="levelTx" presStyleLbl="revTx" presStyleIdx="0" presStyleCnt="0">
        <dgm:presLayoutVars>
          <dgm:chMax val="1"/>
          <dgm:bulletEnabled val="1"/>
        </dgm:presLayoutVars>
      </dgm:prSet>
      <dgm:spPr/>
      <dgm:t>
        <a:bodyPr/>
        <a:lstStyle/>
        <a:p>
          <a:endParaRPr kumimoji="1" lang="ja-JP" altLang="en-US"/>
        </a:p>
      </dgm:t>
    </dgm:pt>
  </dgm:ptLst>
  <dgm:cxnLst>
    <dgm:cxn modelId="{30EAEA6B-F982-4E74-85A5-4A42F4B02D2F}" type="presOf" srcId="{D683B1F3-021F-47C3-8B73-5938E8EDE444}" destId="{6228421E-CB2A-4A90-8B93-F75BC06B5403}" srcOrd="0" destOrd="0" presId="urn:microsoft.com/office/officeart/2005/8/layout/pyramid1"/>
    <dgm:cxn modelId="{9B9A05F3-470A-4A33-85E5-A7E80FF25D83}" srcId="{F8181210-4BDB-404B-8E0B-5D9AECADC460}" destId="{D683B1F3-021F-47C3-8B73-5938E8EDE444}" srcOrd="0" destOrd="0" parTransId="{2E65EDDD-1154-4166-880D-4735079BC4A0}" sibTransId="{31A80E7C-B787-4378-8759-1963AF04F926}"/>
    <dgm:cxn modelId="{5665F3FE-5646-46B9-8D8C-125CD9EFC9C6}" type="presOf" srcId="{D0FA8315-8BD8-4649-9BA6-7F24C233EBE9}" destId="{E5E92350-D79F-4CAE-9753-05805CC04220}" srcOrd="1" destOrd="0" presId="urn:microsoft.com/office/officeart/2005/8/layout/pyramid1"/>
    <dgm:cxn modelId="{5CE34558-4F15-4FBF-A1F8-FAEC53404A3A}" type="presOf" srcId="{77D5E15E-DA94-4891-B4D1-19731E56EEDC}" destId="{BD375B9C-2C9B-4E3B-9B4B-87B2199D47A6}" srcOrd="1" destOrd="0" presId="urn:microsoft.com/office/officeart/2005/8/layout/pyramid1"/>
    <dgm:cxn modelId="{9CAA3EE5-4EBC-4289-AB6B-2B39F177E833}" srcId="{F8181210-4BDB-404B-8E0B-5D9AECADC460}" destId="{D0FA8315-8BD8-4649-9BA6-7F24C233EBE9}" srcOrd="2" destOrd="0" parTransId="{698558AD-F486-4E61-AC7A-D25C20233B2A}" sibTransId="{E0A35848-BA80-4873-81CA-823EA35186FE}"/>
    <dgm:cxn modelId="{801CC63D-B277-4950-A42B-7F52B627CB62}" type="presOf" srcId="{D0FA8315-8BD8-4649-9BA6-7F24C233EBE9}" destId="{6291A4CF-EDCB-40AD-9D38-A9F72CAEAB18}" srcOrd="0" destOrd="0" presId="urn:microsoft.com/office/officeart/2005/8/layout/pyramid1"/>
    <dgm:cxn modelId="{BCCA6F6C-21D9-4203-BA81-BAABE24D8CAF}" type="presOf" srcId="{D683B1F3-021F-47C3-8B73-5938E8EDE444}" destId="{07646929-BF68-4E6E-92CE-642CFD2D7146}" srcOrd="1" destOrd="0" presId="urn:microsoft.com/office/officeart/2005/8/layout/pyramid1"/>
    <dgm:cxn modelId="{54964478-AF6C-430F-8234-6741392A1B29}" type="presOf" srcId="{77D5E15E-DA94-4891-B4D1-19731E56EEDC}" destId="{5C200B3F-A66E-4C29-A14E-CB1EE103FB3D}" srcOrd="0" destOrd="0" presId="urn:microsoft.com/office/officeart/2005/8/layout/pyramid1"/>
    <dgm:cxn modelId="{B794999E-2F17-4DCB-A11D-3871510780C2}" srcId="{F8181210-4BDB-404B-8E0B-5D9AECADC460}" destId="{77D5E15E-DA94-4891-B4D1-19731E56EEDC}" srcOrd="1" destOrd="0" parTransId="{E51F93DE-B5FB-4D26-899F-5BDD198EF4ED}" sibTransId="{6E9E614B-04D1-4282-8E39-6173669944B0}"/>
    <dgm:cxn modelId="{358A0DDC-A5D9-4DD1-B6EF-1478DED3CB75}" type="presOf" srcId="{F8181210-4BDB-404B-8E0B-5D9AECADC460}" destId="{AEA311A4-0ABD-4A5B-BBBF-9DFF6175D6C4}" srcOrd="0" destOrd="0" presId="urn:microsoft.com/office/officeart/2005/8/layout/pyramid1"/>
    <dgm:cxn modelId="{09D55F4B-1D37-4FEA-A4E6-4581AED0D6F6}" type="presParOf" srcId="{AEA311A4-0ABD-4A5B-BBBF-9DFF6175D6C4}" destId="{393686AE-C371-42A6-A011-3513E5A94305}" srcOrd="0" destOrd="0" presId="urn:microsoft.com/office/officeart/2005/8/layout/pyramid1"/>
    <dgm:cxn modelId="{B91FE116-D7F3-4076-943F-0C4E922C9D2F}" type="presParOf" srcId="{393686AE-C371-42A6-A011-3513E5A94305}" destId="{6228421E-CB2A-4A90-8B93-F75BC06B5403}" srcOrd="0" destOrd="0" presId="urn:microsoft.com/office/officeart/2005/8/layout/pyramid1"/>
    <dgm:cxn modelId="{45F26BA5-E417-43E4-96DF-45F9457CD0DF}" type="presParOf" srcId="{393686AE-C371-42A6-A011-3513E5A94305}" destId="{07646929-BF68-4E6E-92CE-642CFD2D7146}" srcOrd="1" destOrd="0" presId="urn:microsoft.com/office/officeart/2005/8/layout/pyramid1"/>
    <dgm:cxn modelId="{F602EF4B-2809-436F-A14F-FC5D93F82599}" type="presParOf" srcId="{AEA311A4-0ABD-4A5B-BBBF-9DFF6175D6C4}" destId="{D648915F-0BE9-4BAA-9875-EC536AE65AF9}" srcOrd="1" destOrd="0" presId="urn:microsoft.com/office/officeart/2005/8/layout/pyramid1"/>
    <dgm:cxn modelId="{61C48E4F-FC96-4ABF-9602-5ECF5826E83C}" type="presParOf" srcId="{D648915F-0BE9-4BAA-9875-EC536AE65AF9}" destId="{5C200B3F-A66E-4C29-A14E-CB1EE103FB3D}" srcOrd="0" destOrd="0" presId="urn:microsoft.com/office/officeart/2005/8/layout/pyramid1"/>
    <dgm:cxn modelId="{027EE9D0-E3B6-475C-811C-462BDEA9F405}" type="presParOf" srcId="{D648915F-0BE9-4BAA-9875-EC536AE65AF9}" destId="{BD375B9C-2C9B-4E3B-9B4B-87B2199D47A6}" srcOrd="1" destOrd="0" presId="urn:microsoft.com/office/officeart/2005/8/layout/pyramid1"/>
    <dgm:cxn modelId="{4EDE15DB-C0D4-4061-A613-ECB09F60BCC1}" type="presParOf" srcId="{AEA311A4-0ABD-4A5B-BBBF-9DFF6175D6C4}" destId="{6412E3FA-8F72-4A6B-9368-795CBBF613F4}" srcOrd="2" destOrd="0" presId="urn:microsoft.com/office/officeart/2005/8/layout/pyramid1"/>
    <dgm:cxn modelId="{D42A0385-A9C6-4574-A195-01E22941851F}" type="presParOf" srcId="{6412E3FA-8F72-4A6B-9368-795CBBF613F4}" destId="{6291A4CF-EDCB-40AD-9D38-A9F72CAEAB18}" srcOrd="0" destOrd="0" presId="urn:microsoft.com/office/officeart/2005/8/layout/pyramid1"/>
    <dgm:cxn modelId="{94A255A0-D379-4AF3-82D4-DDED7C2AD8D0}" type="presParOf" srcId="{6412E3FA-8F72-4A6B-9368-795CBBF613F4}" destId="{E5E92350-D79F-4CAE-9753-05805CC042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E6C87-D8B2-4C33-BFB2-0F5CF01C69D8}"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9E559476-E154-486C-9E3E-F92C355141C3}">
      <dgm:prSet phldrT="[テキスト]"/>
      <dgm:spPr/>
      <dgm:t>
        <a:bodyPr/>
        <a:lstStyle/>
        <a:p>
          <a:r>
            <a:rPr kumimoji="1" lang="en-US" altLang="ja-JP" dirty="0" smtClean="0"/>
            <a:t>J</a:t>
          </a:r>
          <a:r>
            <a:rPr kumimoji="1" lang="ja-JP" altLang="en-US" dirty="0" smtClean="0"/>
            <a:t>リーグ</a:t>
          </a:r>
          <a:endParaRPr kumimoji="1" lang="ja-JP" altLang="en-US" dirty="0"/>
        </a:p>
      </dgm:t>
    </dgm:pt>
    <dgm:pt modelId="{EE9E683C-B3D0-402A-B5EA-92397B38A453}" type="parTrans" cxnId="{1082060F-A80B-4FB8-9C2B-2B027561D28E}">
      <dgm:prSet/>
      <dgm:spPr/>
      <dgm:t>
        <a:bodyPr/>
        <a:lstStyle/>
        <a:p>
          <a:endParaRPr kumimoji="1" lang="ja-JP" altLang="en-US"/>
        </a:p>
      </dgm:t>
    </dgm:pt>
    <dgm:pt modelId="{A47EB3F7-B22A-47BC-9D04-9F02B114E678}" type="sibTrans" cxnId="{1082060F-A80B-4FB8-9C2B-2B027561D28E}">
      <dgm:prSet/>
      <dgm:spPr/>
      <dgm:t>
        <a:bodyPr/>
        <a:lstStyle/>
        <a:p>
          <a:endParaRPr kumimoji="1" lang="ja-JP" altLang="en-US"/>
        </a:p>
      </dgm:t>
    </dgm:pt>
    <dgm:pt modelId="{FC56C6A2-AC67-4531-9C0E-8BE92FB7E108}">
      <dgm:prSet phldrT="[テキスト]"/>
      <dgm:spPr/>
      <dgm:t>
        <a:bodyPr/>
        <a:lstStyle/>
        <a:p>
          <a:r>
            <a:rPr kumimoji="1" lang="ja-JP" altLang="en-US" dirty="0" smtClean="0"/>
            <a:t>地域住民</a:t>
          </a:r>
          <a:endParaRPr kumimoji="1" lang="ja-JP" altLang="en-US" dirty="0"/>
        </a:p>
      </dgm:t>
    </dgm:pt>
    <dgm:pt modelId="{6D91ADAE-679D-42C5-AFA2-F07FD6795980}" type="parTrans" cxnId="{662AE318-C4E5-4251-B17C-066E8E1237F9}">
      <dgm:prSet/>
      <dgm:spPr/>
      <dgm:t>
        <a:bodyPr/>
        <a:lstStyle/>
        <a:p>
          <a:endParaRPr kumimoji="1" lang="ja-JP" altLang="en-US"/>
        </a:p>
      </dgm:t>
    </dgm:pt>
    <dgm:pt modelId="{4593D35A-A0A5-49CF-9D90-F14D72C7D49D}" type="sibTrans" cxnId="{662AE318-C4E5-4251-B17C-066E8E1237F9}">
      <dgm:prSet/>
      <dgm:spPr/>
      <dgm:t>
        <a:bodyPr/>
        <a:lstStyle/>
        <a:p>
          <a:endParaRPr kumimoji="1" lang="ja-JP" altLang="en-US"/>
        </a:p>
      </dgm:t>
    </dgm:pt>
    <dgm:pt modelId="{AF608012-2074-4C29-BAF9-97AF6CA2CC1C}">
      <dgm:prSet phldrT="[テキスト]"/>
      <dgm:spPr/>
      <dgm:t>
        <a:bodyPr/>
        <a:lstStyle/>
        <a:p>
          <a:r>
            <a:rPr kumimoji="1" lang="ja-JP" altLang="en-US" dirty="0" smtClean="0"/>
            <a:t>自治体</a:t>
          </a:r>
          <a:endParaRPr kumimoji="1" lang="ja-JP" altLang="en-US" dirty="0"/>
        </a:p>
      </dgm:t>
    </dgm:pt>
    <dgm:pt modelId="{002B627F-8629-47F4-A8B3-A631C46A17A3}" type="parTrans" cxnId="{F85BD1CC-76DC-44EC-A424-D05F704A07FC}">
      <dgm:prSet/>
      <dgm:spPr/>
      <dgm:t>
        <a:bodyPr/>
        <a:lstStyle/>
        <a:p>
          <a:endParaRPr kumimoji="1" lang="ja-JP" altLang="en-US"/>
        </a:p>
      </dgm:t>
    </dgm:pt>
    <dgm:pt modelId="{7B6348FC-E5CF-46C9-9C26-70867C6749A7}" type="sibTrans" cxnId="{F85BD1CC-76DC-44EC-A424-D05F704A07FC}">
      <dgm:prSet/>
      <dgm:spPr/>
      <dgm:t>
        <a:bodyPr/>
        <a:lstStyle/>
        <a:p>
          <a:endParaRPr kumimoji="1" lang="ja-JP" altLang="en-US"/>
        </a:p>
      </dgm:t>
    </dgm:pt>
    <dgm:pt modelId="{237BA7D1-7DA6-43BA-B789-7C83FBF8C96C}">
      <dgm:prSet phldrT="[テキスト]"/>
      <dgm:spPr/>
      <dgm:t>
        <a:bodyPr/>
        <a:lstStyle/>
        <a:p>
          <a:r>
            <a:rPr kumimoji="1" lang="ja-JP" altLang="en-US" dirty="0" smtClean="0"/>
            <a:t>地域企業</a:t>
          </a:r>
          <a:endParaRPr kumimoji="1" lang="ja-JP" altLang="en-US" dirty="0"/>
        </a:p>
      </dgm:t>
    </dgm:pt>
    <dgm:pt modelId="{6BC7DA02-68D1-47D9-9698-DE91DB1C541D}" type="parTrans" cxnId="{89BA5038-6AC2-4956-BD03-C60FEE705557}">
      <dgm:prSet/>
      <dgm:spPr/>
      <dgm:t>
        <a:bodyPr/>
        <a:lstStyle/>
        <a:p>
          <a:endParaRPr kumimoji="1" lang="ja-JP" altLang="en-US"/>
        </a:p>
      </dgm:t>
    </dgm:pt>
    <dgm:pt modelId="{CFB74384-143C-42B5-A553-98A37062F075}" type="sibTrans" cxnId="{89BA5038-6AC2-4956-BD03-C60FEE705557}">
      <dgm:prSet/>
      <dgm:spPr/>
      <dgm:t>
        <a:bodyPr/>
        <a:lstStyle/>
        <a:p>
          <a:endParaRPr kumimoji="1" lang="ja-JP" altLang="en-US"/>
        </a:p>
      </dgm:t>
    </dgm:pt>
    <dgm:pt modelId="{FE61F9F3-7964-4C65-BE92-F26B83C8EFE2}" type="pres">
      <dgm:prSet presAssocID="{5E5E6C87-D8B2-4C33-BFB2-0F5CF01C69D8}" presName="Name0" presStyleCnt="0">
        <dgm:presLayoutVars>
          <dgm:chMax val="1"/>
          <dgm:dir/>
          <dgm:animLvl val="ctr"/>
          <dgm:resizeHandles val="exact"/>
        </dgm:presLayoutVars>
      </dgm:prSet>
      <dgm:spPr/>
      <dgm:t>
        <a:bodyPr/>
        <a:lstStyle/>
        <a:p>
          <a:endParaRPr kumimoji="1" lang="ja-JP" altLang="en-US"/>
        </a:p>
      </dgm:t>
    </dgm:pt>
    <dgm:pt modelId="{324FFEE4-0815-47E1-A049-0F3FA551A53D}" type="pres">
      <dgm:prSet presAssocID="{9E559476-E154-486C-9E3E-F92C355141C3}" presName="centerShape" presStyleLbl="node0" presStyleIdx="0" presStyleCnt="1"/>
      <dgm:spPr/>
      <dgm:t>
        <a:bodyPr/>
        <a:lstStyle/>
        <a:p>
          <a:endParaRPr kumimoji="1" lang="ja-JP" altLang="en-US"/>
        </a:p>
      </dgm:t>
    </dgm:pt>
    <dgm:pt modelId="{EF054B40-A2E4-40D5-8784-6342E9D3DC49}" type="pres">
      <dgm:prSet presAssocID="{6D91ADAE-679D-42C5-AFA2-F07FD6795980}" presName="parTrans" presStyleLbl="sibTrans2D1" presStyleIdx="0" presStyleCnt="3"/>
      <dgm:spPr/>
      <dgm:t>
        <a:bodyPr/>
        <a:lstStyle/>
        <a:p>
          <a:endParaRPr kumimoji="1" lang="ja-JP" altLang="en-US"/>
        </a:p>
      </dgm:t>
    </dgm:pt>
    <dgm:pt modelId="{3EA14C73-A388-426F-8620-24D97CD9DEA7}" type="pres">
      <dgm:prSet presAssocID="{6D91ADAE-679D-42C5-AFA2-F07FD6795980}" presName="connectorText" presStyleLbl="sibTrans2D1" presStyleIdx="0" presStyleCnt="3"/>
      <dgm:spPr/>
      <dgm:t>
        <a:bodyPr/>
        <a:lstStyle/>
        <a:p>
          <a:endParaRPr kumimoji="1" lang="ja-JP" altLang="en-US"/>
        </a:p>
      </dgm:t>
    </dgm:pt>
    <dgm:pt modelId="{860DEA1A-2E7F-4BB5-9754-33DFAF3F5A8F}" type="pres">
      <dgm:prSet presAssocID="{FC56C6A2-AC67-4531-9C0E-8BE92FB7E108}" presName="node" presStyleLbl="node1" presStyleIdx="0" presStyleCnt="3">
        <dgm:presLayoutVars>
          <dgm:bulletEnabled val="1"/>
        </dgm:presLayoutVars>
      </dgm:prSet>
      <dgm:spPr/>
      <dgm:t>
        <a:bodyPr/>
        <a:lstStyle/>
        <a:p>
          <a:endParaRPr kumimoji="1" lang="ja-JP" altLang="en-US"/>
        </a:p>
      </dgm:t>
    </dgm:pt>
    <dgm:pt modelId="{51DE0A49-435C-4BDC-B096-E5501A99C1EA}" type="pres">
      <dgm:prSet presAssocID="{002B627F-8629-47F4-A8B3-A631C46A17A3}" presName="parTrans" presStyleLbl="sibTrans2D1" presStyleIdx="1" presStyleCnt="3"/>
      <dgm:spPr/>
      <dgm:t>
        <a:bodyPr/>
        <a:lstStyle/>
        <a:p>
          <a:endParaRPr kumimoji="1" lang="ja-JP" altLang="en-US"/>
        </a:p>
      </dgm:t>
    </dgm:pt>
    <dgm:pt modelId="{F2942DC4-37D5-41D8-BF31-F577F59341A2}" type="pres">
      <dgm:prSet presAssocID="{002B627F-8629-47F4-A8B3-A631C46A17A3}" presName="connectorText" presStyleLbl="sibTrans2D1" presStyleIdx="1" presStyleCnt="3"/>
      <dgm:spPr/>
      <dgm:t>
        <a:bodyPr/>
        <a:lstStyle/>
        <a:p>
          <a:endParaRPr kumimoji="1" lang="ja-JP" altLang="en-US"/>
        </a:p>
      </dgm:t>
    </dgm:pt>
    <dgm:pt modelId="{813C97D3-7736-4808-B505-06E2815068CB}" type="pres">
      <dgm:prSet presAssocID="{AF608012-2074-4C29-BAF9-97AF6CA2CC1C}" presName="node" presStyleLbl="node1" presStyleIdx="1" presStyleCnt="3">
        <dgm:presLayoutVars>
          <dgm:bulletEnabled val="1"/>
        </dgm:presLayoutVars>
      </dgm:prSet>
      <dgm:spPr/>
      <dgm:t>
        <a:bodyPr/>
        <a:lstStyle/>
        <a:p>
          <a:endParaRPr kumimoji="1" lang="ja-JP" altLang="en-US"/>
        </a:p>
      </dgm:t>
    </dgm:pt>
    <dgm:pt modelId="{223876A5-42DA-4463-9E7E-F4C7650E358C}" type="pres">
      <dgm:prSet presAssocID="{6BC7DA02-68D1-47D9-9698-DE91DB1C541D}" presName="parTrans" presStyleLbl="sibTrans2D1" presStyleIdx="2" presStyleCnt="3"/>
      <dgm:spPr/>
      <dgm:t>
        <a:bodyPr/>
        <a:lstStyle/>
        <a:p>
          <a:endParaRPr kumimoji="1" lang="ja-JP" altLang="en-US"/>
        </a:p>
      </dgm:t>
    </dgm:pt>
    <dgm:pt modelId="{54B62F30-7D1D-4DD3-91CE-035D259D6700}" type="pres">
      <dgm:prSet presAssocID="{6BC7DA02-68D1-47D9-9698-DE91DB1C541D}" presName="connectorText" presStyleLbl="sibTrans2D1" presStyleIdx="2" presStyleCnt="3"/>
      <dgm:spPr/>
      <dgm:t>
        <a:bodyPr/>
        <a:lstStyle/>
        <a:p>
          <a:endParaRPr kumimoji="1" lang="ja-JP" altLang="en-US"/>
        </a:p>
      </dgm:t>
    </dgm:pt>
    <dgm:pt modelId="{CD23F744-7236-463A-974B-5C7BA3DCDE39}" type="pres">
      <dgm:prSet presAssocID="{237BA7D1-7DA6-43BA-B789-7C83FBF8C96C}" presName="node" presStyleLbl="node1" presStyleIdx="2" presStyleCnt="3">
        <dgm:presLayoutVars>
          <dgm:bulletEnabled val="1"/>
        </dgm:presLayoutVars>
      </dgm:prSet>
      <dgm:spPr/>
      <dgm:t>
        <a:bodyPr/>
        <a:lstStyle/>
        <a:p>
          <a:endParaRPr kumimoji="1" lang="ja-JP" altLang="en-US"/>
        </a:p>
      </dgm:t>
    </dgm:pt>
  </dgm:ptLst>
  <dgm:cxnLst>
    <dgm:cxn modelId="{33EF16D3-9A88-4F58-8221-75960786D848}" type="presOf" srcId="{002B627F-8629-47F4-A8B3-A631C46A17A3}" destId="{F2942DC4-37D5-41D8-BF31-F577F59341A2}" srcOrd="1" destOrd="0" presId="urn:microsoft.com/office/officeart/2005/8/layout/radial5"/>
    <dgm:cxn modelId="{5806F5D1-0287-472F-9EE6-579E00B85444}" type="presOf" srcId="{6D91ADAE-679D-42C5-AFA2-F07FD6795980}" destId="{3EA14C73-A388-426F-8620-24D97CD9DEA7}" srcOrd="1" destOrd="0" presId="urn:microsoft.com/office/officeart/2005/8/layout/radial5"/>
    <dgm:cxn modelId="{662AE318-C4E5-4251-B17C-066E8E1237F9}" srcId="{9E559476-E154-486C-9E3E-F92C355141C3}" destId="{FC56C6A2-AC67-4531-9C0E-8BE92FB7E108}" srcOrd="0" destOrd="0" parTransId="{6D91ADAE-679D-42C5-AFA2-F07FD6795980}" sibTransId="{4593D35A-A0A5-49CF-9D90-F14D72C7D49D}"/>
    <dgm:cxn modelId="{F85BD1CC-76DC-44EC-A424-D05F704A07FC}" srcId="{9E559476-E154-486C-9E3E-F92C355141C3}" destId="{AF608012-2074-4C29-BAF9-97AF6CA2CC1C}" srcOrd="1" destOrd="0" parTransId="{002B627F-8629-47F4-A8B3-A631C46A17A3}" sibTransId="{7B6348FC-E5CF-46C9-9C26-70867C6749A7}"/>
    <dgm:cxn modelId="{338FC8DF-B8E8-43F7-8690-A4AFB0B0A966}" type="presOf" srcId="{AF608012-2074-4C29-BAF9-97AF6CA2CC1C}" destId="{813C97D3-7736-4808-B505-06E2815068CB}" srcOrd="0" destOrd="0" presId="urn:microsoft.com/office/officeart/2005/8/layout/radial5"/>
    <dgm:cxn modelId="{7277EC1F-C59A-449A-BF36-AA39C573CD36}" type="presOf" srcId="{002B627F-8629-47F4-A8B3-A631C46A17A3}" destId="{51DE0A49-435C-4BDC-B096-E5501A99C1EA}" srcOrd="0" destOrd="0" presId="urn:microsoft.com/office/officeart/2005/8/layout/radial5"/>
    <dgm:cxn modelId="{89BA5038-6AC2-4956-BD03-C60FEE705557}" srcId="{9E559476-E154-486C-9E3E-F92C355141C3}" destId="{237BA7D1-7DA6-43BA-B789-7C83FBF8C96C}" srcOrd="2" destOrd="0" parTransId="{6BC7DA02-68D1-47D9-9698-DE91DB1C541D}" sibTransId="{CFB74384-143C-42B5-A553-98A37062F075}"/>
    <dgm:cxn modelId="{5D54B66E-B81C-474E-8FD7-2E768250CD8F}" type="presOf" srcId="{FC56C6A2-AC67-4531-9C0E-8BE92FB7E108}" destId="{860DEA1A-2E7F-4BB5-9754-33DFAF3F5A8F}" srcOrd="0" destOrd="0" presId="urn:microsoft.com/office/officeart/2005/8/layout/radial5"/>
    <dgm:cxn modelId="{73BA6C12-4919-4E16-B35B-405E47BD2FF4}" type="presOf" srcId="{6D91ADAE-679D-42C5-AFA2-F07FD6795980}" destId="{EF054B40-A2E4-40D5-8784-6342E9D3DC49}" srcOrd="0" destOrd="0" presId="urn:microsoft.com/office/officeart/2005/8/layout/radial5"/>
    <dgm:cxn modelId="{E824853D-F29C-41C2-B887-81D2117ABE1F}" type="presOf" srcId="{6BC7DA02-68D1-47D9-9698-DE91DB1C541D}" destId="{54B62F30-7D1D-4DD3-91CE-035D259D6700}" srcOrd="1" destOrd="0" presId="urn:microsoft.com/office/officeart/2005/8/layout/radial5"/>
    <dgm:cxn modelId="{3C1FE157-A3D4-48EA-96EB-FE77C9098D75}" type="presOf" srcId="{5E5E6C87-D8B2-4C33-BFB2-0F5CF01C69D8}" destId="{FE61F9F3-7964-4C65-BE92-F26B83C8EFE2}" srcOrd="0" destOrd="0" presId="urn:microsoft.com/office/officeart/2005/8/layout/radial5"/>
    <dgm:cxn modelId="{A10C857B-166B-40FB-9757-3A9E5A734282}" type="presOf" srcId="{9E559476-E154-486C-9E3E-F92C355141C3}" destId="{324FFEE4-0815-47E1-A049-0F3FA551A53D}" srcOrd="0" destOrd="0" presId="urn:microsoft.com/office/officeart/2005/8/layout/radial5"/>
    <dgm:cxn modelId="{99D5B080-D1C3-47C5-A23E-EF036D2A784B}" type="presOf" srcId="{6BC7DA02-68D1-47D9-9698-DE91DB1C541D}" destId="{223876A5-42DA-4463-9E7E-F4C7650E358C}" srcOrd="0" destOrd="0" presId="urn:microsoft.com/office/officeart/2005/8/layout/radial5"/>
    <dgm:cxn modelId="{1082060F-A80B-4FB8-9C2B-2B027561D28E}" srcId="{5E5E6C87-D8B2-4C33-BFB2-0F5CF01C69D8}" destId="{9E559476-E154-486C-9E3E-F92C355141C3}" srcOrd="0" destOrd="0" parTransId="{EE9E683C-B3D0-402A-B5EA-92397B38A453}" sibTransId="{A47EB3F7-B22A-47BC-9D04-9F02B114E678}"/>
    <dgm:cxn modelId="{699593EC-7B12-4152-8E23-105845983313}" type="presOf" srcId="{237BA7D1-7DA6-43BA-B789-7C83FBF8C96C}" destId="{CD23F744-7236-463A-974B-5C7BA3DCDE39}" srcOrd="0" destOrd="0" presId="urn:microsoft.com/office/officeart/2005/8/layout/radial5"/>
    <dgm:cxn modelId="{CAA3C745-CABF-497F-BAC1-A5D94A7776DA}" type="presParOf" srcId="{FE61F9F3-7964-4C65-BE92-F26B83C8EFE2}" destId="{324FFEE4-0815-47E1-A049-0F3FA551A53D}" srcOrd="0" destOrd="0" presId="urn:microsoft.com/office/officeart/2005/8/layout/radial5"/>
    <dgm:cxn modelId="{84FFCF7A-D5FB-4D9C-B0B0-39B521C59E7E}" type="presParOf" srcId="{FE61F9F3-7964-4C65-BE92-F26B83C8EFE2}" destId="{EF054B40-A2E4-40D5-8784-6342E9D3DC49}" srcOrd="1" destOrd="0" presId="urn:microsoft.com/office/officeart/2005/8/layout/radial5"/>
    <dgm:cxn modelId="{F6F0B417-41EC-4743-9564-BC4FF9C289F1}" type="presParOf" srcId="{EF054B40-A2E4-40D5-8784-6342E9D3DC49}" destId="{3EA14C73-A388-426F-8620-24D97CD9DEA7}" srcOrd="0" destOrd="0" presId="urn:microsoft.com/office/officeart/2005/8/layout/radial5"/>
    <dgm:cxn modelId="{A74E0A70-52D8-4D96-AA72-0B4BB8B11CA6}" type="presParOf" srcId="{FE61F9F3-7964-4C65-BE92-F26B83C8EFE2}" destId="{860DEA1A-2E7F-4BB5-9754-33DFAF3F5A8F}" srcOrd="2" destOrd="0" presId="urn:microsoft.com/office/officeart/2005/8/layout/radial5"/>
    <dgm:cxn modelId="{558F5580-2B87-4069-9E94-EA3954F75081}" type="presParOf" srcId="{FE61F9F3-7964-4C65-BE92-F26B83C8EFE2}" destId="{51DE0A49-435C-4BDC-B096-E5501A99C1EA}" srcOrd="3" destOrd="0" presId="urn:microsoft.com/office/officeart/2005/8/layout/radial5"/>
    <dgm:cxn modelId="{8E0A03DB-972F-4F80-BC11-840D3B269E40}" type="presParOf" srcId="{51DE0A49-435C-4BDC-B096-E5501A99C1EA}" destId="{F2942DC4-37D5-41D8-BF31-F577F59341A2}" srcOrd="0" destOrd="0" presId="urn:microsoft.com/office/officeart/2005/8/layout/radial5"/>
    <dgm:cxn modelId="{E35D81EC-AE90-4367-B707-D8C8691643B6}" type="presParOf" srcId="{FE61F9F3-7964-4C65-BE92-F26B83C8EFE2}" destId="{813C97D3-7736-4808-B505-06E2815068CB}" srcOrd="4" destOrd="0" presId="urn:microsoft.com/office/officeart/2005/8/layout/radial5"/>
    <dgm:cxn modelId="{A9A444A8-967B-4301-A0D8-A3AF41CD2097}" type="presParOf" srcId="{FE61F9F3-7964-4C65-BE92-F26B83C8EFE2}" destId="{223876A5-42DA-4463-9E7E-F4C7650E358C}" srcOrd="5" destOrd="0" presId="urn:microsoft.com/office/officeart/2005/8/layout/radial5"/>
    <dgm:cxn modelId="{31B1646A-B078-4980-9A51-F2F17E007E36}" type="presParOf" srcId="{223876A5-42DA-4463-9E7E-F4C7650E358C}" destId="{54B62F30-7D1D-4DD3-91CE-035D259D6700}" srcOrd="0" destOrd="0" presId="urn:microsoft.com/office/officeart/2005/8/layout/radial5"/>
    <dgm:cxn modelId="{5CCFE4D5-FE5F-460A-A0DE-846D2560505E}" type="presParOf" srcId="{FE61F9F3-7964-4C65-BE92-F26B83C8EFE2}" destId="{CD23F744-7236-463A-974B-5C7BA3DCDE39}"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E184-73C6-4AB8-AEE8-55C72197034D}">
      <dsp:nvSpPr>
        <dsp:cNvPr id="0" name=""/>
        <dsp:cNvSpPr/>
      </dsp:nvSpPr>
      <dsp:spPr>
        <a:xfrm>
          <a:off x="0" y="0"/>
          <a:ext cx="6549127" cy="1495298"/>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b="1" kern="1200" dirty="0" smtClean="0"/>
            <a:t>スポーツ</a:t>
          </a:r>
          <a:endParaRPr kumimoji="1" lang="ja-JP" altLang="en-US" sz="2800" b="1" kern="1200" dirty="0"/>
        </a:p>
        <a:p>
          <a:pPr marL="285750" lvl="1" indent="-285750" algn="l" defTabSz="1244600">
            <a:lnSpc>
              <a:spcPct val="90000"/>
            </a:lnSpc>
            <a:spcBef>
              <a:spcPct val="0"/>
            </a:spcBef>
            <a:spcAft>
              <a:spcPct val="15000"/>
            </a:spcAft>
            <a:buChar char="••"/>
          </a:pPr>
          <a:r>
            <a:rPr kumimoji="1" lang="ja-JP" altLang="en-US" sz="2800" b="1" kern="1200" dirty="0" smtClean="0"/>
            <a:t>スポーツと経済は密接に関係</a:t>
          </a:r>
          <a:endParaRPr kumimoji="1" lang="ja-JP" altLang="en-US" sz="2800" b="1" kern="1200" dirty="0"/>
        </a:p>
      </dsp:txBody>
      <dsp:txXfrm>
        <a:off x="43796" y="43796"/>
        <a:ext cx="4935583" cy="1407706"/>
      </dsp:txXfrm>
    </dsp:sp>
    <dsp:sp modelId="{69FCD4BC-E391-4FA5-A796-15AF4A59C1D5}">
      <dsp:nvSpPr>
        <dsp:cNvPr id="0" name=""/>
        <dsp:cNvSpPr/>
      </dsp:nvSpPr>
      <dsp:spPr>
        <a:xfrm>
          <a:off x="577864" y="1744514"/>
          <a:ext cx="6549127" cy="1495298"/>
        </a:xfrm>
        <a:prstGeom prst="roundRect">
          <a:avLst>
            <a:gd name="adj" fmla="val 10000"/>
          </a:avLst>
        </a:prstGeom>
        <a:solidFill>
          <a:schemeClr val="accent4">
            <a:hueOff val="-6501581"/>
            <a:satOff val="30845"/>
            <a:lumOff val="-666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kumimoji="1" lang="ja-JP" altLang="en-US" sz="3300" b="1" kern="1200" dirty="0" smtClean="0"/>
            <a:t>サッカー</a:t>
          </a:r>
          <a:endParaRPr kumimoji="1" lang="ja-JP" altLang="en-US" sz="3300" b="1" kern="1200" dirty="0"/>
        </a:p>
        <a:p>
          <a:pPr marL="228600" lvl="1" indent="-228600" algn="l" defTabSz="1155700">
            <a:lnSpc>
              <a:spcPct val="90000"/>
            </a:lnSpc>
            <a:spcBef>
              <a:spcPct val="0"/>
            </a:spcBef>
            <a:spcAft>
              <a:spcPct val="15000"/>
            </a:spcAft>
            <a:buChar char="••"/>
          </a:pPr>
          <a:r>
            <a:rPr kumimoji="1" lang="en-US" altLang="ja-JP" sz="2600" b="1" kern="1200" dirty="0" smtClean="0"/>
            <a:t>J</a:t>
          </a:r>
          <a:r>
            <a:rPr kumimoji="1" lang="ja-JP" altLang="en-US" sz="2600" b="1" kern="1200" dirty="0" smtClean="0"/>
            <a:t>リーグの百年構想に注目</a:t>
          </a:r>
          <a:endParaRPr kumimoji="1" lang="ja-JP" altLang="en-US" sz="2600" b="1" kern="1200" dirty="0"/>
        </a:p>
      </dsp:txBody>
      <dsp:txXfrm>
        <a:off x="621660" y="1788310"/>
        <a:ext cx="4911727" cy="1407706"/>
      </dsp:txXfrm>
    </dsp:sp>
    <dsp:sp modelId="{799407BC-E969-4169-9DAA-8A1A7C8F0319}">
      <dsp:nvSpPr>
        <dsp:cNvPr id="0" name=""/>
        <dsp:cNvSpPr/>
      </dsp:nvSpPr>
      <dsp:spPr>
        <a:xfrm>
          <a:off x="1155728" y="3489029"/>
          <a:ext cx="6549127" cy="1495298"/>
        </a:xfrm>
        <a:prstGeom prst="roundRect">
          <a:avLst>
            <a:gd name="adj" fmla="val 10000"/>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kumimoji="1" lang="ja-JP" altLang="en-US" sz="3300" b="1" kern="1200" dirty="0" smtClean="0"/>
            <a:t>松本山雅</a:t>
          </a:r>
          <a:r>
            <a:rPr kumimoji="1" lang="en-US" altLang="ja-JP" sz="3300" b="1" kern="1200" dirty="0" smtClean="0"/>
            <a:t>FC</a:t>
          </a:r>
          <a:endParaRPr kumimoji="1" lang="ja-JP" altLang="en-US" sz="3300" b="1" kern="1200" dirty="0"/>
        </a:p>
        <a:p>
          <a:pPr marL="228600" lvl="1" indent="-228600" algn="l" defTabSz="1155700">
            <a:lnSpc>
              <a:spcPct val="90000"/>
            </a:lnSpc>
            <a:spcBef>
              <a:spcPct val="0"/>
            </a:spcBef>
            <a:spcAft>
              <a:spcPct val="15000"/>
            </a:spcAft>
            <a:buChar char="••"/>
          </a:pPr>
          <a:r>
            <a:rPr kumimoji="1" lang="ja-JP" altLang="en-US" sz="2600" b="1" kern="1200" dirty="0" smtClean="0"/>
            <a:t>今年</a:t>
          </a:r>
          <a:r>
            <a:rPr kumimoji="1" lang="en-US" altLang="ja-JP" sz="2600" b="1" kern="1200" dirty="0" smtClean="0"/>
            <a:t>J1</a:t>
          </a:r>
          <a:r>
            <a:rPr kumimoji="1" lang="ja-JP" altLang="en-US" sz="2600" b="1" kern="1200" dirty="0" smtClean="0"/>
            <a:t>にはじめて昇格したため</a:t>
          </a:r>
          <a:endParaRPr kumimoji="1" lang="ja-JP" altLang="en-US" sz="2600" b="1" kern="1200" dirty="0"/>
        </a:p>
      </dsp:txBody>
      <dsp:txXfrm>
        <a:off x="1199524" y="3532825"/>
        <a:ext cx="4911727" cy="1407706"/>
      </dsp:txXfrm>
    </dsp:sp>
    <dsp:sp modelId="{D39D03F0-4CD1-4E94-B9F8-62BFA5859E16}">
      <dsp:nvSpPr>
        <dsp:cNvPr id="0" name=""/>
        <dsp:cNvSpPr/>
      </dsp:nvSpPr>
      <dsp:spPr>
        <a:xfrm>
          <a:off x="5577183" y="1133934"/>
          <a:ext cx="971943" cy="971943"/>
        </a:xfrm>
        <a:prstGeom prst="downArrow">
          <a:avLst>
            <a:gd name="adj1" fmla="val 55000"/>
            <a:gd name="adj2" fmla="val 45000"/>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dirty="0"/>
        </a:p>
      </dsp:txBody>
      <dsp:txXfrm>
        <a:off x="5795870" y="1133934"/>
        <a:ext cx="534569" cy="731387"/>
      </dsp:txXfrm>
    </dsp:sp>
    <dsp:sp modelId="{4C10D787-E940-4987-98BC-75077AF69BF3}">
      <dsp:nvSpPr>
        <dsp:cNvPr id="0" name=""/>
        <dsp:cNvSpPr/>
      </dsp:nvSpPr>
      <dsp:spPr>
        <a:xfrm>
          <a:off x="6155047" y="2868480"/>
          <a:ext cx="971943" cy="971943"/>
        </a:xfrm>
        <a:prstGeom prst="downArrow">
          <a:avLst>
            <a:gd name="adj1" fmla="val 55000"/>
            <a:gd name="adj2" fmla="val 45000"/>
          </a:avLst>
        </a:prstGeom>
        <a:solidFill>
          <a:schemeClr val="accent4">
            <a:tint val="40000"/>
            <a:alpha val="90000"/>
            <a:hueOff val="-13592309"/>
            <a:satOff val="50119"/>
            <a:lumOff val="-323"/>
            <a:alphaOff val="0"/>
          </a:schemeClr>
        </a:solidFill>
        <a:ln w="28575" cap="flat" cmpd="sng" algn="ctr">
          <a:solidFill>
            <a:schemeClr val="accent4">
              <a:tint val="40000"/>
              <a:alpha val="90000"/>
              <a:hueOff val="-13592309"/>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dirty="0"/>
        </a:p>
      </dsp:txBody>
      <dsp:txXfrm>
        <a:off x="6373734" y="2868480"/>
        <a:ext cx="534569" cy="731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8421E-CB2A-4A90-8B93-F75BC06B5403}">
      <dsp:nvSpPr>
        <dsp:cNvPr id="0" name=""/>
        <dsp:cNvSpPr/>
      </dsp:nvSpPr>
      <dsp:spPr>
        <a:xfrm>
          <a:off x="1097491" y="0"/>
          <a:ext cx="1097491" cy="1508654"/>
        </a:xfrm>
        <a:prstGeom prst="trapezoid">
          <a:avLst>
            <a:gd name="adj" fmla="val 50000"/>
          </a:avLst>
        </a:prstGeom>
        <a:solidFill>
          <a:srgbClr val="FF000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en-US" altLang="ja-JP" sz="6500" kern="1200" dirty="0" smtClean="0"/>
            <a:t>J1</a:t>
          </a:r>
          <a:endParaRPr kumimoji="1" lang="ja-JP" altLang="en-US" sz="6500" kern="1200" dirty="0"/>
        </a:p>
      </dsp:txBody>
      <dsp:txXfrm>
        <a:off x="1097491" y="0"/>
        <a:ext cx="1097491" cy="1508654"/>
      </dsp:txXfrm>
    </dsp:sp>
    <dsp:sp modelId="{5C200B3F-A66E-4C29-A14E-CB1EE103FB3D}">
      <dsp:nvSpPr>
        <dsp:cNvPr id="0" name=""/>
        <dsp:cNvSpPr/>
      </dsp:nvSpPr>
      <dsp:spPr>
        <a:xfrm>
          <a:off x="548745" y="1508654"/>
          <a:ext cx="2194983" cy="1508654"/>
        </a:xfrm>
        <a:prstGeom prst="trapezoid">
          <a:avLst>
            <a:gd name="adj" fmla="val 36373"/>
          </a:avLst>
        </a:prstGeom>
        <a:solidFill>
          <a:srgbClr val="92D05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en-US" altLang="ja-JP" sz="6500" kern="1200" dirty="0" smtClean="0"/>
            <a:t>J2</a:t>
          </a:r>
          <a:endParaRPr kumimoji="1" lang="ja-JP" altLang="en-US" sz="6500" kern="1200" dirty="0"/>
        </a:p>
      </dsp:txBody>
      <dsp:txXfrm>
        <a:off x="932867" y="1508654"/>
        <a:ext cx="1426739" cy="1508654"/>
      </dsp:txXfrm>
    </dsp:sp>
    <dsp:sp modelId="{6291A4CF-EDCB-40AD-9D38-A9F72CAEAB18}">
      <dsp:nvSpPr>
        <dsp:cNvPr id="0" name=""/>
        <dsp:cNvSpPr/>
      </dsp:nvSpPr>
      <dsp:spPr>
        <a:xfrm>
          <a:off x="0" y="3017308"/>
          <a:ext cx="3292475" cy="1508654"/>
        </a:xfrm>
        <a:prstGeom prst="trapezoid">
          <a:avLst>
            <a:gd name="adj" fmla="val 36373"/>
          </a:avLst>
        </a:prstGeom>
        <a:solidFill>
          <a:srgbClr val="7030A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en-US" altLang="ja-JP" sz="6500" kern="1200" dirty="0" smtClean="0"/>
            <a:t>J3</a:t>
          </a:r>
          <a:endParaRPr kumimoji="1" lang="ja-JP" altLang="en-US" sz="6500" kern="1200" dirty="0"/>
        </a:p>
      </dsp:txBody>
      <dsp:txXfrm>
        <a:off x="576183" y="3017308"/>
        <a:ext cx="2140108" cy="150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FFEE4-0815-47E1-A049-0F3FA551A53D}">
      <dsp:nvSpPr>
        <dsp:cNvPr id="0" name=""/>
        <dsp:cNvSpPr/>
      </dsp:nvSpPr>
      <dsp:spPr>
        <a:xfrm>
          <a:off x="1885041" y="1678575"/>
          <a:ext cx="1198469" cy="1198469"/>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en-US" altLang="ja-JP" sz="2600" kern="1200" dirty="0" smtClean="0"/>
            <a:t>J</a:t>
          </a:r>
          <a:r>
            <a:rPr kumimoji="1" lang="ja-JP" altLang="en-US" sz="2600" kern="1200" dirty="0" smtClean="0"/>
            <a:t>リーグ</a:t>
          </a:r>
          <a:endParaRPr kumimoji="1" lang="ja-JP" altLang="en-US" sz="2600" kern="1200" dirty="0"/>
        </a:p>
      </dsp:txBody>
      <dsp:txXfrm>
        <a:off x="2060553" y="1854087"/>
        <a:ext cx="847445" cy="847445"/>
      </dsp:txXfrm>
    </dsp:sp>
    <dsp:sp modelId="{EF054B40-A2E4-40D5-8784-6342E9D3DC49}">
      <dsp:nvSpPr>
        <dsp:cNvPr id="0" name=""/>
        <dsp:cNvSpPr/>
      </dsp:nvSpPr>
      <dsp:spPr>
        <a:xfrm rot="16200000">
          <a:off x="2357418" y="1242663"/>
          <a:ext cx="253714" cy="4074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2395475" y="1362216"/>
        <a:ext cx="177600" cy="244487"/>
      </dsp:txXfrm>
    </dsp:sp>
    <dsp:sp modelId="{860DEA1A-2E7F-4BB5-9754-33DFAF3F5A8F}">
      <dsp:nvSpPr>
        <dsp:cNvPr id="0" name=""/>
        <dsp:cNvSpPr/>
      </dsp:nvSpPr>
      <dsp:spPr>
        <a:xfrm>
          <a:off x="1885041" y="1400"/>
          <a:ext cx="1198469" cy="1198469"/>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地域住民</a:t>
          </a:r>
          <a:endParaRPr kumimoji="1" lang="ja-JP" altLang="en-US" sz="2600" kern="1200" dirty="0"/>
        </a:p>
      </dsp:txBody>
      <dsp:txXfrm>
        <a:off x="2060553" y="176912"/>
        <a:ext cx="847445" cy="847445"/>
      </dsp:txXfrm>
    </dsp:sp>
    <dsp:sp modelId="{51DE0A49-435C-4BDC-B096-E5501A99C1EA}">
      <dsp:nvSpPr>
        <dsp:cNvPr id="0" name=""/>
        <dsp:cNvSpPr/>
      </dsp:nvSpPr>
      <dsp:spPr>
        <a:xfrm rot="1800000">
          <a:off x="3077438" y="2489773"/>
          <a:ext cx="253714" cy="407479"/>
        </a:xfrm>
        <a:prstGeom prst="rightArrow">
          <a:avLst>
            <a:gd name="adj1" fmla="val 60000"/>
            <a:gd name="adj2" fmla="val 50000"/>
          </a:avLst>
        </a:prstGeom>
        <a:solidFill>
          <a:schemeClr val="accent4">
            <a:hueOff val="-6501581"/>
            <a:satOff val="30845"/>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3082537" y="2552241"/>
        <a:ext cx="177600" cy="244487"/>
      </dsp:txXfrm>
    </dsp:sp>
    <dsp:sp modelId="{813C97D3-7736-4808-B505-06E2815068CB}">
      <dsp:nvSpPr>
        <dsp:cNvPr id="0" name=""/>
        <dsp:cNvSpPr/>
      </dsp:nvSpPr>
      <dsp:spPr>
        <a:xfrm>
          <a:off x="3337517" y="2517162"/>
          <a:ext cx="1198469" cy="1198469"/>
        </a:xfrm>
        <a:prstGeom prst="ellipse">
          <a:avLst/>
        </a:prstGeom>
        <a:solidFill>
          <a:schemeClr val="accent4">
            <a:hueOff val="-6501581"/>
            <a:satOff val="30845"/>
            <a:lumOff val="-666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自治体</a:t>
          </a:r>
          <a:endParaRPr kumimoji="1" lang="ja-JP" altLang="en-US" sz="2600" kern="1200" dirty="0"/>
        </a:p>
      </dsp:txBody>
      <dsp:txXfrm>
        <a:off x="3513029" y="2692674"/>
        <a:ext cx="847445" cy="847445"/>
      </dsp:txXfrm>
    </dsp:sp>
    <dsp:sp modelId="{223876A5-42DA-4463-9E7E-F4C7650E358C}">
      <dsp:nvSpPr>
        <dsp:cNvPr id="0" name=""/>
        <dsp:cNvSpPr/>
      </dsp:nvSpPr>
      <dsp:spPr>
        <a:xfrm rot="9000000">
          <a:off x="1637399" y="2489773"/>
          <a:ext cx="253714" cy="407479"/>
        </a:xfrm>
        <a:prstGeom prst="rightArrow">
          <a:avLst>
            <a:gd name="adj1" fmla="val 60000"/>
            <a:gd name="adj2" fmla="val 50000"/>
          </a:avLst>
        </a:prstGeom>
        <a:solidFill>
          <a:schemeClr val="accent4">
            <a:hueOff val="-13003162"/>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1708414" y="2552241"/>
        <a:ext cx="177600" cy="244487"/>
      </dsp:txXfrm>
    </dsp:sp>
    <dsp:sp modelId="{CD23F744-7236-463A-974B-5C7BA3DCDE39}">
      <dsp:nvSpPr>
        <dsp:cNvPr id="0" name=""/>
        <dsp:cNvSpPr/>
      </dsp:nvSpPr>
      <dsp:spPr>
        <a:xfrm>
          <a:off x="432565" y="2517162"/>
          <a:ext cx="1198469" cy="1198469"/>
        </a:xfrm>
        <a:prstGeom prst="ellipse">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地域企業</a:t>
          </a:r>
          <a:endParaRPr kumimoji="1" lang="ja-JP" altLang="en-US" sz="2600" kern="1200" dirty="0"/>
        </a:p>
      </dsp:txBody>
      <dsp:txXfrm>
        <a:off x="608077" y="2692674"/>
        <a:ext cx="847445" cy="847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D9336-AB55-429F-ABB0-A2407D3046E6}" type="datetimeFigureOut">
              <a:rPr kumimoji="1" lang="ja-JP" altLang="en-US" smtClean="0"/>
              <a:t>2015/11/2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19A82-2C47-4F11-A4F5-B7426DE565B7}" type="slidenum">
              <a:rPr kumimoji="1" lang="ja-JP" altLang="en-US" smtClean="0"/>
              <a:t>‹#›</a:t>
            </a:fld>
            <a:endParaRPr kumimoji="1" lang="ja-JP" altLang="en-US"/>
          </a:p>
        </p:txBody>
      </p:sp>
    </p:spTree>
    <p:extLst>
      <p:ext uri="{BB962C8B-B14F-4D97-AF65-F5344CB8AC3E}">
        <p14:creationId xmlns:p14="http://schemas.microsoft.com/office/powerpoint/2010/main" val="1956674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a:ln/>
        </p:spPr>
      </p:sp>
      <p:sp>
        <p:nvSpPr>
          <p:cNvPr id="6147" name="Rectangle 3"/>
          <p:cNvSpPr>
            <a:spLocks noGrp="1" noChangeArrowheads="1"/>
          </p:cNvSpPr>
          <p:nvPr>
            <p:ph type="body" idx="1"/>
          </p:nvPr>
        </p:nvSpPr>
        <p:spPr>
          <a:ln/>
        </p:spPr>
        <p:txBody>
          <a:bodyPr/>
          <a:lstStyle/>
          <a:p>
            <a:endParaRPr lang="ja-JP" altLang="ja-JP"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4</a:t>
            </a:fld>
            <a:endParaRPr kumimoji="1" lang="ja-JP" altLang="en-US" dirty="0"/>
          </a:p>
        </p:txBody>
      </p:sp>
    </p:spTree>
    <p:extLst>
      <p:ext uri="{BB962C8B-B14F-4D97-AF65-F5344CB8AC3E}">
        <p14:creationId xmlns:p14="http://schemas.microsoft.com/office/powerpoint/2010/main" val="78587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7</a:t>
            </a:fld>
            <a:endParaRPr kumimoji="1" lang="ja-JP" altLang="en-US"/>
          </a:p>
        </p:txBody>
      </p:sp>
    </p:spTree>
    <p:extLst>
      <p:ext uri="{BB962C8B-B14F-4D97-AF65-F5344CB8AC3E}">
        <p14:creationId xmlns:p14="http://schemas.microsoft.com/office/powerpoint/2010/main" val="159452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2008</a:t>
            </a:r>
            <a:r>
              <a:rPr kumimoji="1" lang="ja-JP" altLang="en-US" dirty="0" smtClean="0"/>
              <a:t>年有料化</a:t>
            </a:r>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14</a:t>
            </a:fld>
            <a:endParaRPr kumimoji="1" lang="ja-JP" altLang="en-US"/>
          </a:p>
        </p:txBody>
      </p:sp>
    </p:spTree>
    <p:extLst>
      <p:ext uri="{BB962C8B-B14F-4D97-AF65-F5344CB8AC3E}">
        <p14:creationId xmlns:p14="http://schemas.microsoft.com/office/powerpoint/2010/main" val="225339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20</a:t>
            </a:fld>
            <a:endParaRPr kumimoji="1" lang="ja-JP" altLang="en-US"/>
          </a:p>
        </p:txBody>
      </p:sp>
    </p:spTree>
    <p:extLst>
      <p:ext uri="{BB962C8B-B14F-4D97-AF65-F5344CB8AC3E}">
        <p14:creationId xmlns:p14="http://schemas.microsoft.com/office/powerpoint/2010/main" val="10098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21</a:t>
            </a:fld>
            <a:endParaRPr kumimoji="1" lang="ja-JP" altLang="en-US"/>
          </a:p>
        </p:txBody>
      </p:sp>
    </p:spTree>
    <p:extLst>
      <p:ext uri="{BB962C8B-B14F-4D97-AF65-F5344CB8AC3E}">
        <p14:creationId xmlns:p14="http://schemas.microsoft.com/office/powerpoint/2010/main" val="227624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26</a:t>
            </a:fld>
            <a:endParaRPr kumimoji="1" lang="ja-JP" altLang="en-US"/>
          </a:p>
        </p:txBody>
      </p:sp>
    </p:spTree>
    <p:extLst>
      <p:ext uri="{BB962C8B-B14F-4D97-AF65-F5344CB8AC3E}">
        <p14:creationId xmlns:p14="http://schemas.microsoft.com/office/powerpoint/2010/main" val="42583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28</a:t>
            </a:fld>
            <a:endParaRPr kumimoji="1" lang="ja-JP" altLang="en-US"/>
          </a:p>
        </p:txBody>
      </p:sp>
    </p:spTree>
    <p:extLst>
      <p:ext uri="{BB962C8B-B14F-4D97-AF65-F5344CB8AC3E}">
        <p14:creationId xmlns:p14="http://schemas.microsoft.com/office/powerpoint/2010/main" val="19763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F19A82-2C47-4F11-A4F5-B7426DE565B7}" type="slidenum">
              <a:rPr kumimoji="1" lang="ja-JP" altLang="en-US" smtClean="0"/>
              <a:t>33</a:t>
            </a:fld>
            <a:endParaRPr kumimoji="1" lang="ja-JP" altLang="en-US"/>
          </a:p>
        </p:txBody>
      </p:sp>
    </p:spTree>
    <p:extLst>
      <p:ext uri="{BB962C8B-B14F-4D97-AF65-F5344CB8AC3E}">
        <p14:creationId xmlns:p14="http://schemas.microsoft.com/office/powerpoint/2010/main" val="96106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8" name="Slide Number Placeholder 7"/>
          <p:cNvSpPr>
            <a:spLocks noGrp="1"/>
          </p:cNvSpPr>
          <p:nvPr>
            <p:ph type="sldNum" sz="quarter" idx="11"/>
          </p:nvPr>
        </p:nvSpPr>
        <p:spPr/>
        <p:txBody>
          <a:bodyPr/>
          <a:lstStyle/>
          <a:p>
            <a:fld id="{FA8C9F2C-B026-4161-9699-CA785BB23DC7}"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8C9F2C-B026-4161-9699-CA785BB23DC7}"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2CBCB7-C08A-4E11-A721-7D2D8C35B231}" type="datetimeFigureOut">
              <a:rPr kumimoji="1" lang="ja-JP" altLang="en-US" smtClean="0"/>
              <a:t>2015/11/2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8C9F2C-B026-4161-9699-CA785BB23DC7}"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2CBCB7-C08A-4E11-A721-7D2D8C35B231}" type="datetimeFigureOut">
              <a:rPr kumimoji="1" lang="ja-JP" altLang="en-US" smtClean="0"/>
              <a:t>2015/11/2</a:t>
            </a:fld>
            <a:endParaRPr kumimoji="1" lang="ja-JP"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A8C9F2C-B026-4161-9699-CA785BB23DC7}" type="slidenum">
              <a:rPr kumimoji="1" lang="ja-JP" altLang="en-US" smtClean="0"/>
              <a:t>‹#›</a:t>
            </a:fld>
            <a:endParaRPr kumimoji="1" lang="ja-JP"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188640"/>
            <a:ext cx="7772400" cy="4571999"/>
          </a:xfrm>
        </p:spPr>
        <p:txBody>
          <a:bodyPr>
            <a:noAutofit/>
          </a:bodyPr>
          <a:lstStyle/>
          <a:p>
            <a:r>
              <a:rPr lang="ja-JP" altLang="en-US" sz="6600" b="1" dirty="0"/>
              <a:t>サッカー</a:t>
            </a:r>
            <a:r>
              <a:rPr kumimoji="1" lang="ja-JP" altLang="en-US" sz="6600" b="1" dirty="0" smtClean="0"/>
              <a:t>と地域創生</a:t>
            </a:r>
            <a:endParaRPr kumimoji="1" lang="ja-JP" altLang="en-US" sz="6600" b="1" dirty="0"/>
          </a:p>
        </p:txBody>
      </p:sp>
      <p:sp>
        <p:nvSpPr>
          <p:cNvPr id="3" name="サブタイトル 2"/>
          <p:cNvSpPr>
            <a:spLocks noGrp="1"/>
          </p:cNvSpPr>
          <p:nvPr>
            <p:ph type="subTitle" idx="1"/>
          </p:nvPr>
        </p:nvSpPr>
        <p:spPr/>
        <p:txBody>
          <a:bodyPr/>
          <a:lstStyle/>
          <a:p>
            <a:r>
              <a:rPr kumimoji="1" lang="ja-JP" altLang="en-US" dirty="0" smtClean="0"/>
              <a:t>中京大学　近藤ゼミ</a:t>
            </a:r>
            <a:endParaRPr kumimoji="1" lang="en-US" altLang="ja-JP" dirty="0" smtClean="0"/>
          </a:p>
          <a:p>
            <a:r>
              <a:rPr lang="ja-JP" altLang="en-US" dirty="0" smtClean="0"/>
              <a:t>斉田　鈴木衣　鈴木孝　中根　成宮　畑野　肥田　本多</a:t>
            </a:r>
            <a:endParaRPr kumimoji="1" lang="ja-JP" altLang="en-US" dirty="0"/>
          </a:p>
        </p:txBody>
      </p:sp>
    </p:spTree>
    <p:extLst>
      <p:ext uri="{BB962C8B-B14F-4D97-AF65-F5344CB8AC3E}">
        <p14:creationId xmlns:p14="http://schemas.microsoft.com/office/powerpoint/2010/main" val="338663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355976" y="1844824"/>
            <a:ext cx="4392488" cy="28083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382" y="2303607"/>
            <a:ext cx="45116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32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１９６５年に当時の国体選抜の選手を中心に山雅サッカークラブが</a:t>
            </a:r>
            <a:r>
              <a:rPr lang="ja-JP" altLang="en-US" sz="2800" dirty="0" smtClean="0">
                <a:solidFill>
                  <a:schemeClr val="tx1"/>
                </a:solidFill>
              </a:rPr>
              <a:t>創部されました</a:t>
            </a:r>
            <a:endParaRPr kumimoji="1" lang="ja-JP" altLang="en-US" sz="2800" dirty="0">
              <a:solidFill>
                <a:schemeClr val="tx1"/>
              </a:solidFill>
            </a:endParaRPr>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16016" y="620688"/>
            <a:ext cx="3672408" cy="2554545"/>
          </a:xfrm>
          <a:prstGeom prst="rect">
            <a:avLst/>
          </a:prstGeom>
          <a:noFill/>
        </p:spPr>
        <p:txBody>
          <a:bodyPr wrap="square" rtlCol="0">
            <a:spAutoFit/>
          </a:bodyPr>
          <a:lstStyle/>
          <a:p>
            <a:r>
              <a:rPr kumimoji="1" lang="ja-JP" altLang="en-US" sz="4000" dirty="0" smtClean="0"/>
              <a:t>松本山雅</a:t>
            </a:r>
            <a:r>
              <a:rPr kumimoji="1" lang="en-US" altLang="ja-JP" sz="4000" dirty="0" smtClean="0"/>
              <a:t>FC</a:t>
            </a:r>
            <a:r>
              <a:rPr kumimoji="1" lang="ja-JP" altLang="en-US" sz="4000" dirty="0" smtClean="0"/>
              <a:t>の歴史について教えてください</a:t>
            </a:r>
            <a:endParaRPr kumimoji="1" lang="en-US" altLang="ja-JP" sz="4000" dirty="0" smtClean="0"/>
          </a:p>
          <a:p>
            <a:endParaRPr kumimoji="1" lang="ja-JP" altLang="en-US" sz="4000" dirty="0"/>
          </a:p>
        </p:txBody>
      </p:sp>
    </p:spTree>
    <p:extLst>
      <p:ext uri="{BB962C8B-B14F-4D97-AF65-F5344CB8AC3E}">
        <p14:creationId xmlns:p14="http://schemas.microsoft.com/office/powerpoint/2010/main" val="296416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611986"/>
          </a:xfrm>
        </p:spPr>
        <p:txBody>
          <a:bodyPr>
            <a:normAutofit fontScale="90000"/>
          </a:bodyPr>
          <a:lstStyle/>
          <a:p>
            <a:r>
              <a:rPr kumimoji="1" lang="ja-JP" altLang="en-US" dirty="0" smtClean="0"/>
              <a:t>松本山雅</a:t>
            </a:r>
            <a:r>
              <a:rPr kumimoji="1" lang="en-US" altLang="ja-JP" dirty="0" smtClean="0"/>
              <a:t>FC</a:t>
            </a:r>
            <a:r>
              <a:rPr kumimoji="1" lang="ja-JP" altLang="en-US" dirty="0" smtClean="0"/>
              <a:t>の歴史</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42419026"/>
              </p:ext>
            </p:extLst>
          </p:nvPr>
        </p:nvGraphicFramePr>
        <p:xfrm>
          <a:off x="467544" y="908720"/>
          <a:ext cx="8136904" cy="5688632"/>
        </p:xfrm>
        <a:graphic>
          <a:graphicData uri="http://schemas.openxmlformats.org/drawingml/2006/table">
            <a:tbl>
              <a:tblPr firstRow="1" bandRow="1">
                <a:tableStyleId>{E8B1032C-EA38-4F05-BA0D-38AFFFC7BED3}</a:tableStyleId>
              </a:tblPr>
              <a:tblGrid>
                <a:gridCol w="2306780"/>
                <a:gridCol w="5830124"/>
              </a:tblGrid>
              <a:tr h="860763">
                <a:tc>
                  <a:txBody>
                    <a:bodyPr/>
                    <a:lstStyle/>
                    <a:p>
                      <a:r>
                        <a:rPr kumimoji="1" lang="ja-JP" altLang="en-US" b="1" dirty="0" smtClean="0"/>
                        <a:t>１９６５年</a:t>
                      </a:r>
                      <a:endParaRPr kumimoji="1" lang="ja-JP" altLang="en-US" b="1" dirty="0"/>
                    </a:p>
                  </a:txBody>
                  <a:tcPr/>
                </a:tc>
                <a:tc>
                  <a:txBody>
                    <a:bodyPr/>
                    <a:lstStyle/>
                    <a:p>
                      <a:r>
                        <a:rPr kumimoji="1" lang="ja-JP" altLang="en-US" b="1" dirty="0" smtClean="0">
                          <a:solidFill>
                            <a:srgbClr val="FF0000"/>
                          </a:solidFill>
                        </a:rPr>
                        <a:t>松本山雅サッカークラブ</a:t>
                      </a:r>
                      <a:r>
                        <a:rPr kumimoji="1" lang="ja-JP" altLang="en-US" b="1" dirty="0" smtClean="0"/>
                        <a:t>が</a:t>
                      </a:r>
                      <a:r>
                        <a:rPr kumimoji="1" lang="ja-JP" altLang="en-US" b="1" dirty="0" smtClean="0">
                          <a:solidFill>
                            <a:srgbClr val="FF0000"/>
                          </a:solidFill>
                        </a:rPr>
                        <a:t>創部</a:t>
                      </a:r>
                      <a:endParaRPr kumimoji="1" lang="en-US" altLang="ja-JP" b="1" dirty="0" smtClean="0">
                        <a:solidFill>
                          <a:srgbClr val="FF0000"/>
                        </a:solidFill>
                      </a:endParaRPr>
                    </a:p>
                    <a:p>
                      <a:r>
                        <a:rPr kumimoji="1" lang="ja-JP" altLang="en-US" b="1" dirty="0" smtClean="0"/>
                        <a:t>→喫茶店「山雅」が由来</a:t>
                      </a:r>
                      <a:endParaRPr kumimoji="1" lang="ja-JP" altLang="en-US" b="1" dirty="0"/>
                    </a:p>
                  </a:txBody>
                  <a:tcPr/>
                </a:tc>
              </a:tr>
              <a:tr h="703092">
                <a:tc>
                  <a:txBody>
                    <a:bodyPr/>
                    <a:lstStyle/>
                    <a:p>
                      <a:r>
                        <a:rPr kumimoji="1" lang="ja-JP" altLang="en-US" b="1" dirty="0" smtClean="0"/>
                        <a:t>１９７５年</a:t>
                      </a:r>
                      <a:endParaRPr kumimoji="1" lang="ja-JP" altLang="en-US" b="1" dirty="0"/>
                    </a:p>
                  </a:txBody>
                  <a:tcPr/>
                </a:tc>
                <a:tc>
                  <a:txBody>
                    <a:bodyPr/>
                    <a:lstStyle/>
                    <a:p>
                      <a:r>
                        <a:rPr kumimoji="1" lang="ja-JP" altLang="en-US" b="1" dirty="0" smtClean="0"/>
                        <a:t>北信越フットボールリーグに加入</a:t>
                      </a:r>
                      <a:endParaRPr kumimoji="1" lang="ja-JP" altLang="en-US" b="1" dirty="0"/>
                    </a:p>
                  </a:txBody>
                  <a:tcPr/>
                </a:tc>
              </a:tr>
              <a:tr h="953841">
                <a:tc>
                  <a:txBody>
                    <a:bodyPr/>
                    <a:lstStyle/>
                    <a:p>
                      <a:r>
                        <a:rPr kumimoji="1" lang="ja-JP" altLang="en-US" b="1" dirty="0" smtClean="0"/>
                        <a:t>１９８５年</a:t>
                      </a:r>
                      <a:endParaRPr kumimoji="1" lang="ja-JP" altLang="en-US" b="1" dirty="0"/>
                    </a:p>
                  </a:txBody>
                  <a:tcPr/>
                </a:tc>
                <a:tc>
                  <a:txBody>
                    <a:bodyPr/>
                    <a:lstStyle/>
                    <a:p>
                      <a:r>
                        <a:rPr kumimoji="1" lang="ja-JP" altLang="en-US" b="1" dirty="0" smtClean="0"/>
                        <a:t>北信越リーグ初優勝</a:t>
                      </a:r>
                      <a:endParaRPr kumimoji="1" lang="en-US" altLang="ja-JP" b="1" dirty="0" smtClean="0"/>
                    </a:p>
                    <a:p>
                      <a:r>
                        <a:rPr kumimoji="1" lang="ja-JP" altLang="en-US" b="1" dirty="0" smtClean="0"/>
                        <a:t>→全国地域サッカーリーグ決勝大会に初出場</a:t>
                      </a:r>
                      <a:endParaRPr kumimoji="1" lang="ja-JP" altLang="en-US" b="1" dirty="0"/>
                    </a:p>
                  </a:txBody>
                  <a:tcPr/>
                </a:tc>
              </a:tr>
              <a:tr h="703092">
                <a:tc>
                  <a:txBody>
                    <a:bodyPr/>
                    <a:lstStyle/>
                    <a:p>
                      <a:r>
                        <a:rPr kumimoji="1" lang="ja-JP" altLang="en-US" b="1" dirty="0" smtClean="0"/>
                        <a:t>２００５年</a:t>
                      </a:r>
                      <a:endParaRPr kumimoji="1" lang="ja-JP" altLang="en-US" b="1" dirty="0"/>
                    </a:p>
                  </a:txBody>
                  <a:tcPr/>
                </a:tc>
                <a:tc>
                  <a:txBody>
                    <a:bodyPr/>
                    <a:lstStyle/>
                    <a:p>
                      <a:r>
                        <a:rPr kumimoji="1" lang="ja-JP" altLang="en-US" b="1" dirty="0" smtClean="0">
                          <a:solidFill>
                            <a:schemeClr val="tx1"/>
                          </a:solidFill>
                        </a:rPr>
                        <a:t>「松本山雅</a:t>
                      </a:r>
                      <a:r>
                        <a:rPr kumimoji="1" lang="en-US" altLang="ja-JP" b="1" dirty="0" smtClean="0">
                          <a:solidFill>
                            <a:schemeClr val="tx1"/>
                          </a:solidFill>
                        </a:rPr>
                        <a:t>FC</a:t>
                      </a:r>
                      <a:r>
                        <a:rPr kumimoji="1" lang="ja-JP" altLang="en-US" b="1" dirty="0" smtClean="0">
                          <a:solidFill>
                            <a:schemeClr val="tx1"/>
                          </a:solidFill>
                        </a:rPr>
                        <a:t>」に改称</a:t>
                      </a:r>
                      <a:endParaRPr kumimoji="1" lang="ja-JP" altLang="en-US" b="1" dirty="0">
                        <a:solidFill>
                          <a:schemeClr val="tx1"/>
                        </a:solidFill>
                      </a:endParaRPr>
                    </a:p>
                  </a:txBody>
                  <a:tcPr/>
                </a:tc>
              </a:tr>
              <a:tr h="1229661">
                <a:tc>
                  <a:txBody>
                    <a:bodyPr/>
                    <a:lstStyle/>
                    <a:p>
                      <a:r>
                        <a:rPr kumimoji="1" lang="ja-JP" altLang="en-US" b="1" dirty="0" smtClean="0"/>
                        <a:t>２００９年</a:t>
                      </a:r>
                      <a:endParaRPr kumimoji="1" lang="ja-JP" altLang="en-US" b="1" dirty="0"/>
                    </a:p>
                  </a:txBody>
                  <a:tcPr/>
                </a:tc>
                <a:tc>
                  <a:txBody>
                    <a:bodyPr/>
                    <a:lstStyle/>
                    <a:p>
                      <a:r>
                        <a:rPr kumimoji="1" lang="en-US" altLang="ja-JP" b="1" dirty="0" smtClean="0">
                          <a:solidFill>
                            <a:srgbClr val="FF0000"/>
                          </a:solidFill>
                        </a:rPr>
                        <a:t>JFL</a:t>
                      </a:r>
                      <a:r>
                        <a:rPr kumimoji="1" lang="ja-JP" altLang="en-US" b="1" dirty="0" smtClean="0">
                          <a:solidFill>
                            <a:srgbClr val="FF0000"/>
                          </a:solidFill>
                        </a:rPr>
                        <a:t>昇格</a:t>
                      </a:r>
                      <a:endParaRPr kumimoji="1" lang="en-US" altLang="ja-JP" b="1" dirty="0" smtClean="0">
                        <a:solidFill>
                          <a:srgbClr val="FF0000"/>
                        </a:solidFill>
                      </a:endParaRPr>
                    </a:p>
                    <a:p>
                      <a:r>
                        <a:rPr kumimoji="1" lang="ja-JP" altLang="en-US" b="1" dirty="0" smtClean="0"/>
                        <a:t>天皇杯で</a:t>
                      </a:r>
                      <a:r>
                        <a:rPr kumimoji="1" lang="en-US" altLang="ja-JP" b="1" dirty="0" smtClean="0"/>
                        <a:t>J1</a:t>
                      </a:r>
                      <a:r>
                        <a:rPr kumimoji="1" lang="ja-JP" altLang="en-US" b="1" dirty="0" smtClean="0"/>
                        <a:t>の浦和レッズに勝利</a:t>
                      </a:r>
                      <a:endParaRPr kumimoji="1" lang="en-US" altLang="ja-JP" b="1" dirty="0" smtClean="0"/>
                    </a:p>
                    <a:p>
                      <a:r>
                        <a:rPr kumimoji="1" lang="ja-JP" altLang="en-US" b="1" dirty="0" smtClean="0"/>
                        <a:t>地域リーグクラブとして初めて</a:t>
                      </a:r>
                      <a:r>
                        <a:rPr kumimoji="1" lang="en-US" altLang="ja-JP" b="1" dirty="0" smtClean="0"/>
                        <a:t>J</a:t>
                      </a:r>
                      <a:r>
                        <a:rPr kumimoji="1" lang="ja-JP" altLang="en-US" b="1" dirty="0" smtClean="0"/>
                        <a:t>１クラブを破った</a:t>
                      </a:r>
                      <a:endParaRPr kumimoji="1" lang="ja-JP" altLang="en-US" b="1" dirty="0"/>
                    </a:p>
                  </a:txBody>
                  <a:tcPr/>
                </a:tc>
              </a:tr>
              <a:tr h="535091">
                <a:tc>
                  <a:txBody>
                    <a:bodyPr/>
                    <a:lstStyle/>
                    <a:p>
                      <a:r>
                        <a:rPr kumimoji="1" lang="ja-JP" altLang="en-US" b="1" dirty="0" smtClean="0"/>
                        <a:t>２０１１年</a:t>
                      </a:r>
                      <a:endParaRPr kumimoji="1" lang="ja-JP" altLang="en-US" b="1" dirty="0"/>
                    </a:p>
                  </a:txBody>
                  <a:tcPr/>
                </a:tc>
                <a:tc>
                  <a:txBody>
                    <a:bodyPr/>
                    <a:lstStyle/>
                    <a:p>
                      <a:r>
                        <a:rPr kumimoji="1" lang="en-US" altLang="ja-JP" b="1" dirty="0" smtClean="0"/>
                        <a:t>JFL</a:t>
                      </a:r>
                      <a:r>
                        <a:rPr kumimoji="1" lang="ja-JP" altLang="en-US" b="1" dirty="0" smtClean="0"/>
                        <a:t>で４位になり</a:t>
                      </a:r>
                      <a:r>
                        <a:rPr kumimoji="1" lang="en-US" altLang="ja-JP" b="1" dirty="0" smtClean="0">
                          <a:solidFill>
                            <a:srgbClr val="FF0000"/>
                          </a:solidFill>
                        </a:rPr>
                        <a:t>J2</a:t>
                      </a:r>
                      <a:r>
                        <a:rPr kumimoji="1" lang="ja-JP" altLang="en-US" b="1" dirty="0" smtClean="0">
                          <a:solidFill>
                            <a:srgbClr val="FF0000"/>
                          </a:solidFill>
                        </a:rPr>
                        <a:t>に加入</a:t>
                      </a:r>
                      <a:endParaRPr kumimoji="1" lang="ja-JP" altLang="en-US" b="1" dirty="0">
                        <a:solidFill>
                          <a:srgbClr val="FF0000"/>
                        </a:solidFill>
                      </a:endParaRPr>
                    </a:p>
                  </a:txBody>
                  <a:tcPr/>
                </a:tc>
              </a:tr>
              <a:tr h="703092">
                <a:tc>
                  <a:txBody>
                    <a:bodyPr/>
                    <a:lstStyle/>
                    <a:p>
                      <a:r>
                        <a:rPr kumimoji="1" lang="ja-JP" altLang="en-US" b="1" dirty="0" smtClean="0"/>
                        <a:t>２０１４年</a:t>
                      </a:r>
                      <a:endParaRPr kumimoji="1" lang="ja-JP" altLang="en-US" b="1" dirty="0"/>
                    </a:p>
                  </a:txBody>
                  <a:tcPr/>
                </a:tc>
                <a:tc>
                  <a:txBody>
                    <a:bodyPr/>
                    <a:lstStyle/>
                    <a:p>
                      <a:r>
                        <a:rPr kumimoji="1" lang="en-US" altLang="ja-JP" b="1" dirty="0" smtClean="0"/>
                        <a:t>J2</a:t>
                      </a:r>
                      <a:r>
                        <a:rPr kumimoji="1" lang="ja-JP" altLang="en-US" b="1" dirty="0" smtClean="0"/>
                        <a:t>で２位になり初の</a:t>
                      </a:r>
                      <a:r>
                        <a:rPr kumimoji="1" lang="en-US" altLang="ja-JP" b="1" dirty="0" smtClean="0">
                          <a:solidFill>
                            <a:srgbClr val="FF0000"/>
                          </a:solidFill>
                        </a:rPr>
                        <a:t>J1</a:t>
                      </a:r>
                      <a:r>
                        <a:rPr kumimoji="1" lang="ja-JP" altLang="en-US" b="1" dirty="0" smtClean="0">
                          <a:solidFill>
                            <a:srgbClr val="FF0000"/>
                          </a:solidFill>
                        </a:rPr>
                        <a:t>昇格</a:t>
                      </a:r>
                      <a:endParaRPr kumimoji="1" lang="ja-JP" altLang="en-US" b="1" dirty="0">
                        <a:solidFill>
                          <a:srgbClr val="FF0000"/>
                        </a:solidFill>
                      </a:endParaRPr>
                    </a:p>
                  </a:txBody>
                  <a:tcPr/>
                </a:tc>
              </a:tr>
            </a:tbl>
          </a:graphicData>
        </a:graphic>
      </p:graphicFrame>
    </p:spTree>
    <p:extLst>
      <p:ext uri="{BB962C8B-B14F-4D97-AF65-F5344CB8AC3E}">
        <p14:creationId xmlns:p14="http://schemas.microsoft.com/office/powerpoint/2010/main" val="402713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地域の方からだけでなくアウェイチームからの応援も増えたと感じます</a:t>
            </a:r>
            <a:endParaRPr kumimoji="1" lang="ja-JP" altLang="en-US" sz="2800" dirty="0">
              <a:solidFill>
                <a:schemeClr val="tx1"/>
              </a:solidFill>
            </a:endParaRPr>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16016" y="620688"/>
            <a:ext cx="3672408" cy="2215991"/>
          </a:xfrm>
          <a:prstGeom prst="rect">
            <a:avLst/>
          </a:prstGeom>
          <a:noFill/>
        </p:spPr>
        <p:txBody>
          <a:bodyPr wrap="square" rtlCol="0">
            <a:spAutoFit/>
          </a:bodyPr>
          <a:lstStyle/>
          <a:p>
            <a:r>
              <a:rPr kumimoji="1" lang="en-US" altLang="ja-JP" sz="4000" dirty="0" smtClean="0"/>
              <a:t>J1 </a:t>
            </a:r>
            <a:r>
              <a:rPr kumimoji="1" lang="ja-JP" altLang="en-US" sz="4000" dirty="0" smtClean="0"/>
              <a:t>に昇格してから観客数は増えましたか？</a:t>
            </a:r>
            <a:endParaRPr kumimoji="1" lang="en-US" altLang="ja-JP" sz="4000" dirty="0" smtClean="0"/>
          </a:p>
          <a:p>
            <a:endParaRPr kumimoji="1" lang="ja-JP" altLang="en-US" dirty="0"/>
          </a:p>
        </p:txBody>
      </p:sp>
    </p:spTree>
    <p:extLst>
      <p:ext uri="{BB962C8B-B14F-4D97-AF65-F5344CB8AC3E}">
        <p14:creationId xmlns:p14="http://schemas.microsoft.com/office/powerpoint/2010/main" val="2209725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38220958"/>
              </p:ext>
            </p:extLst>
          </p:nvPr>
        </p:nvGraphicFramePr>
        <p:xfrm>
          <a:off x="457200" y="260648"/>
          <a:ext cx="8003232" cy="6048672"/>
        </p:xfrm>
        <a:graphic>
          <a:graphicData uri="http://schemas.openxmlformats.org/drawingml/2006/chart">
            <c:chart xmlns:c="http://schemas.openxmlformats.org/drawingml/2006/chart" xmlns:r="http://schemas.openxmlformats.org/officeDocument/2006/relationships" r:id="rId3"/>
          </a:graphicData>
        </a:graphic>
      </p:graphicFrame>
      <p:sp>
        <p:nvSpPr>
          <p:cNvPr id="7" name="四角形吹き出し 6"/>
          <p:cNvSpPr/>
          <p:nvPr/>
        </p:nvSpPr>
        <p:spPr>
          <a:xfrm>
            <a:off x="2981965" y="2316551"/>
            <a:ext cx="2160240" cy="960111"/>
          </a:xfrm>
          <a:prstGeom prst="wedgeRectCallout">
            <a:avLst>
              <a:gd name="adj1" fmla="val 75695"/>
              <a:gd name="adj2" fmla="val 3634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四角形吹き出し 7"/>
          <p:cNvSpPr/>
          <p:nvPr/>
        </p:nvSpPr>
        <p:spPr>
          <a:xfrm>
            <a:off x="4608004" y="1014663"/>
            <a:ext cx="2232248" cy="974177"/>
          </a:xfrm>
          <a:prstGeom prst="wedgeRectCallout">
            <a:avLst>
              <a:gd name="adj1" fmla="val 81575"/>
              <a:gd name="adj2" fmla="val -2140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161985" y="2442663"/>
            <a:ext cx="1980220" cy="707886"/>
          </a:xfrm>
          <a:prstGeom prst="rect">
            <a:avLst/>
          </a:prstGeom>
          <a:noFill/>
        </p:spPr>
        <p:txBody>
          <a:bodyPr wrap="square" rtlCol="0">
            <a:spAutoFit/>
          </a:bodyPr>
          <a:lstStyle/>
          <a:p>
            <a:r>
              <a:rPr kumimoji="1" lang="en-US" altLang="ja-JP" sz="4000" b="1" dirty="0" smtClean="0"/>
              <a:t>J2</a:t>
            </a:r>
            <a:r>
              <a:rPr kumimoji="1" lang="ja-JP" altLang="en-US" sz="4000" b="1" dirty="0" smtClean="0"/>
              <a:t>昇格</a:t>
            </a:r>
            <a:endParaRPr kumimoji="1" lang="ja-JP" altLang="en-US" sz="4000" b="1" dirty="0"/>
          </a:p>
        </p:txBody>
      </p:sp>
      <p:sp>
        <p:nvSpPr>
          <p:cNvPr id="10" name="テキスト ボックス 9"/>
          <p:cNvSpPr txBox="1"/>
          <p:nvPr/>
        </p:nvSpPr>
        <p:spPr>
          <a:xfrm>
            <a:off x="4788024" y="1178585"/>
            <a:ext cx="1872208" cy="646331"/>
          </a:xfrm>
          <a:prstGeom prst="rect">
            <a:avLst/>
          </a:prstGeom>
          <a:noFill/>
        </p:spPr>
        <p:txBody>
          <a:bodyPr wrap="square" rtlCol="0">
            <a:spAutoFit/>
          </a:bodyPr>
          <a:lstStyle/>
          <a:p>
            <a:r>
              <a:rPr kumimoji="1" lang="en-US" altLang="ja-JP" sz="3600" b="1" dirty="0" smtClean="0"/>
              <a:t>J1</a:t>
            </a:r>
            <a:r>
              <a:rPr kumimoji="1" lang="ja-JP" altLang="en-US" sz="3600" b="1" dirty="0" smtClean="0"/>
              <a:t>昇格</a:t>
            </a:r>
            <a:endParaRPr kumimoji="1" lang="ja-JP" altLang="en-US" sz="3600" b="1" dirty="0"/>
          </a:p>
        </p:txBody>
      </p:sp>
    </p:spTree>
    <p:extLst>
      <p:ext uri="{BB962C8B-B14F-4D97-AF65-F5344CB8AC3E}">
        <p14:creationId xmlns:p14="http://schemas.microsoft.com/office/powerpoint/2010/main" val="392738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16016" y="620688"/>
            <a:ext cx="3672408" cy="2339102"/>
          </a:xfrm>
          <a:prstGeom prst="rect">
            <a:avLst/>
          </a:prstGeom>
          <a:noFill/>
        </p:spPr>
        <p:txBody>
          <a:bodyPr wrap="square" rtlCol="0">
            <a:spAutoFit/>
          </a:bodyPr>
          <a:lstStyle/>
          <a:p>
            <a:r>
              <a:rPr kumimoji="1" lang="ja-JP" altLang="en-US" sz="3200" dirty="0" smtClean="0"/>
              <a:t>なぜこんなにたくさんの観客を集めることができたんですか？</a:t>
            </a:r>
            <a:endParaRPr kumimoji="1" lang="en-US" altLang="ja-JP" sz="3200" dirty="0" smtClean="0"/>
          </a:p>
          <a:p>
            <a:endParaRPr kumimoji="1" lang="ja-JP" altLang="en-US" dirty="0"/>
          </a:p>
        </p:txBody>
      </p:sp>
      <p:sp>
        <p:nvSpPr>
          <p:cNvPr id="6" name="テキスト ボックス 5"/>
          <p:cNvSpPr txBox="1"/>
          <p:nvPr/>
        </p:nvSpPr>
        <p:spPr>
          <a:xfrm>
            <a:off x="5076056" y="3645023"/>
            <a:ext cx="3456384" cy="2246769"/>
          </a:xfrm>
          <a:prstGeom prst="rect">
            <a:avLst/>
          </a:prstGeom>
          <a:noFill/>
        </p:spPr>
        <p:txBody>
          <a:bodyPr wrap="square" rtlCol="0">
            <a:spAutoFit/>
          </a:bodyPr>
          <a:lstStyle/>
          <a:p>
            <a:r>
              <a:rPr kumimoji="1" lang="ja-JP" altLang="en-US" sz="2800" dirty="0" smtClean="0"/>
              <a:t>試合会場の環境づくりに力を入れていて、特にボランティアが重要な役割を果てしいます</a:t>
            </a:r>
            <a:endParaRPr kumimoji="1" lang="ja-JP" altLang="en-US" sz="2800" dirty="0"/>
          </a:p>
        </p:txBody>
      </p:sp>
    </p:spTree>
    <p:extLst>
      <p:ext uri="{BB962C8B-B14F-4D97-AF65-F5344CB8AC3E}">
        <p14:creationId xmlns:p14="http://schemas.microsoft.com/office/powerpoint/2010/main" val="74537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6275040" cy="1371600"/>
          </a:xfrm>
        </p:spPr>
        <p:txBody>
          <a:bodyPr>
            <a:normAutofit fontScale="90000"/>
          </a:bodyPr>
          <a:lstStyle/>
          <a:p>
            <a:r>
              <a:rPr kumimoji="1" lang="en-US" altLang="ja-JP" sz="4400" dirty="0" smtClean="0"/>
              <a:t>TEAM</a:t>
            </a:r>
            <a:r>
              <a:rPr kumimoji="1" lang="ja-JP" altLang="en-US" sz="4400" dirty="0" smtClean="0"/>
              <a:t>　</a:t>
            </a:r>
            <a:r>
              <a:rPr kumimoji="1" lang="en-US" altLang="ja-JP" sz="4400" dirty="0" smtClean="0"/>
              <a:t>VAMOS</a:t>
            </a:r>
            <a:r>
              <a:rPr lang="en-US" altLang="ja-JP" sz="4400" dirty="0" smtClean="0"/>
              <a:t/>
            </a:r>
            <a:br>
              <a:rPr lang="en-US" altLang="ja-JP" sz="4400" dirty="0" smtClean="0"/>
            </a:br>
            <a:r>
              <a:rPr lang="ja-JP" altLang="en-US" sz="4400" dirty="0"/>
              <a:t>ボランティア</a:t>
            </a:r>
            <a:r>
              <a:rPr lang="ja-JP" altLang="en-US" sz="4400" dirty="0" smtClean="0"/>
              <a:t>体験</a:t>
            </a:r>
            <a:endParaRPr kumimoji="1" lang="ja-JP" altLang="en-US" sz="4400" dirty="0"/>
          </a:p>
        </p:txBody>
      </p:sp>
      <p:sp>
        <p:nvSpPr>
          <p:cNvPr id="3" name="コンテンツ プレースホルダー 2"/>
          <p:cNvSpPr>
            <a:spLocks noGrp="1"/>
          </p:cNvSpPr>
          <p:nvPr>
            <p:ph idx="1"/>
          </p:nvPr>
        </p:nvSpPr>
        <p:spPr/>
        <p:txBody>
          <a:bodyPr/>
          <a:lstStyle/>
          <a:p>
            <a:r>
              <a:rPr kumimoji="1" lang="ja-JP" altLang="en-US" sz="2800" dirty="0" smtClean="0"/>
              <a:t>・会場入り口の設営</a:t>
            </a:r>
            <a:endParaRPr kumimoji="1" lang="en-US" altLang="ja-JP" sz="2800" dirty="0" smtClean="0"/>
          </a:p>
          <a:p>
            <a:r>
              <a:rPr lang="ja-JP" altLang="en-US" sz="2800" dirty="0"/>
              <a:t>・チケット切り（ホーム自由席</a:t>
            </a:r>
            <a:r>
              <a:rPr lang="ja-JP" altLang="en-US" sz="2800" dirty="0" smtClean="0"/>
              <a:t>、アウェイ</a:t>
            </a:r>
            <a:r>
              <a:rPr lang="ja-JP" altLang="en-US" sz="2800" dirty="0"/>
              <a:t>自由席</a:t>
            </a:r>
            <a:r>
              <a:rPr lang="ja-JP" altLang="en-US" sz="2800" dirty="0" smtClean="0"/>
              <a:t>）</a:t>
            </a:r>
            <a:endParaRPr kumimoji="1" lang="en-US" altLang="ja-JP" sz="2800" dirty="0" smtClean="0"/>
          </a:p>
          <a:p>
            <a:r>
              <a:rPr kumimoji="1" lang="ja-JP" altLang="en-US" sz="2800" dirty="0" smtClean="0"/>
              <a:t>・試合後入り口でのごみ回収</a:t>
            </a:r>
            <a:endParaRPr kumimoji="1" lang="en-US" altLang="ja-JP" sz="2800" dirty="0" smtClean="0"/>
          </a:p>
          <a:p>
            <a:r>
              <a:rPr lang="ja-JP" altLang="en-US" sz="2800" dirty="0" smtClean="0"/>
              <a:t>・グッズ販売</a:t>
            </a:r>
            <a:endParaRPr lang="en-US" altLang="ja-JP" sz="2800" dirty="0" smtClean="0"/>
          </a:p>
          <a:p>
            <a:endParaRPr kumimoji="1" lang="en-US" altLang="ja-JP" dirty="0" smtClean="0"/>
          </a:p>
          <a:p>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5" y="3516236"/>
            <a:ext cx="4825311" cy="320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66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323850" y="1485900"/>
            <a:ext cx="8137525" cy="4826000"/>
          </a:xfrm>
          <a:prstGeom prst="flowChartAlternateProcess">
            <a:avLst/>
          </a:prstGeom>
          <a:solidFill>
            <a:schemeClr val="bg1"/>
          </a:solidFill>
          <a:ln w="9525"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7171" name="タイトル 1"/>
          <p:cNvSpPr>
            <a:spLocks noGrp="1" noChangeArrowheads="1"/>
          </p:cNvSpPr>
          <p:nvPr>
            <p:ph type="title" idx="4294967295"/>
          </p:nvPr>
        </p:nvSpPr>
        <p:spPr>
          <a:ln/>
        </p:spPr>
        <p:txBody>
          <a:bodyPr/>
          <a:lstStyle/>
          <a:p>
            <a:pPr marL="0" indent="0"/>
            <a:r>
              <a:rPr lang="ja-JP" altLang="en-US" dirty="0">
                <a:latin typeface="ＭＳ Ｐゴシック" pitchFamily="50" charset="-128"/>
              </a:rPr>
              <a:t>体験して感じたこと</a:t>
            </a:r>
            <a:r>
              <a:rPr lang="ja-JP" altLang="en-US" dirty="0">
                <a:sym typeface="Arial Black" pitchFamily="34" charset="0"/>
              </a:rPr>
              <a:t>	</a:t>
            </a:r>
            <a:endParaRPr lang="ja-JP" altLang="en-US" dirty="0"/>
          </a:p>
        </p:txBody>
      </p:sp>
      <p:sp>
        <p:nvSpPr>
          <p:cNvPr id="7172" name="コンテンツ プレースホルダー 2"/>
          <p:cNvSpPr>
            <a:spLocks noGrp="1" noChangeArrowheads="1"/>
          </p:cNvSpPr>
          <p:nvPr>
            <p:ph type="body" idx="1"/>
          </p:nvPr>
        </p:nvSpPr>
        <p:spPr>
          <a:xfrm>
            <a:off x="612775" y="1773238"/>
            <a:ext cx="7620000" cy="4373562"/>
          </a:xfrm>
          <a:ln/>
        </p:spPr>
        <p:txBody>
          <a:bodyPr/>
          <a:lstStyle/>
          <a:p>
            <a:pPr algn="l"/>
            <a:r>
              <a:rPr lang="ja-JP" altLang="en-US" sz="2800" dirty="0">
                <a:solidFill>
                  <a:schemeClr val="tx1"/>
                </a:solidFill>
                <a:latin typeface="ＭＳ Ｐゴシック" pitchFamily="50" charset="-128"/>
              </a:rPr>
              <a:t>・家族連れ、女性グループ、外国人などさまざまな層のサポーター</a:t>
            </a:r>
          </a:p>
          <a:p>
            <a:pPr algn="l"/>
            <a:r>
              <a:rPr lang="ja-JP" altLang="en-US" sz="2800" dirty="0" smtClean="0">
                <a:solidFill>
                  <a:schemeClr val="tx1"/>
                </a:solidFill>
                <a:latin typeface="ＭＳ Ｐゴシック" pitchFamily="50" charset="-128"/>
              </a:rPr>
              <a:t>・老若男女問わない幅広い客層</a:t>
            </a:r>
            <a:endParaRPr lang="ja-JP" altLang="en-US" sz="2800" dirty="0">
              <a:solidFill>
                <a:schemeClr val="tx1"/>
              </a:solidFill>
              <a:latin typeface="ＭＳ Ｐゴシック" pitchFamily="50" charset="-128"/>
            </a:endParaRPr>
          </a:p>
          <a:p>
            <a:pPr algn="l"/>
            <a:r>
              <a:rPr lang="ja-JP" altLang="en-US" sz="2800" dirty="0">
                <a:solidFill>
                  <a:schemeClr val="tx1"/>
                </a:solidFill>
                <a:latin typeface="ＭＳ Ｐゴシック" pitchFamily="50" charset="-128"/>
              </a:rPr>
              <a:t>・遠方からのボランティア参加者</a:t>
            </a:r>
          </a:p>
          <a:p>
            <a:pPr algn="l"/>
            <a:r>
              <a:rPr lang="ja-JP" altLang="en-US" sz="2800" dirty="0">
                <a:solidFill>
                  <a:schemeClr val="tx1"/>
                </a:solidFill>
                <a:latin typeface="ＭＳ Ｐゴシック" pitchFamily="50" charset="-128"/>
              </a:rPr>
              <a:t>・地域の人に応援されている</a:t>
            </a:r>
          </a:p>
          <a:p>
            <a:pPr algn="l"/>
            <a:r>
              <a:rPr lang="ja-JP" altLang="en-US" sz="2800" dirty="0">
                <a:solidFill>
                  <a:schemeClr val="tx1"/>
                </a:solidFill>
                <a:latin typeface="ＭＳ Ｐゴシック" pitchFamily="50" charset="-128"/>
              </a:rPr>
              <a:t>・ボランティアの人たちの絆が深い</a:t>
            </a:r>
          </a:p>
        </p:txBody>
      </p:sp>
    </p:spTree>
    <p:extLst>
      <p:ext uri="{BB962C8B-B14F-4D97-AF65-F5344CB8AC3E}">
        <p14:creationId xmlns:p14="http://schemas.microsoft.com/office/powerpoint/2010/main" val="374706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427984" y="604067"/>
            <a:ext cx="4608512" cy="2215991"/>
          </a:xfrm>
          <a:prstGeom prst="rect">
            <a:avLst/>
          </a:prstGeom>
          <a:noFill/>
        </p:spPr>
        <p:txBody>
          <a:bodyPr wrap="square" rtlCol="0">
            <a:spAutoFit/>
          </a:bodyPr>
          <a:lstStyle/>
          <a:p>
            <a:r>
              <a:rPr kumimoji="1" lang="ja-JP" altLang="en-US" sz="4000" dirty="0" smtClean="0"/>
              <a:t>地域活性化の</a:t>
            </a:r>
            <a:endParaRPr kumimoji="1" lang="en-US" altLang="ja-JP" sz="4000" dirty="0" smtClean="0"/>
          </a:p>
          <a:p>
            <a:r>
              <a:rPr kumimoji="1" lang="ja-JP" altLang="en-US" sz="4000" dirty="0" smtClean="0"/>
              <a:t>ために行っている</a:t>
            </a:r>
            <a:endParaRPr kumimoji="1" lang="en-US" altLang="ja-JP" sz="4000" dirty="0" smtClean="0"/>
          </a:p>
          <a:p>
            <a:r>
              <a:rPr kumimoji="1" lang="ja-JP" altLang="en-US" sz="4000" dirty="0" smtClean="0"/>
              <a:t>ことはありますか？</a:t>
            </a:r>
            <a:endParaRPr kumimoji="1" lang="en-US" altLang="ja-JP" sz="4000" dirty="0" smtClean="0"/>
          </a:p>
          <a:p>
            <a:endParaRPr kumimoji="1" lang="ja-JP" altLang="en-US" dirty="0"/>
          </a:p>
        </p:txBody>
      </p:sp>
      <p:sp>
        <p:nvSpPr>
          <p:cNvPr id="6" name="テキスト ボックス 5"/>
          <p:cNvSpPr txBox="1"/>
          <p:nvPr/>
        </p:nvSpPr>
        <p:spPr>
          <a:xfrm>
            <a:off x="5146639" y="3769424"/>
            <a:ext cx="3528392" cy="2123658"/>
          </a:xfrm>
          <a:prstGeom prst="rect">
            <a:avLst/>
          </a:prstGeom>
          <a:noFill/>
        </p:spPr>
        <p:txBody>
          <a:bodyPr wrap="square" rtlCol="0">
            <a:spAutoFit/>
          </a:bodyPr>
          <a:lstStyle/>
          <a:p>
            <a:r>
              <a:rPr kumimoji="1" lang="ja-JP" altLang="en-US" sz="4400" dirty="0" smtClean="0"/>
              <a:t>ホームタウン活動を行っています</a:t>
            </a:r>
            <a:endParaRPr kumimoji="1" lang="ja-JP" altLang="en-US" sz="4400" dirty="0"/>
          </a:p>
        </p:txBody>
      </p:sp>
    </p:spTree>
    <p:extLst>
      <p:ext uri="{BB962C8B-B14F-4D97-AF65-F5344CB8AC3E}">
        <p14:creationId xmlns:p14="http://schemas.microsoft.com/office/powerpoint/2010/main" val="1773261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ホームタウン</a:t>
            </a:r>
            <a:r>
              <a:rPr lang="ja-JP" altLang="en-US" dirty="0" smtClean="0"/>
              <a:t>活動とは</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600" dirty="0" smtClean="0"/>
              <a:t>「</a:t>
            </a:r>
            <a:r>
              <a:rPr lang="ja-JP" altLang="en-US" sz="3600" dirty="0"/>
              <a:t>Ｊクラブと地域社会が一体となって実現する、スポーツが生活に溶け込み、人々が心身の健康と生活の楽しみを享受することができる町</a:t>
            </a:r>
            <a:r>
              <a:rPr lang="ja-JP" altLang="en-US" sz="3600" dirty="0" smtClean="0"/>
              <a:t>」を</a:t>
            </a:r>
            <a:endParaRPr lang="en-US" altLang="ja-JP" sz="3600" dirty="0" smtClean="0"/>
          </a:p>
          <a:p>
            <a:r>
              <a:rPr lang="ja-JP" altLang="en-US" sz="3600" dirty="0" smtClean="0"/>
              <a:t>目指す活動</a:t>
            </a:r>
            <a:endParaRPr lang="en-US" altLang="ja-JP" sz="3600" dirty="0" smtClean="0"/>
          </a:p>
          <a:p>
            <a:r>
              <a:rPr lang="ja-JP" altLang="en-US" dirty="0" smtClean="0"/>
              <a:t>（</a:t>
            </a:r>
            <a:r>
              <a:rPr lang="en-US" altLang="ja-JP" dirty="0" smtClean="0"/>
              <a:t>J</a:t>
            </a:r>
            <a:r>
              <a:rPr lang="ja-JP" altLang="en-US" dirty="0" smtClean="0"/>
              <a:t>リーグ公式</a:t>
            </a:r>
            <a:r>
              <a:rPr lang="en-US" altLang="ja-JP" dirty="0" smtClean="0"/>
              <a:t>HP</a:t>
            </a:r>
            <a:r>
              <a:rPr lang="ja-JP" altLang="en-US" dirty="0" smtClean="0"/>
              <a:t>より）</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149080"/>
            <a:ext cx="4104456"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1619672" y="4860145"/>
            <a:ext cx="6912768" cy="172819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555776" y="5185632"/>
            <a:ext cx="5832648" cy="1077218"/>
          </a:xfrm>
          <a:prstGeom prst="rect">
            <a:avLst/>
          </a:prstGeom>
          <a:noFill/>
        </p:spPr>
        <p:txBody>
          <a:bodyPr wrap="square" rtlCol="0">
            <a:spAutoFit/>
          </a:bodyPr>
          <a:lstStyle/>
          <a:p>
            <a:r>
              <a:rPr lang="en-US" altLang="ja-JP" sz="3200" dirty="0"/>
              <a:t>J</a:t>
            </a:r>
            <a:r>
              <a:rPr lang="ja-JP" altLang="en-US" sz="3200" dirty="0"/>
              <a:t>リーグ全５１チーム</a:t>
            </a:r>
            <a:r>
              <a:rPr lang="ja-JP" altLang="en-US" sz="3200" dirty="0" smtClean="0"/>
              <a:t>が</a:t>
            </a:r>
            <a:endParaRPr lang="en-US" altLang="ja-JP" sz="3200" dirty="0" smtClean="0"/>
          </a:p>
          <a:p>
            <a:r>
              <a:rPr lang="ja-JP" altLang="en-US" sz="3200" dirty="0" smtClean="0"/>
              <a:t>ホームタウン</a:t>
            </a:r>
            <a:r>
              <a:rPr lang="ja-JP" altLang="en-US" sz="3200" dirty="0"/>
              <a:t>活動を行っている</a:t>
            </a:r>
            <a:endParaRPr lang="en-US" altLang="ja-JP" sz="3200" dirty="0"/>
          </a:p>
        </p:txBody>
      </p:sp>
    </p:spTree>
    <p:extLst>
      <p:ext uri="{BB962C8B-B14F-4D97-AF65-F5344CB8AC3E}">
        <p14:creationId xmlns:p14="http://schemas.microsoft.com/office/powerpoint/2010/main" val="23949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1.</a:t>
            </a:r>
            <a:r>
              <a:rPr kumimoji="1" lang="ja-JP" altLang="en-US" dirty="0" smtClean="0"/>
              <a:t>地域創生とは</a:t>
            </a:r>
            <a:endParaRPr kumimoji="1" lang="en-US" altLang="ja-JP" dirty="0" smtClean="0"/>
          </a:p>
          <a:p>
            <a:r>
              <a:rPr lang="en-US" altLang="ja-JP" dirty="0" smtClean="0"/>
              <a:t>2</a:t>
            </a:r>
            <a:r>
              <a:rPr lang="en-US" altLang="ja-JP" dirty="0"/>
              <a:t>.</a:t>
            </a:r>
            <a:r>
              <a:rPr lang="ja-JP" altLang="en-US" dirty="0" smtClean="0"/>
              <a:t>動機</a:t>
            </a:r>
            <a:endParaRPr lang="en-US" altLang="ja-JP" dirty="0" smtClean="0"/>
          </a:p>
          <a:p>
            <a:r>
              <a:rPr lang="en-US" altLang="ja-JP" dirty="0" smtClean="0"/>
              <a:t>3</a:t>
            </a:r>
            <a:r>
              <a:rPr lang="en-US" altLang="ja-JP" dirty="0"/>
              <a:t>.</a:t>
            </a:r>
            <a:r>
              <a:rPr kumimoji="1" lang="en-US" altLang="ja-JP" dirty="0" smtClean="0"/>
              <a:t>J</a:t>
            </a:r>
            <a:r>
              <a:rPr kumimoji="1" lang="ja-JP" altLang="en-US" dirty="0" smtClean="0"/>
              <a:t>リーグとは</a:t>
            </a:r>
            <a:endParaRPr kumimoji="1" lang="en-US" altLang="ja-JP" dirty="0" smtClean="0"/>
          </a:p>
          <a:p>
            <a:r>
              <a:rPr lang="en-US" altLang="ja-JP" dirty="0" smtClean="0"/>
              <a:t>4.</a:t>
            </a:r>
            <a:r>
              <a:rPr lang="ja-JP" altLang="en-US" dirty="0" smtClean="0"/>
              <a:t>松本山雅</a:t>
            </a:r>
            <a:r>
              <a:rPr lang="en-US" altLang="ja-JP" dirty="0" smtClean="0"/>
              <a:t>F.C.</a:t>
            </a:r>
            <a:r>
              <a:rPr lang="ja-JP" altLang="en-US" dirty="0" smtClean="0"/>
              <a:t>とは</a:t>
            </a:r>
            <a:endParaRPr lang="en-US" altLang="ja-JP" dirty="0" smtClean="0"/>
          </a:p>
          <a:p>
            <a:r>
              <a:rPr kumimoji="1" lang="en-US" altLang="ja-JP" dirty="0" smtClean="0"/>
              <a:t>5.</a:t>
            </a:r>
            <a:r>
              <a:rPr kumimoji="1" lang="ja-JP" altLang="en-US" dirty="0" smtClean="0"/>
              <a:t>調査方法・内容</a:t>
            </a:r>
            <a:endParaRPr kumimoji="1" lang="en-US" altLang="ja-JP" dirty="0" smtClean="0"/>
          </a:p>
          <a:p>
            <a:r>
              <a:rPr lang="en-US" altLang="ja-JP" dirty="0" smtClean="0"/>
              <a:t>6.</a:t>
            </a:r>
            <a:r>
              <a:rPr lang="ja-JP" altLang="en-US" dirty="0" smtClean="0"/>
              <a:t>インタビュー</a:t>
            </a:r>
            <a:endParaRPr lang="en-US" altLang="ja-JP" dirty="0" smtClean="0"/>
          </a:p>
          <a:p>
            <a:r>
              <a:rPr kumimoji="1" lang="en-US" altLang="ja-JP" dirty="0" smtClean="0"/>
              <a:t>7.</a:t>
            </a:r>
            <a:r>
              <a:rPr kumimoji="1" lang="ja-JP" altLang="en-US" dirty="0" smtClean="0"/>
              <a:t>他チームの経済効果</a:t>
            </a:r>
            <a:endParaRPr kumimoji="1" lang="en-US" altLang="ja-JP" dirty="0" smtClean="0"/>
          </a:p>
          <a:p>
            <a:r>
              <a:rPr lang="en-US" altLang="ja-JP" dirty="0" smtClean="0"/>
              <a:t>8.</a:t>
            </a:r>
            <a:r>
              <a:rPr lang="ja-JP" altLang="en-US" dirty="0" smtClean="0"/>
              <a:t>わかったこと</a:t>
            </a:r>
            <a:endParaRPr lang="en-US" altLang="ja-JP" dirty="0" smtClean="0"/>
          </a:p>
          <a:p>
            <a:r>
              <a:rPr kumimoji="1" lang="en-US" altLang="ja-JP" dirty="0" smtClean="0"/>
              <a:t>9.</a:t>
            </a:r>
            <a:r>
              <a:rPr kumimoji="1" lang="ja-JP" altLang="en-US" dirty="0" smtClean="0"/>
              <a:t>まとめ</a:t>
            </a:r>
            <a:endParaRPr kumimoji="1" lang="en-US" altLang="ja-JP" dirty="0" smtClean="0"/>
          </a:p>
          <a:p>
            <a:endParaRPr kumimoji="1" lang="ja-JP" altLang="en-US" dirty="0"/>
          </a:p>
        </p:txBody>
      </p:sp>
    </p:spTree>
    <p:extLst>
      <p:ext uri="{BB962C8B-B14F-4D97-AF65-F5344CB8AC3E}">
        <p14:creationId xmlns:p14="http://schemas.microsoft.com/office/powerpoint/2010/main" val="383026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7859216" cy="1407686"/>
          </a:xfrm>
        </p:spPr>
        <p:txBody>
          <a:bodyPr>
            <a:normAutofit/>
          </a:bodyPr>
          <a:lstStyle/>
          <a:p>
            <a:r>
              <a:rPr kumimoji="1" lang="ja-JP" altLang="en-US" dirty="0" smtClean="0"/>
              <a:t>松本山雅ホームタウン活動（２０１４年）</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782452706"/>
              </p:ext>
            </p:extLst>
          </p:nvPr>
        </p:nvGraphicFramePr>
        <p:xfrm>
          <a:off x="539552" y="1772816"/>
          <a:ext cx="76200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0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7283152" cy="1263670"/>
          </a:xfrm>
        </p:spPr>
        <p:txBody>
          <a:bodyPr>
            <a:normAutofit/>
          </a:bodyPr>
          <a:lstStyle/>
          <a:p>
            <a:r>
              <a:rPr lang="ja-JP" altLang="en-US" sz="3200" dirty="0" smtClean="0"/>
              <a:t>Ｊリーグ全体ホームタウン</a:t>
            </a:r>
            <a:r>
              <a:rPr lang="ja-JP" altLang="en-US" sz="3200" dirty="0"/>
              <a:t>活動（</a:t>
            </a:r>
            <a:r>
              <a:rPr lang="ja-JP" altLang="en-US" sz="3200" dirty="0" smtClean="0"/>
              <a:t>２０１３年</a:t>
            </a:r>
            <a:r>
              <a:rPr lang="ja-JP" altLang="en-US" sz="3200" dirty="0"/>
              <a:t>）</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5772628"/>
              </p:ext>
            </p:extLst>
          </p:nvPr>
        </p:nvGraphicFramePr>
        <p:xfrm>
          <a:off x="457200" y="1752600"/>
          <a:ext cx="76200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728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今年の</a:t>
            </a:r>
            <a:endParaRPr kumimoji="1" lang="en-US" altLang="ja-JP" sz="3600" dirty="0" smtClean="0">
              <a:solidFill>
                <a:schemeClr val="tx1"/>
              </a:solidFill>
            </a:endParaRPr>
          </a:p>
          <a:p>
            <a:pPr algn="ctr"/>
            <a:r>
              <a:rPr kumimoji="1" lang="ja-JP" altLang="en-US" sz="3600" dirty="0" smtClean="0">
                <a:solidFill>
                  <a:schemeClr val="tx1"/>
                </a:solidFill>
              </a:rPr>
              <a:t>経済波及効果は約４３億円です</a:t>
            </a:r>
            <a:endParaRPr kumimoji="1" lang="ja-JP" altLang="en-US" sz="3600" dirty="0">
              <a:solidFill>
                <a:schemeClr val="tx1"/>
              </a:solidFill>
            </a:endParaRPr>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tx1"/>
                </a:solidFill>
              </a:rPr>
              <a:t>経済</a:t>
            </a:r>
            <a:r>
              <a:rPr lang="ja-JP" altLang="en-US" sz="3600" dirty="0">
                <a:solidFill>
                  <a:schemeClr val="tx1"/>
                </a:solidFill>
              </a:rPr>
              <a:t>効果</a:t>
            </a:r>
            <a:r>
              <a:rPr lang="ja-JP" altLang="en-US" sz="3600" dirty="0" smtClean="0">
                <a:solidFill>
                  <a:schemeClr val="tx1"/>
                </a:solidFill>
              </a:rPr>
              <a:t>は</a:t>
            </a:r>
            <a:endParaRPr lang="en-US" altLang="ja-JP" sz="3600" dirty="0" smtClean="0">
              <a:solidFill>
                <a:schemeClr val="tx1"/>
              </a:solidFill>
            </a:endParaRPr>
          </a:p>
          <a:p>
            <a:r>
              <a:rPr lang="ja-JP" altLang="en-US" sz="3600" dirty="0" smtClean="0">
                <a:solidFill>
                  <a:schemeClr val="tx1"/>
                </a:solidFill>
              </a:rPr>
              <a:t>どれ</a:t>
            </a:r>
            <a:r>
              <a:rPr lang="ja-JP" altLang="en-US" sz="3600" dirty="0">
                <a:solidFill>
                  <a:schemeClr val="tx1"/>
                </a:solidFill>
              </a:rPr>
              <a:t>くらいですか？</a:t>
            </a:r>
            <a:endParaRPr lang="en-US" altLang="ja-JP" sz="3600" dirty="0">
              <a:solidFill>
                <a:schemeClr val="tx1"/>
              </a:solidFill>
            </a:endParaRPr>
          </a:p>
        </p:txBody>
      </p:sp>
    </p:spTree>
    <p:extLst>
      <p:ext uri="{BB962C8B-B14F-4D97-AF65-F5344CB8AC3E}">
        <p14:creationId xmlns:p14="http://schemas.microsoft.com/office/powerpoint/2010/main" val="3619233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経済波及効果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93083604"/>
              </p:ext>
            </p:extLst>
          </p:nvPr>
        </p:nvGraphicFramePr>
        <p:xfrm>
          <a:off x="457200" y="1752600"/>
          <a:ext cx="7859217" cy="4484713"/>
        </p:xfrm>
        <a:graphic>
          <a:graphicData uri="http://schemas.openxmlformats.org/drawingml/2006/table">
            <a:tbl>
              <a:tblPr firstRow="1" bandRow="1">
                <a:tableStyleId>{616DA210-FB5B-4158-B5E0-FEB733F419BA}</a:tableStyleId>
              </a:tblPr>
              <a:tblGrid>
                <a:gridCol w="1486989"/>
                <a:gridCol w="1893028"/>
                <a:gridCol w="1845482"/>
                <a:gridCol w="1697843"/>
                <a:gridCol w="935875"/>
              </a:tblGrid>
              <a:tr h="1751958">
                <a:tc gridSpan="2">
                  <a:txBody>
                    <a:bodyPr/>
                    <a:lstStyle/>
                    <a:p>
                      <a:endParaRPr kumimoji="1" lang="ja-JP" altLang="en-US" dirty="0"/>
                    </a:p>
                  </a:txBody>
                  <a:tcPr/>
                </a:tc>
                <a:tc hMerge="1">
                  <a:txBody>
                    <a:bodyPr/>
                    <a:lstStyle/>
                    <a:p>
                      <a:endParaRPr kumimoji="1" lang="ja-JP" altLang="en-US" dirty="0"/>
                    </a:p>
                  </a:txBody>
                  <a:tcPr/>
                </a:tc>
                <a:tc>
                  <a:txBody>
                    <a:bodyPr/>
                    <a:lstStyle/>
                    <a:p>
                      <a:r>
                        <a:rPr kumimoji="1" lang="ja-JP" altLang="en-US" dirty="0" smtClean="0"/>
                        <a:t>２０１５年シーズンの推計（</a:t>
                      </a:r>
                      <a:r>
                        <a:rPr kumimoji="1" lang="en-US" altLang="ja-JP" dirty="0" smtClean="0"/>
                        <a:t>J1</a:t>
                      </a:r>
                      <a:r>
                        <a:rPr kumimoji="1" lang="ja-JP" altLang="en-US" dirty="0" smtClean="0"/>
                        <a:t>昇格決定時　</a:t>
                      </a:r>
                      <a:r>
                        <a:rPr kumimoji="1" lang="en-US" altLang="ja-JP" b="0" dirty="0" smtClean="0"/>
                        <a:t>2014</a:t>
                      </a:r>
                      <a:r>
                        <a:rPr kumimoji="1" lang="ja-JP" altLang="en-US" dirty="0" smtClean="0"/>
                        <a:t>年）</a:t>
                      </a:r>
                    </a:p>
                  </a:txBody>
                  <a:tcPr/>
                </a:tc>
                <a:tc>
                  <a:txBody>
                    <a:bodyPr/>
                    <a:lstStyle/>
                    <a:p>
                      <a:r>
                        <a:rPr kumimoji="1" lang="ja-JP" altLang="en-US" dirty="0" smtClean="0"/>
                        <a:t>２０１２年シーズンの推計（</a:t>
                      </a:r>
                      <a:r>
                        <a:rPr kumimoji="1" lang="en-US" altLang="ja-JP" dirty="0" smtClean="0"/>
                        <a:t>J2</a:t>
                      </a:r>
                      <a:r>
                        <a:rPr kumimoji="1" lang="ja-JP" altLang="en-US" dirty="0" smtClean="0"/>
                        <a:t>昇格１年目終了時）</a:t>
                      </a:r>
                      <a:endParaRPr kumimoji="1" lang="ja-JP" altLang="en-US" dirty="0"/>
                    </a:p>
                  </a:txBody>
                  <a:tcPr/>
                </a:tc>
                <a:tc>
                  <a:txBody>
                    <a:bodyPr/>
                    <a:lstStyle/>
                    <a:p>
                      <a:r>
                        <a:rPr kumimoji="1" lang="ja-JP" altLang="en-US" dirty="0" smtClean="0"/>
                        <a:t>増減額</a:t>
                      </a:r>
                      <a:endParaRPr kumimoji="1" lang="ja-JP" altLang="en-US" dirty="0"/>
                    </a:p>
                  </a:txBody>
                  <a:tcPr/>
                </a:tc>
              </a:tr>
              <a:tr h="546551">
                <a:tc>
                  <a:txBody>
                    <a:bodyPr/>
                    <a:lstStyle/>
                    <a:p>
                      <a:r>
                        <a:rPr kumimoji="1" lang="ja-JP" altLang="en-US" dirty="0" smtClean="0"/>
                        <a:t>初期需要</a:t>
                      </a:r>
                      <a:endParaRPr kumimoji="1" lang="ja-JP" altLang="en-US" dirty="0"/>
                    </a:p>
                  </a:txBody>
                  <a:tcPr>
                    <a:lnB w="38100" cap="flat" cmpd="sng" algn="ctr">
                      <a:solidFill>
                        <a:schemeClr val="tx1"/>
                      </a:solidFill>
                      <a:prstDash val="solid"/>
                      <a:round/>
                      <a:headEnd type="none" w="med" len="med"/>
                      <a:tailEnd type="none" w="med" len="med"/>
                    </a:lnB>
                  </a:tcPr>
                </a:tc>
                <a:tc>
                  <a:txBody>
                    <a:bodyPr/>
                    <a:lstStyle/>
                    <a:p>
                      <a:r>
                        <a:rPr kumimoji="1" lang="ja-JP" altLang="en-US" dirty="0" smtClean="0"/>
                        <a:t>消費支出額</a:t>
                      </a:r>
                      <a:endParaRPr kumimoji="1" lang="ja-JP" altLang="en-US" dirty="0"/>
                    </a:p>
                  </a:txBody>
                  <a:tcPr>
                    <a:lnB w="38100" cap="flat" cmpd="sng" algn="ctr">
                      <a:solidFill>
                        <a:schemeClr val="tx1"/>
                      </a:solidFill>
                      <a:prstDash val="solid"/>
                      <a:round/>
                      <a:headEnd type="none" w="med" len="med"/>
                      <a:tailEnd type="none" w="med" len="med"/>
                    </a:lnB>
                  </a:tcPr>
                </a:tc>
                <a:tc>
                  <a:txBody>
                    <a:bodyPr/>
                    <a:lstStyle/>
                    <a:p>
                      <a:pPr algn="r"/>
                      <a:r>
                        <a:rPr kumimoji="1" lang="en-US" altLang="ja-JP" dirty="0" smtClean="0"/>
                        <a:t>37.75</a:t>
                      </a:r>
                      <a:endParaRPr kumimoji="1" lang="ja-JP" altLang="en-US" dirty="0"/>
                    </a:p>
                  </a:txBody>
                  <a:tcPr>
                    <a:lnB w="38100" cap="flat" cmpd="sng" algn="ctr">
                      <a:solidFill>
                        <a:schemeClr val="tx1"/>
                      </a:solidFill>
                      <a:prstDash val="solid"/>
                      <a:round/>
                      <a:headEnd type="none" w="med" len="med"/>
                      <a:tailEnd type="none" w="med" len="med"/>
                    </a:lnB>
                  </a:tcPr>
                </a:tc>
                <a:tc>
                  <a:txBody>
                    <a:bodyPr/>
                    <a:lstStyle/>
                    <a:p>
                      <a:pPr algn="r"/>
                      <a:r>
                        <a:rPr kumimoji="1" lang="en-US" altLang="ja-JP" dirty="0" smtClean="0"/>
                        <a:t>21.91</a:t>
                      </a:r>
                      <a:endParaRPr kumimoji="1" lang="ja-JP" altLang="en-US" dirty="0"/>
                    </a:p>
                  </a:txBody>
                  <a:tcPr>
                    <a:lnB w="38100" cap="flat" cmpd="sng" algn="ctr">
                      <a:solidFill>
                        <a:schemeClr val="tx1"/>
                      </a:solidFill>
                      <a:prstDash val="solid"/>
                      <a:round/>
                      <a:headEnd type="none" w="med" len="med"/>
                      <a:tailEnd type="none" w="med" len="med"/>
                    </a:lnB>
                  </a:tcPr>
                </a:tc>
                <a:tc>
                  <a:txBody>
                    <a:bodyPr/>
                    <a:lstStyle/>
                    <a:p>
                      <a:pPr algn="r"/>
                      <a:r>
                        <a:rPr kumimoji="1" lang="en-US" altLang="ja-JP" dirty="0" smtClean="0"/>
                        <a:t>15.84</a:t>
                      </a:r>
                      <a:endParaRPr kumimoji="1" lang="ja-JP" altLang="en-US" dirty="0"/>
                    </a:p>
                  </a:txBody>
                  <a:tcPr>
                    <a:lnB w="38100" cap="flat" cmpd="sng" algn="ctr">
                      <a:solidFill>
                        <a:schemeClr val="tx1"/>
                      </a:solidFill>
                      <a:prstDash val="solid"/>
                      <a:round/>
                      <a:headEnd type="none" w="med" len="med"/>
                      <a:tailEnd type="none" w="med" len="med"/>
                    </a:lnB>
                  </a:tcPr>
                </a:tc>
              </a:tr>
              <a:tr h="546551">
                <a:tc>
                  <a:txBody>
                    <a:bodyPr/>
                    <a:lstStyle/>
                    <a:p>
                      <a:r>
                        <a:rPr kumimoji="1" lang="ja-JP" altLang="en-US" dirty="0" smtClean="0"/>
                        <a:t>直接効果</a:t>
                      </a:r>
                      <a:endParaRPr kumimoji="1" lang="en-US" altLang="ja-JP" dirty="0" smtClean="0"/>
                    </a:p>
                  </a:txBody>
                  <a:tcPr>
                    <a:lnT w="38100" cap="flat" cmpd="sng" algn="ctr">
                      <a:solidFill>
                        <a:schemeClr val="tx1"/>
                      </a:solidFill>
                      <a:prstDash val="solid"/>
                      <a:round/>
                      <a:headEnd type="none" w="med" len="med"/>
                      <a:tailEnd type="none" w="med" len="med"/>
                    </a:lnT>
                  </a:tcPr>
                </a:tc>
                <a:tc>
                  <a:txBody>
                    <a:bodyPr/>
                    <a:lstStyle/>
                    <a:p>
                      <a:r>
                        <a:rPr kumimoji="1" lang="ja-JP" altLang="en-US" dirty="0" smtClean="0"/>
                        <a:t>直接生産誘発額</a:t>
                      </a:r>
                      <a:endParaRPr kumimoji="1" lang="ja-JP" altLang="en-US" dirty="0"/>
                    </a:p>
                  </a:txBody>
                  <a:tcPr>
                    <a:lnT w="38100" cap="flat" cmpd="sng" algn="ctr">
                      <a:solidFill>
                        <a:schemeClr val="tx1"/>
                      </a:solidFill>
                      <a:prstDash val="solid"/>
                      <a:round/>
                      <a:headEnd type="none" w="med" len="med"/>
                      <a:tailEnd type="none" w="med" len="med"/>
                    </a:lnT>
                  </a:tcPr>
                </a:tc>
                <a:tc>
                  <a:txBody>
                    <a:bodyPr/>
                    <a:lstStyle/>
                    <a:p>
                      <a:pPr algn="r"/>
                      <a:r>
                        <a:rPr kumimoji="1" lang="en-US" altLang="ja-JP" dirty="0" smtClean="0"/>
                        <a:t>26.35</a:t>
                      </a:r>
                      <a:endParaRPr kumimoji="1" lang="ja-JP" altLang="en-US" dirty="0"/>
                    </a:p>
                  </a:txBody>
                  <a:tcPr>
                    <a:lnT w="38100" cap="flat" cmpd="sng" algn="ctr">
                      <a:solidFill>
                        <a:schemeClr val="tx1"/>
                      </a:solidFill>
                      <a:prstDash val="solid"/>
                      <a:round/>
                      <a:headEnd type="none" w="med" len="med"/>
                      <a:tailEnd type="none" w="med" len="med"/>
                    </a:lnT>
                  </a:tcPr>
                </a:tc>
                <a:tc>
                  <a:txBody>
                    <a:bodyPr/>
                    <a:lstStyle/>
                    <a:p>
                      <a:pPr algn="r"/>
                      <a:r>
                        <a:rPr kumimoji="1" lang="en-US" altLang="ja-JP" dirty="0" smtClean="0"/>
                        <a:t>14.85</a:t>
                      </a:r>
                      <a:endParaRPr kumimoji="1" lang="ja-JP" altLang="en-US" dirty="0"/>
                    </a:p>
                  </a:txBody>
                  <a:tcPr>
                    <a:lnT w="38100" cap="flat" cmpd="sng" algn="ctr">
                      <a:solidFill>
                        <a:schemeClr val="tx1"/>
                      </a:solidFill>
                      <a:prstDash val="solid"/>
                      <a:round/>
                      <a:headEnd type="none" w="med" len="med"/>
                      <a:tailEnd type="none" w="med" len="med"/>
                    </a:lnT>
                  </a:tcPr>
                </a:tc>
                <a:tc>
                  <a:txBody>
                    <a:bodyPr/>
                    <a:lstStyle/>
                    <a:p>
                      <a:pPr algn="r"/>
                      <a:r>
                        <a:rPr kumimoji="1" lang="en-US" altLang="ja-JP" dirty="0" smtClean="0"/>
                        <a:t>11.51</a:t>
                      </a:r>
                      <a:endParaRPr kumimoji="1" lang="ja-JP" altLang="en-US" dirty="0"/>
                    </a:p>
                  </a:txBody>
                  <a:tcPr>
                    <a:lnT w="38100" cap="flat" cmpd="sng" algn="ctr">
                      <a:solidFill>
                        <a:schemeClr val="tx1"/>
                      </a:solidFill>
                      <a:prstDash val="solid"/>
                      <a:round/>
                      <a:headEnd type="none" w="med" len="med"/>
                      <a:tailEnd type="none" w="med" len="med"/>
                    </a:lnT>
                  </a:tcPr>
                </a:tc>
              </a:tr>
              <a:tr h="546551">
                <a:tc rowSpan="2">
                  <a:txBody>
                    <a:bodyPr/>
                    <a:lstStyle/>
                    <a:p>
                      <a:r>
                        <a:rPr kumimoji="1" lang="ja-JP" altLang="en-US" dirty="0" smtClean="0"/>
                        <a:t>間接効果</a:t>
                      </a:r>
                      <a:endParaRPr kumimoji="1" lang="en-US" altLang="ja-JP" dirty="0" smtClean="0"/>
                    </a:p>
                    <a:p>
                      <a:r>
                        <a:rPr kumimoji="1" lang="ja-JP" altLang="en-US" dirty="0" smtClean="0"/>
                        <a:t>（波及効果）</a:t>
                      </a:r>
                      <a:endParaRPr kumimoji="1" lang="ja-JP" altLang="en-US" dirty="0"/>
                    </a:p>
                  </a:txBody>
                  <a:tcPr/>
                </a:tc>
                <a:tc>
                  <a:txBody>
                    <a:bodyPr/>
                    <a:lstStyle/>
                    <a:p>
                      <a:r>
                        <a:rPr kumimoji="1" lang="ja-JP" altLang="en-US" dirty="0" smtClean="0"/>
                        <a:t>１次生産誘発額</a:t>
                      </a:r>
                      <a:endParaRPr kumimoji="1" lang="ja-JP" altLang="en-US" dirty="0"/>
                    </a:p>
                  </a:txBody>
                  <a:tcPr/>
                </a:tc>
                <a:tc>
                  <a:txBody>
                    <a:bodyPr/>
                    <a:lstStyle/>
                    <a:p>
                      <a:pPr algn="r"/>
                      <a:r>
                        <a:rPr kumimoji="1" lang="en-US" altLang="ja-JP" dirty="0" smtClean="0"/>
                        <a:t>8.96</a:t>
                      </a:r>
                      <a:endParaRPr kumimoji="1" lang="ja-JP" altLang="en-US" dirty="0"/>
                    </a:p>
                  </a:txBody>
                  <a:tcPr/>
                </a:tc>
                <a:tc>
                  <a:txBody>
                    <a:bodyPr/>
                    <a:lstStyle/>
                    <a:p>
                      <a:pPr algn="r"/>
                      <a:r>
                        <a:rPr kumimoji="1" lang="en-US" altLang="ja-JP" dirty="0" smtClean="0"/>
                        <a:t>5.08</a:t>
                      </a:r>
                      <a:endParaRPr kumimoji="1" lang="ja-JP" altLang="en-US" dirty="0"/>
                    </a:p>
                  </a:txBody>
                  <a:tcPr/>
                </a:tc>
                <a:tc>
                  <a:txBody>
                    <a:bodyPr/>
                    <a:lstStyle/>
                    <a:p>
                      <a:pPr algn="r"/>
                      <a:r>
                        <a:rPr kumimoji="1" lang="en-US" altLang="ja-JP" dirty="0" smtClean="0"/>
                        <a:t>3.87</a:t>
                      </a:r>
                      <a:endParaRPr kumimoji="1" lang="ja-JP" altLang="en-US" dirty="0"/>
                    </a:p>
                  </a:txBody>
                  <a:tcPr/>
                </a:tc>
              </a:tr>
              <a:tr h="546551">
                <a:tc vMerge="1">
                  <a:txBody>
                    <a:bodyPr/>
                    <a:lstStyle/>
                    <a:p>
                      <a:endParaRPr kumimoji="1" lang="ja-JP" altLang="en-US" dirty="0"/>
                    </a:p>
                  </a:txBody>
                  <a:tcPr/>
                </a:tc>
                <a:tc>
                  <a:txBody>
                    <a:bodyPr/>
                    <a:lstStyle/>
                    <a:p>
                      <a:r>
                        <a:rPr kumimoji="1" lang="ja-JP" altLang="en-US" dirty="0" smtClean="0"/>
                        <a:t>２次生産誘発額</a:t>
                      </a:r>
                      <a:endParaRPr kumimoji="1" lang="ja-JP" altLang="en-US" dirty="0"/>
                    </a:p>
                  </a:txBody>
                  <a:tcPr/>
                </a:tc>
                <a:tc>
                  <a:txBody>
                    <a:bodyPr/>
                    <a:lstStyle/>
                    <a:p>
                      <a:pPr algn="r"/>
                      <a:r>
                        <a:rPr kumimoji="1" lang="en-US" altLang="ja-JP" dirty="0" smtClean="0"/>
                        <a:t>7.61</a:t>
                      </a:r>
                      <a:endParaRPr kumimoji="1" lang="ja-JP" altLang="en-US" dirty="0"/>
                    </a:p>
                  </a:txBody>
                  <a:tcPr/>
                </a:tc>
                <a:tc>
                  <a:txBody>
                    <a:bodyPr/>
                    <a:lstStyle/>
                    <a:p>
                      <a:pPr algn="r"/>
                      <a:r>
                        <a:rPr kumimoji="1" lang="en-US" altLang="ja-JP" dirty="0" smtClean="0"/>
                        <a:t>4.28</a:t>
                      </a:r>
                      <a:endParaRPr kumimoji="1" lang="ja-JP" altLang="en-US" dirty="0"/>
                    </a:p>
                  </a:txBody>
                  <a:tcPr/>
                </a:tc>
                <a:tc>
                  <a:txBody>
                    <a:bodyPr/>
                    <a:lstStyle/>
                    <a:p>
                      <a:pPr algn="r"/>
                      <a:r>
                        <a:rPr kumimoji="1" lang="en-US" altLang="ja-JP" dirty="0" smtClean="0"/>
                        <a:t>3.33</a:t>
                      </a:r>
                      <a:endParaRPr kumimoji="1" lang="ja-JP" altLang="en-US" dirty="0"/>
                    </a:p>
                  </a:txBody>
                  <a:tcPr/>
                </a:tc>
              </a:tr>
              <a:tr h="546551">
                <a:tc gridSpan="2">
                  <a:txBody>
                    <a:bodyPr/>
                    <a:lstStyle/>
                    <a:p>
                      <a:r>
                        <a:rPr kumimoji="1" lang="ja-JP" altLang="en-US" sz="2000" b="1" dirty="0" smtClean="0"/>
                        <a:t>総合波及効果</a:t>
                      </a:r>
                      <a:endParaRPr kumimoji="1" lang="ja-JP" altLang="en-US" sz="2000" b="1" dirty="0"/>
                    </a:p>
                  </a:txBody>
                  <a:tcPr/>
                </a:tc>
                <a:tc hMerge="1">
                  <a:txBody>
                    <a:bodyPr/>
                    <a:lstStyle/>
                    <a:p>
                      <a:endParaRPr kumimoji="1" lang="ja-JP" altLang="en-US" dirty="0"/>
                    </a:p>
                  </a:txBody>
                  <a:tcPr/>
                </a:tc>
                <a:tc>
                  <a:txBody>
                    <a:bodyPr/>
                    <a:lstStyle/>
                    <a:p>
                      <a:pPr algn="r"/>
                      <a:r>
                        <a:rPr kumimoji="1" lang="en-US" altLang="ja-JP" b="1" dirty="0" smtClean="0">
                          <a:solidFill>
                            <a:schemeClr val="tx2"/>
                          </a:solidFill>
                        </a:rPr>
                        <a:t>42.92</a:t>
                      </a:r>
                      <a:endParaRPr kumimoji="1" lang="ja-JP" altLang="en-US" b="1" dirty="0">
                        <a:solidFill>
                          <a:schemeClr val="tx2"/>
                        </a:solidFill>
                      </a:endParaRPr>
                    </a:p>
                  </a:txBody>
                  <a:tcPr/>
                </a:tc>
                <a:tc>
                  <a:txBody>
                    <a:bodyPr/>
                    <a:lstStyle/>
                    <a:p>
                      <a:pPr algn="r"/>
                      <a:r>
                        <a:rPr kumimoji="1" lang="en-US" altLang="ja-JP" dirty="0" smtClean="0"/>
                        <a:t>24.21</a:t>
                      </a:r>
                      <a:endParaRPr kumimoji="1" lang="ja-JP" altLang="en-US" dirty="0"/>
                    </a:p>
                  </a:txBody>
                  <a:tcPr/>
                </a:tc>
                <a:tc>
                  <a:txBody>
                    <a:bodyPr/>
                    <a:lstStyle/>
                    <a:p>
                      <a:pPr algn="r"/>
                      <a:r>
                        <a:rPr kumimoji="1" lang="en-US" altLang="ja-JP" dirty="0" smtClean="0"/>
                        <a:t>18.71</a:t>
                      </a:r>
                      <a:endParaRPr kumimoji="1" lang="ja-JP" altLang="en-US" dirty="0"/>
                    </a:p>
                  </a:txBody>
                  <a:tcPr/>
                </a:tc>
              </a:tr>
            </a:tbl>
          </a:graphicData>
        </a:graphic>
      </p:graphicFrame>
      <p:sp>
        <p:nvSpPr>
          <p:cNvPr id="5" name="テキスト ボックス 4"/>
          <p:cNvSpPr txBox="1"/>
          <p:nvPr/>
        </p:nvSpPr>
        <p:spPr>
          <a:xfrm>
            <a:off x="6732240" y="1339652"/>
            <a:ext cx="1584176" cy="369332"/>
          </a:xfrm>
          <a:prstGeom prst="rect">
            <a:avLst/>
          </a:prstGeom>
          <a:noFill/>
        </p:spPr>
        <p:txBody>
          <a:bodyPr wrap="square" rtlCol="0">
            <a:spAutoFit/>
          </a:bodyPr>
          <a:lstStyle/>
          <a:p>
            <a:r>
              <a:rPr kumimoji="1" lang="ja-JP" altLang="en-US" dirty="0" smtClean="0"/>
              <a:t>（単位：億円）</a:t>
            </a:r>
            <a:endParaRPr kumimoji="1" lang="ja-JP" altLang="en-US" dirty="0"/>
          </a:p>
        </p:txBody>
      </p:sp>
    </p:spTree>
    <p:extLst>
      <p:ext uri="{BB962C8B-B14F-4D97-AF65-F5344CB8AC3E}">
        <p14:creationId xmlns:p14="http://schemas.microsoft.com/office/powerpoint/2010/main" val="338640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7859216" cy="1191662"/>
          </a:xfrm>
        </p:spPr>
        <p:txBody>
          <a:bodyPr/>
          <a:lstStyle/>
          <a:p>
            <a:r>
              <a:rPr kumimoji="1" lang="ja-JP" altLang="en-US" dirty="0" smtClean="0"/>
              <a:t>消費支出割合（</a:t>
            </a:r>
            <a:r>
              <a:rPr kumimoji="1" lang="en-US" altLang="ja-JP" dirty="0" smtClean="0"/>
              <a:t>201</a:t>
            </a:r>
            <a:r>
              <a:rPr lang="en-US" altLang="ja-JP" b="1" dirty="0" smtClean="0"/>
              <a:t>5</a:t>
            </a:r>
            <a:r>
              <a:rPr kumimoji="1" lang="ja-JP" altLang="en-US" dirty="0" smtClean="0"/>
              <a:t>年）</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65267682"/>
              </p:ext>
            </p:extLst>
          </p:nvPr>
        </p:nvGraphicFramePr>
        <p:xfrm>
          <a:off x="323528" y="1700808"/>
          <a:ext cx="842493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7092280" y="1381418"/>
            <a:ext cx="1620688" cy="369332"/>
          </a:xfrm>
          <a:prstGeom prst="rect">
            <a:avLst/>
          </a:prstGeom>
          <a:noFill/>
        </p:spPr>
        <p:txBody>
          <a:bodyPr wrap="square" rtlCol="0">
            <a:spAutoFit/>
          </a:bodyPr>
          <a:lstStyle/>
          <a:p>
            <a:r>
              <a:rPr kumimoji="1" lang="ja-JP" altLang="en-US" dirty="0" smtClean="0"/>
              <a:t>単位（億円）</a:t>
            </a:r>
            <a:endParaRPr kumimoji="1" lang="ja-JP" altLang="en-US" dirty="0"/>
          </a:p>
        </p:txBody>
      </p:sp>
      <p:sp>
        <p:nvSpPr>
          <p:cNvPr id="7" name="円形吹き出し 6"/>
          <p:cNvSpPr/>
          <p:nvPr/>
        </p:nvSpPr>
        <p:spPr>
          <a:xfrm>
            <a:off x="775525" y="281263"/>
            <a:ext cx="3456384" cy="1800200"/>
          </a:xfrm>
          <a:prstGeom prst="wedgeEllipseCallout">
            <a:avLst>
              <a:gd name="adj1" fmla="val 32850"/>
              <a:gd name="adj2" fmla="val 5902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259632" y="796643"/>
            <a:ext cx="2988332" cy="769441"/>
          </a:xfrm>
          <a:prstGeom prst="rect">
            <a:avLst/>
          </a:prstGeom>
          <a:noFill/>
        </p:spPr>
        <p:txBody>
          <a:bodyPr wrap="square" rtlCol="0">
            <a:spAutoFit/>
          </a:bodyPr>
          <a:lstStyle/>
          <a:p>
            <a:r>
              <a:rPr kumimoji="1" lang="en-US" altLang="ja-JP" sz="4400" dirty="0" smtClean="0">
                <a:solidFill>
                  <a:srgbClr val="FF0000"/>
                </a:solidFill>
              </a:rPr>
              <a:t>37</a:t>
            </a:r>
            <a:r>
              <a:rPr lang="en-US" altLang="ja-JP" sz="4400" dirty="0" smtClean="0">
                <a:solidFill>
                  <a:srgbClr val="FF0000"/>
                </a:solidFill>
              </a:rPr>
              <a:t>.</a:t>
            </a:r>
            <a:r>
              <a:rPr kumimoji="1" lang="en-US" altLang="ja-JP" sz="4400" dirty="0" smtClean="0">
                <a:solidFill>
                  <a:srgbClr val="FF0000"/>
                </a:solidFill>
              </a:rPr>
              <a:t>75</a:t>
            </a:r>
            <a:r>
              <a:rPr kumimoji="1" lang="ja-JP" altLang="en-US" sz="4400" dirty="0" smtClean="0">
                <a:solidFill>
                  <a:srgbClr val="FF0000"/>
                </a:solidFill>
              </a:rPr>
              <a:t>億円</a:t>
            </a:r>
            <a:endParaRPr kumimoji="1" lang="ja-JP" altLang="en-US" sz="4400" dirty="0">
              <a:solidFill>
                <a:srgbClr val="FF0000"/>
              </a:solidFill>
            </a:endParaRPr>
          </a:p>
        </p:txBody>
      </p:sp>
    </p:spTree>
    <p:extLst>
      <p:ext uri="{BB962C8B-B14F-4D97-AF65-F5344CB8AC3E}">
        <p14:creationId xmlns:p14="http://schemas.microsoft.com/office/powerpoint/2010/main" val="423668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894546234"/>
              </p:ext>
            </p:extLst>
          </p:nvPr>
        </p:nvGraphicFramePr>
        <p:xfrm>
          <a:off x="539552" y="260648"/>
          <a:ext cx="8136904" cy="6245771"/>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539552" y="260648"/>
            <a:ext cx="1368152" cy="369332"/>
          </a:xfrm>
          <a:prstGeom prst="rect">
            <a:avLst/>
          </a:prstGeom>
          <a:noFill/>
        </p:spPr>
        <p:txBody>
          <a:bodyPr wrap="square" rtlCol="0">
            <a:spAutoFit/>
          </a:bodyPr>
          <a:lstStyle/>
          <a:p>
            <a:r>
              <a:rPr kumimoji="1" lang="ja-JP" altLang="en-US" dirty="0" smtClean="0"/>
              <a:t>単位（億円）</a:t>
            </a:r>
            <a:endParaRPr kumimoji="1" lang="ja-JP" altLang="en-US" dirty="0"/>
          </a:p>
        </p:txBody>
      </p:sp>
    </p:spTree>
    <p:extLst>
      <p:ext uri="{BB962C8B-B14F-4D97-AF65-F5344CB8AC3E}">
        <p14:creationId xmlns:p14="http://schemas.microsoft.com/office/powerpoint/2010/main" val="326285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EPSON</a:t>
            </a:r>
            <a:r>
              <a:rPr kumimoji="1" lang="ja-JP" altLang="en-US" sz="2800" dirty="0" smtClean="0">
                <a:solidFill>
                  <a:schemeClr val="tx1"/>
                </a:solidFill>
              </a:rPr>
              <a:t>や長野銀行などを中心として多くの地元企業に支えられています</a:t>
            </a:r>
            <a:endParaRPr kumimoji="1" lang="ja-JP" altLang="en-US" sz="2800" dirty="0">
              <a:solidFill>
                <a:schemeClr val="tx1"/>
              </a:solidFill>
            </a:endParaRPr>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16016" y="599931"/>
            <a:ext cx="3816424" cy="2585323"/>
          </a:xfrm>
          <a:prstGeom prst="rect">
            <a:avLst/>
          </a:prstGeom>
          <a:noFill/>
        </p:spPr>
        <p:txBody>
          <a:bodyPr wrap="square" rtlCol="0">
            <a:spAutoFit/>
          </a:bodyPr>
          <a:lstStyle/>
          <a:p>
            <a:r>
              <a:rPr lang="ja-JP" altLang="en-US" sz="3600" dirty="0"/>
              <a:t>どのよう</a:t>
            </a:r>
            <a:r>
              <a:rPr lang="ja-JP" altLang="en-US" sz="3600" dirty="0" smtClean="0"/>
              <a:t>な企業がスポンサー</a:t>
            </a:r>
            <a:r>
              <a:rPr lang="ja-JP" altLang="en-US" sz="3600" dirty="0"/>
              <a:t>と</a:t>
            </a:r>
            <a:r>
              <a:rPr lang="ja-JP" altLang="en-US" sz="3600" dirty="0" smtClean="0"/>
              <a:t>して協力していますか？</a:t>
            </a:r>
            <a:endParaRPr kumimoji="1" lang="en-US" altLang="ja-JP" sz="3600" dirty="0" smtClean="0"/>
          </a:p>
          <a:p>
            <a:endParaRPr kumimoji="1"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47" y="1605766"/>
            <a:ext cx="7036873" cy="353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8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355976" y="1844824"/>
            <a:ext cx="4392488" cy="28083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descr="E:\IMG_0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87" y="1108190"/>
            <a:ext cx="3493523" cy="465803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638003" y="2204864"/>
            <a:ext cx="4104456" cy="2031325"/>
          </a:xfrm>
          <a:prstGeom prst="rect">
            <a:avLst/>
          </a:prstGeom>
          <a:noFill/>
        </p:spPr>
        <p:txBody>
          <a:bodyPr wrap="square" rtlCol="0">
            <a:spAutoFit/>
          </a:bodyPr>
          <a:lstStyle/>
          <a:p>
            <a:r>
              <a:rPr kumimoji="1" lang="ja-JP" altLang="en-US" sz="3600" dirty="0" smtClean="0"/>
              <a:t>松本市役所</a:t>
            </a:r>
            <a:endParaRPr kumimoji="1" lang="en-US" altLang="ja-JP" sz="3600" dirty="0" smtClean="0"/>
          </a:p>
          <a:p>
            <a:r>
              <a:rPr lang="ja-JP" altLang="en-US" sz="3600" dirty="0"/>
              <a:t>　</a:t>
            </a:r>
            <a:r>
              <a:rPr lang="ja-JP" altLang="en-US" sz="3600" dirty="0" smtClean="0"/>
              <a:t>　</a:t>
            </a:r>
            <a:r>
              <a:rPr kumimoji="1" lang="ja-JP" altLang="en-US" sz="3600" dirty="0" smtClean="0"/>
              <a:t>スポーツ推進課</a:t>
            </a:r>
            <a:endParaRPr kumimoji="1" lang="en-US" altLang="ja-JP" sz="3600" dirty="0" smtClean="0"/>
          </a:p>
          <a:p>
            <a:r>
              <a:rPr lang="ja-JP" altLang="en-US" sz="3600" dirty="0" smtClean="0"/>
              <a:t>　</a:t>
            </a:r>
            <a:r>
              <a:rPr lang="ja-JP" altLang="en-US" sz="5400" dirty="0" smtClean="0"/>
              <a:t>丸山</a:t>
            </a:r>
            <a:r>
              <a:rPr lang="ja-JP" altLang="en-US" sz="3600" dirty="0"/>
              <a:t>さん</a:t>
            </a:r>
            <a:endParaRPr kumimoji="1" lang="ja-JP" altLang="en-US" sz="3600" dirty="0"/>
          </a:p>
        </p:txBody>
      </p:sp>
    </p:spTree>
    <p:extLst>
      <p:ext uri="{BB962C8B-B14F-4D97-AF65-F5344CB8AC3E}">
        <p14:creationId xmlns:p14="http://schemas.microsoft.com/office/powerpoint/2010/main" val="1742892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シャトルバス運行の補助や、松本山雅</a:t>
            </a:r>
            <a:r>
              <a:rPr lang="en-US" altLang="ja-JP" sz="2800" dirty="0" smtClean="0">
                <a:solidFill>
                  <a:schemeClr val="tx1"/>
                </a:solidFill>
              </a:rPr>
              <a:t>FC</a:t>
            </a:r>
            <a:r>
              <a:rPr lang="ja-JP" altLang="en-US" sz="2800" dirty="0" smtClean="0">
                <a:solidFill>
                  <a:schemeClr val="tx1"/>
                </a:solidFill>
              </a:rPr>
              <a:t>を観光大使に任命し、市の</a:t>
            </a:r>
            <a:r>
              <a:rPr lang="en-US" altLang="ja-JP" sz="2800" dirty="0" smtClean="0">
                <a:solidFill>
                  <a:schemeClr val="tx1"/>
                </a:solidFill>
              </a:rPr>
              <a:t>PR</a:t>
            </a:r>
            <a:r>
              <a:rPr lang="ja-JP" altLang="en-US" sz="2800" dirty="0" smtClean="0">
                <a:solidFill>
                  <a:schemeClr val="tx1"/>
                </a:solidFill>
              </a:rPr>
              <a:t>を</a:t>
            </a:r>
            <a:endParaRPr lang="en-US" altLang="ja-JP" sz="2800" dirty="0">
              <a:solidFill>
                <a:schemeClr val="tx1"/>
              </a:solidFill>
            </a:endParaRPr>
          </a:p>
          <a:p>
            <a:pPr algn="ctr"/>
            <a:r>
              <a:rPr lang="ja-JP" altLang="en-US" sz="2800" dirty="0" smtClean="0">
                <a:solidFill>
                  <a:schemeClr val="tx1"/>
                </a:solidFill>
              </a:rPr>
              <a:t>行なっていました</a:t>
            </a:r>
            <a:endParaRPr kumimoji="1" lang="ja-JP" altLang="en-US" sz="2800" dirty="0">
              <a:solidFill>
                <a:schemeClr val="tx1"/>
              </a:solidFill>
            </a:endParaRPr>
          </a:p>
        </p:txBody>
      </p:sp>
      <p:sp>
        <p:nvSpPr>
          <p:cNvPr id="4" name="角丸四角形 3"/>
          <p:cNvSpPr/>
          <p:nvPr/>
        </p:nvSpPr>
        <p:spPr>
          <a:xfrm>
            <a:off x="4427984" y="392623"/>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今まで松本山雅</a:t>
            </a:r>
            <a:r>
              <a:rPr lang="en-US" altLang="ja-JP" sz="2800" dirty="0" smtClean="0">
                <a:solidFill>
                  <a:schemeClr val="tx1"/>
                </a:solidFill>
              </a:rPr>
              <a:t>FC</a:t>
            </a:r>
            <a:r>
              <a:rPr lang="ja-JP" altLang="en-US" sz="2800" dirty="0">
                <a:solidFill>
                  <a:schemeClr val="tx1"/>
                </a:solidFill>
              </a:rPr>
              <a:t>と</a:t>
            </a:r>
            <a:r>
              <a:rPr lang="ja-JP" altLang="en-US" sz="2800" dirty="0" smtClean="0">
                <a:solidFill>
                  <a:schemeClr val="tx1"/>
                </a:solidFill>
              </a:rPr>
              <a:t>協力して行っていた取組みはありますか？</a:t>
            </a:r>
            <a:endParaRPr lang="en-US" altLang="ja-JP" sz="2800" dirty="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15400"/>
            <a:ext cx="364648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7" y="469604"/>
            <a:ext cx="3738841" cy="562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78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RTFK4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08190"/>
            <a:ext cx="3473865" cy="463032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4860032" y="3391094"/>
            <a:ext cx="3672408" cy="2880319"/>
          </a:xfrm>
          <a:prstGeom prst="wedgeRoundRectCallout">
            <a:avLst>
              <a:gd name="adj1" fmla="val -67614"/>
              <a:gd name="adj2" fmla="val -2841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アウェイサポーターに向けた観光マップの</a:t>
            </a:r>
            <a:r>
              <a:rPr lang="ja-JP" altLang="en-US" sz="2800" dirty="0">
                <a:solidFill>
                  <a:schemeClr val="tx1"/>
                </a:solidFill>
              </a:rPr>
              <a:t>配布</a:t>
            </a:r>
            <a:r>
              <a:rPr kumimoji="1" lang="ja-JP" altLang="en-US" sz="2800" dirty="0" smtClean="0">
                <a:solidFill>
                  <a:schemeClr val="tx1"/>
                </a:solidFill>
              </a:rPr>
              <a:t>や、商店街と協力してパブリックビューイングを開催したりしています</a:t>
            </a:r>
            <a:endParaRPr kumimoji="1" lang="en-US" altLang="ja-JP" sz="2800" dirty="0" smtClean="0">
              <a:solidFill>
                <a:schemeClr val="tx1"/>
              </a:solidFill>
            </a:endParaRPr>
          </a:p>
        </p:txBody>
      </p:sp>
      <p:sp>
        <p:nvSpPr>
          <p:cNvPr id="4" name="角丸四角形 3"/>
          <p:cNvSpPr/>
          <p:nvPr/>
        </p:nvSpPr>
        <p:spPr>
          <a:xfrm>
            <a:off x="4427984" y="404664"/>
            <a:ext cx="4248472" cy="252028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現在、松本山</a:t>
            </a:r>
            <a:r>
              <a:rPr lang="ja-JP" altLang="en-US" sz="2800" dirty="0">
                <a:solidFill>
                  <a:schemeClr val="tx1"/>
                </a:solidFill>
              </a:rPr>
              <a:t>雅</a:t>
            </a:r>
            <a:r>
              <a:rPr lang="en-US" altLang="ja-JP" sz="2800" dirty="0">
                <a:solidFill>
                  <a:schemeClr val="tx1"/>
                </a:solidFill>
              </a:rPr>
              <a:t>FC</a:t>
            </a:r>
            <a:r>
              <a:rPr lang="ja-JP" altLang="en-US" sz="2800" dirty="0" smtClean="0">
                <a:solidFill>
                  <a:schemeClr val="tx1"/>
                </a:solidFill>
              </a:rPr>
              <a:t>を</a:t>
            </a:r>
            <a:endParaRPr lang="en-US" altLang="ja-JP" sz="2800" dirty="0" smtClean="0">
              <a:solidFill>
                <a:schemeClr val="tx1"/>
              </a:solidFill>
            </a:endParaRPr>
          </a:p>
          <a:p>
            <a:pPr algn="ctr"/>
            <a:r>
              <a:rPr lang="ja-JP" altLang="en-US" sz="2800" dirty="0" smtClean="0">
                <a:solidFill>
                  <a:schemeClr val="tx1"/>
                </a:solidFill>
              </a:rPr>
              <a:t>応援</a:t>
            </a:r>
            <a:r>
              <a:rPr lang="ja-JP" altLang="en-US" sz="2800" dirty="0">
                <a:solidFill>
                  <a:schemeClr val="tx1"/>
                </a:solidFill>
              </a:rPr>
              <a:t>する取組みとして</a:t>
            </a:r>
            <a:endParaRPr lang="en-US" altLang="ja-JP" sz="2800" dirty="0">
              <a:solidFill>
                <a:schemeClr val="tx1"/>
              </a:solidFill>
            </a:endParaRPr>
          </a:p>
          <a:p>
            <a:pPr algn="ctr"/>
            <a:r>
              <a:rPr lang="ja-JP" altLang="en-US" sz="2800" dirty="0" smtClean="0">
                <a:solidFill>
                  <a:schemeClr val="tx1"/>
                </a:solidFill>
              </a:rPr>
              <a:t>何か行っていま</a:t>
            </a:r>
            <a:r>
              <a:rPr lang="ja-JP" altLang="en-US" sz="2800" dirty="0">
                <a:solidFill>
                  <a:schemeClr val="tx1"/>
                </a:solidFill>
              </a:rPr>
              <a:t>す</a:t>
            </a:r>
            <a:r>
              <a:rPr lang="ja-JP" altLang="en-US" sz="2800" dirty="0" smtClean="0">
                <a:solidFill>
                  <a:schemeClr val="tx1"/>
                </a:solidFill>
              </a:rPr>
              <a:t>か</a:t>
            </a:r>
            <a:r>
              <a:rPr lang="ja-JP" altLang="en-US" sz="2800" dirty="0">
                <a:solidFill>
                  <a:schemeClr val="tx1"/>
                </a:solidFill>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15400"/>
            <a:ext cx="364648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47" y="253294"/>
            <a:ext cx="4464496" cy="6340113"/>
          </a:xfrm>
          <a:prstGeom prst="rect">
            <a:avLst/>
          </a:prstGeom>
        </p:spPr>
      </p:pic>
    </p:spTree>
    <p:extLst>
      <p:ext uri="{BB962C8B-B14F-4D97-AF65-F5344CB8AC3E}">
        <p14:creationId xmlns:p14="http://schemas.microsoft.com/office/powerpoint/2010/main" val="11302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txBody>
          <a:bodyPr/>
          <a:lstStyle/>
          <a:p>
            <a:r>
              <a:rPr lang="en-US" altLang="ja-JP" dirty="0" smtClean="0">
                <a:latin typeface="ＭＳ Ｐゴシック" pitchFamily="50" charset="-128"/>
              </a:rPr>
              <a:t>1.</a:t>
            </a:r>
            <a:r>
              <a:rPr lang="ja-JP" altLang="en-US" dirty="0" smtClean="0">
                <a:latin typeface="ＭＳ Ｐゴシック" pitchFamily="50" charset="-128"/>
              </a:rPr>
              <a:t>地域</a:t>
            </a:r>
            <a:r>
              <a:rPr lang="ja-JP" altLang="en-US" dirty="0">
                <a:latin typeface="ＭＳ Ｐゴシック" pitchFamily="50" charset="-128"/>
              </a:rPr>
              <a:t>創生とは</a:t>
            </a:r>
            <a:endParaRPr lang="ja-JP" altLang="en-US" dirty="0"/>
          </a:p>
        </p:txBody>
      </p:sp>
      <p:sp>
        <p:nvSpPr>
          <p:cNvPr id="5123" name="コンテンツ プレースホルダー 2"/>
          <p:cNvSpPr>
            <a:spLocks noGrp="1" noChangeArrowheads="1"/>
          </p:cNvSpPr>
          <p:nvPr>
            <p:ph type="body" idx="4294967295"/>
          </p:nvPr>
        </p:nvSpPr>
        <p:spPr>
          <a:xfrm>
            <a:off x="0" y="1752600"/>
            <a:ext cx="7620000" cy="4373563"/>
          </a:xfrm>
          <a:ln/>
        </p:spPr>
        <p:txBody>
          <a:bodyPr/>
          <a:lstStyle/>
          <a:p>
            <a:endParaRPr lang="ja-JP" altLang="ja-JP">
              <a:latin typeface="ＭＳ Ｐゴシック" pitchFamily="50" charset="-128"/>
            </a:endParaRPr>
          </a:p>
          <a:p>
            <a:endParaRPr lang="ja-JP" altLang="ja-JP">
              <a:latin typeface="ＭＳ Ｐゴシック" pitchFamily="50" charset="-128"/>
            </a:endParaRPr>
          </a:p>
        </p:txBody>
      </p:sp>
      <p:sp>
        <p:nvSpPr>
          <p:cNvPr id="5124" name="Rectangle 4"/>
          <p:cNvSpPr>
            <a:spLocks noGrp="1" noChangeArrowheads="1"/>
          </p:cNvSpPr>
          <p:nvPr>
            <p:ph idx="1"/>
          </p:nvPr>
        </p:nvSpPr>
        <p:spPr/>
        <p:txBody>
          <a:bodyPr>
            <a:normAutofit/>
          </a:bodyPr>
          <a:lstStyle/>
          <a:p>
            <a:r>
              <a:rPr lang="ja-JP" altLang="ja-JP" sz="3600" dirty="0" smtClean="0"/>
              <a:t>各地域</a:t>
            </a:r>
            <a:r>
              <a:rPr lang="ja-JP" altLang="ja-JP" sz="3600" dirty="0"/>
              <a:t>・地方が、それぞれの特徴を活かした自律的で持続的な社会</a:t>
            </a:r>
            <a:r>
              <a:rPr lang="ja-JP" altLang="ja-JP" sz="3600" dirty="0" smtClean="0"/>
              <a:t>を</a:t>
            </a:r>
            <a:r>
              <a:rPr lang="ja-JP" altLang="en-US" sz="3600" dirty="0" smtClean="0"/>
              <a:t>かたち</a:t>
            </a:r>
            <a:r>
              <a:rPr lang="ja-JP" altLang="ja-JP" sz="3600" dirty="0" smtClean="0"/>
              <a:t>づくる</a:t>
            </a:r>
            <a:r>
              <a:rPr lang="ja-JP" altLang="ja-JP" sz="3600" dirty="0"/>
              <a:t>こと</a:t>
            </a:r>
            <a:r>
              <a:rPr lang="ja-JP" altLang="ja-JP" sz="3600" dirty="0" smtClean="0"/>
              <a:t>。</a:t>
            </a:r>
            <a:endParaRPr lang="en-US" altLang="ja-JP" sz="3600" dirty="0" smtClean="0"/>
          </a:p>
          <a:p>
            <a:r>
              <a:rPr lang="ja-JP" altLang="ja-JP" sz="3600" dirty="0" smtClean="0"/>
              <a:t>魅力</a:t>
            </a:r>
            <a:r>
              <a:rPr lang="ja-JP" altLang="ja-JP" sz="3600" dirty="0"/>
              <a:t>あふれる地方のあり方を築くこと</a:t>
            </a:r>
            <a:r>
              <a:rPr lang="ja-JP" altLang="ja-JP" sz="3600" dirty="0" smtClean="0"/>
              <a:t>。</a:t>
            </a:r>
            <a:endParaRPr lang="ja-JP" altLang="ja-JP" sz="3600" dirty="0"/>
          </a:p>
        </p:txBody>
      </p:sp>
    </p:spTree>
    <p:extLst>
      <p:ext uri="{BB962C8B-B14F-4D97-AF65-F5344CB8AC3E}">
        <p14:creationId xmlns:p14="http://schemas.microsoft.com/office/powerpoint/2010/main" val="236121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611560" y="1412776"/>
            <a:ext cx="7620000" cy="4373562"/>
          </a:xfrm>
        </p:spPr>
        <p:txBody>
          <a:bodyPr>
            <a:normAutofit/>
          </a:bodyPr>
          <a:lstStyle/>
          <a:p>
            <a:r>
              <a:rPr lang="en-US" altLang="ja-JP" sz="8000" dirty="0">
                <a:solidFill>
                  <a:srgbClr val="FF0000"/>
                </a:solidFill>
              </a:rPr>
              <a:t>7</a:t>
            </a:r>
            <a:r>
              <a:rPr kumimoji="1" lang="en-US" altLang="ja-JP" sz="8000" dirty="0" smtClean="0">
                <a:solidFill>
                  <a:srgbClr val="FF0000"/>
                </a:solidFill>
              </a:rPr>
              <a:t>.</a:t>
            </a:r>
            <a:r>
              <a:rPr kumimoji="1" lang="ja-JP" altLang="en-US" sz="8000" dirty="0" smtClean="0">
                <a:solidFill>
                  <a:srgbClr val="FF0000"/>
                </a:solidFill>
              </a:rPr>
              <a:t>他チームの</a:t>
            </a:r>
            <a:endParaRPr kumimoji="1" lang="en-US" altLang="ja-JP" sz="8000" dirty="0" smtClean="0">
              <a:solidFill>
                <a:srgbClr val="FF0000"/>
              </a:solidFill>
            </a:endParaRPr>
          </a:p>
          <a:p>
            <a:r>
              <a:rPr kumimoji="1" lang="ja-JP" altLang="en-US" sz="8000" dirty="0" smtClean="0">
                <a:solidFill>
                  <a:srgbClr val="FF0000"/>
                </a:solidFill>
              </a:rPr>
              <a:t>経済効果</a:t>
            </a:r>
            <a:endParaRPr kumimoji="1" lang="ja-JP" altLang="en-US" sz="8000" dirty="0">
              <a:solidFill>
                <a:srgbClr val="FF0000"/>
              </a:solidFill>
            </a:endParaRPr>
          </a:p>
        </p:txBody>
      </p:sp>
    </p:spTree>
    <p:extLst>
      <p:ext uri="{BB962C8B-B14F-4D97-AF65-F5344CB8AC3E}">
        <p14:creationId xmlns:p14="http://schemas.microsoft.com/office/powerpoint/2010/main" val="193811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499176" cy="1371600"/>
          </a:xfrm>
        </p:spPr>
        <p:txBody>
          <a:bodyPr>
            <a:normAutofit/>
          </a:bodyPr>
          <a:lstStyle/>
          <a:p>
            <a:r>
              <a:rPr lang="ja-JP" altLang="en-US" sz="4400" dirty="0"/>
              <a:t>浦和レッドダイヤモンズ</a:t>
            </a:r>
            <a:r>
              <a:rPr kumimoji="1" lang="ja-JP" altLang="en-US" sz="4400" dirty="0" smtClean="0"/>
              <a:t>（</a:t>
            </a:r>
            <a:r>
              <a:rPr kumimoji="1" lang="en-US" altLang="ja-JP" sz="4400" dirty="0" smtClean="0"/>
              <a:t>j</a:t>
            </a:r>
            <a:r>
              <a:rPr lang="en-US" altLang="ja-JP" sz="4400" dirty="0"/>
              <a:t>1</a:t>
            </a:r>
            <a:r>
              <a:rPr kumimoji="1" lang="ja-JP" altLang="en-US" sz="4400" dirty="0" smtClean="0"/>
              <a:t>）</a:t>
            </a:r>
            <a:endParaRPr kumimoji="1" lang="ja-JP" altLang="en-US" sz="4400" dirty="0"/>
          </a:p>
        </p:txBody>
      </p:sp>
      <p:sp>
        <p:nvSpPr>
          <p:cNvPr id="3" name="コンテンツ プレースホルダー 2"/>
          <p:cNvSpPr>
            <a:spLocks noGrp="1"/>
          </p:cNvSpPr>
          <p:nvPr>
            <p:ph idx="1"/>
          </p:nvPr>
        </p:nvSpPr>
        <p:spPr/>
        <p:txBody>
          <a:bodyPr>
            <a:normAutofit/>
          </a:bodyPr>
          <a:lstStyle/>
          <a:p>
            <a:r>
              <a:rPr kumimoji="1" lang="ja-JP" altLang="en-US" sz="3600" b="0" u="sng" dirty="0" smtClean="0">
                <a:solidFill>
                  <a:schemeClr val="accent4">
                    <a:lumMod val="50000"/>
                  </a:schemeClr>
                </a:solidFill>
              </a:rPr>
              <a:t>ホームタウン</a:t>
            </a:r>
            <a:r>
              <a:rPr kumimoji="1" lang="ja-JP" altLang="en-US" sz="3600" b="0" dirty="0" smtClean="0"/>
              <a:t>　</a:t>
            </a:r>
            <a:r>
              <a:rPr lang="ja-JP" altLang="en-US" sz="3600" b="0" dirty="0"/>
              <a:t>埼玉県さいたま</a:t>
            </a:r>
            <a:r>
              <a:rPr lang="ja-JP" altLang="en-US" sz="3600" b="0" dirty="0" smtClean="0"/>
              <a:t>市</a:t>
            </a:r>
            <a:endParaRPr lang="en-US" altLang="ja-JP" sz="3600" b="0" dirty="0" smtClean="0"/>
          </a:p>
          <a:p>
            <a:r>
              <a:rPr kumimoji="1" lang="ja-JP" altLang="en-US" sz="3600" b="0" u="sng" dirty="0">
                <a:solidFill>
                  <a:schemeClr val="accent4">
                    <a:lumMod val="50000"/>
                  </a:schemeClr>
                </a:solidFill>
              </a:rPr>
              <a:t>創設</a:t>
            </a:r>
            <a:r>
              <a:rPr kumimoji="1" lang="ja-JP" altLang="en-US" sz="3600" b="0" u="sng" dirty="0" smtClean="0">
                <a:solidFill>
                  <a:schemeClr val="accent4">
                    <a:lumMod val="50000"/>
                  </a:schemeClr>
                </a:solidFill>
              </a:rPr>
              <a:t>年</a:t>
            </a:r>
            <a:r>
              <a:rPr lang="ja-JP" altLang="en-US" sz="3600" b="0" dirty="0" smtClean="0"/>
              <a:t>　</a:t>
            </a:r>
            <a:r>
              <a:rPr lang="en-US" altLang="ja-JP" sz="3600" b="0" dirty="0" smtClean="0"/>
              <a:t>1950</a:t>
            </a:r>
            <a:r>
              <a:rPr lang="ja-JP" altLang="en-US" sz="3600" b="0" dirty="0" smtClean="0"/>
              <a:t>年</a:t>
            </a:r>
            <a:endParaRPr lang="en-US" altLang="ja-JP" sz="3600" b="0" dirty="0" smtClean="0"/>
          </a:p>
          <a:p>
            <a:endParaRPr lang="en-US" altLang="ja-JP" sz="3600" b="0" dirty="0"/>
          </a:p>
          <a:p>
            <a:r>
              <a:rPr lang="en-US" altLang="ja-JP" sz="3600" b="0" dirty="0" smtClean="0"/>
              <a:t>2006</a:t>
            </a:r>
            <a:r>
              <a:rPr lang="ja-JP" altLang="en-US" sz="3600" b="0" dirty="0" smtClean="0"/>
              <a:t>年　</a:t>
            </a:r>
            <a:r>
              <a:rPr lang="en-US" altLang="ja-JP" sz="3600" b="0" dirty="0" smtClean="0"/>
              <a:t>J1</a:t>
            </a:r>
            <a:r>
              <a:rPr lang="ja-JP" altLang="en-US" sz="3600" b="0" dirty="0" smtClean="0"/>
              <a:t>優勝</a:t>
            </a:r>
            <a:endParaRPr lang="en-US" altLang="ja-JP" sz="3600" b="0" dirty="0" smtClean="0"/>
          </a:p>
          <a:p>
            <a:r>
              <a:rPr lang="en-US" altLang="ja-JP" sz="3600" b="0" dirty="0"/>
              <a:t>127</a:t>
            </a:r>
            <a:r>
              <a:rPr lang="ja-JP" altLang="en-US" sz="3600" b="0" dirty="0"/>
              <a:t>億円</a:t>
            </a:r>
            <a:endParaRPr lang="en-US" altLang="ja-JP" sz="3600" b="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140968"/>
            <a:ext cx="343547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778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柏レイソル（</a:t>
            </a:r>
            <a:r>
              <a:rPr lang="en-US" altLang="ja-JP" sz="4400" dirty="0"/>
              <a:t>J1</a:t>
            </a:r>
            <a:r>
              <a:rPr lang="ja-JP" altLang="en-US" sz="4400" dirty="0"/>
              <a:t>）</a:t>
            </a:r>
            <a:endParaRPr kumimoji="1" lang="ja-JP" altLang="en-US" sz="4400" dirty="0"/>
          </a:p>
        </p:txBody>
      </p:sp>
      <p:sp>
        <p:nvSpPr>
          <p:cNvPr id="3" name="コンテンツ プレースホルダー 2"/>
          <p:cNvSpPr>
            <a:spLocks noGrp="1"/>
          </p:cNvSpPr>
          <p:nvPr>
            <p:ph idx="1"/>
          </p:nvPr>
        </p:nvSpPr>
        <p:spPr/>
        <p:txBody>
          <a:bodyPr>
            <a:normAutofit/>
          </a:bodyPr>
          <a:lstStyle/>
          <a:p>
            <a:r>
              <a:rPr lang="ja-JP" altLang="en-US" sz="3600" b="0" u="sng" dirty="0" smtClean="0">
                <a:solidFill>
                  <a:srgbClr val="002060"/>
                </a:solidFill>
              </a:rPr>
              <a:t>ホームタウン</a:t>
            </a:r>
            <a:r>
              <a:rPr lang="ja-JP" altLang="en-US" sz="3600" b="0" dirty="0"/>
              <a:t>　千葉県</a:t>
            </a:r>
            <a:r>
              <a:rPr lang="ja-JP" altLang="en-US" sz="3600" b="0" dirty="0" smtClean="0"/>
              <a:t>柏市</a:t>
            </a:r>
            <a:endParaRPr lang="en-US" altLang="ja-JP" sz="3600" b="0" dirty="0" smtClean="0"/>
          </a:p>
          <a:p>
            <a:r>
              <a:rPr lang="ja-JP" altLang="en-US" sz="3600" b="0" u="sng" dirty="0">
                <a:solidFill>
                  <a:schemeClr val="accent3">
                    <a:lumMod val="50000"/>
                  </a:schemeClr>
                </a:solidFill>
              </a:rPr>
              <a:t>創設</a:t>
            </a:r>
            <a:r>
              <a:rPr lang="ja-JP" altLang="en-US" sz="3600" b="0" u="sng" dirty="0" smtClean="0">
                <a:solidFill>
                  <a:schemeClr val="accent3">
                    <a:lumMod val="50000"/>
                  </a:schemeClr>
                </a:solidFill>
              </a:rPr>
              <a:t>年</a:t>
            </a:r>
            <a:r>
              <a:rPr lang="ja-JP" altLang="en-US" sz="3600" b="0" dirty="0" smtClean="0"/>
              <a:t>　</a:t>
            </a:r>
            <a:r>
              <a:rPr lang="en-US" altLang="ja-JP" sz="3600" b="0" dirty="0" smtClean="0"/>
              <a:t>1940</a:t>
            </a:r>
            <a:r>
              <a:rPr lang="ja-JP" altLang="en-US" sz="3600" b="0" dirty="0" smtClean="0"/>
              <a:t>年</a:t>
            </a:r>
            <a:endParaRPr lang="en-US" altLang="ja-JP" sz="3600" b="0" dirty="0" smtClean="0"/>
          </a:p>
          <a:p>
            <a:endParaRPr lang="ja-JP" altLang="en-US" sz="3600" b="0" dirty="0">
              <a:solidFill>
                <a:srgbClr val="002060"/>
              </a:solidFill>
            </a:endParaRPr>
          </a:p>
          <a:p>
            <a:r>
              <a:rPr lang="en-US" altLang="ja-JP" sz="3600" b="0" dirty="0" smtClean="0"/>
              <a:t>2010</a:t>
            </a:r>
            <a:r>
              <a:rPr lang="ja-JP" altLang="en-US" sz="3600" b="0" dirty="0" smtClean="0"/>
              <a:t>年　</a:t>
            </a:r>
            <a:r>
              <a:rPr lang="en-US" altLang="ja-JP" sz="3600" b="0" dirty="0" smtClean="0"/>
              <a:t>J2</a:t>
            </a:r>
            <a:r>
              <a:rPr lang="ja-JP" altLang="en-US" sz="3600" b="0" dirty="0" smtClean="0"/>
              <a:t>優勝</a:t>
            </a:r>
            <a:endParaRPr lang="en-US" altLang="ja-JP" sz="3600" b="0" dirty="0" smtClean="0"/>
          </a:p>
          <a:p>
            <a:r>
              <a:rPr lang="en-US" altLang="ja-JP" sz="3600" b="0" dirty="0"/>
              <a:t>2011</a:t>
            </a:r>
            <a:r>
              <a:rPr lang="ja-JP" altLang="en-US" sz="3600" b="0" dirty="0" smtClean="0"/>
              <a:t>年　</a:t>
            </a:r>
            <a:r>
              <a:rPr lang="en-US" altLang="ja-JP" sz="3600" b="0" dirty="0" smtClean="0"/>
              <a:t>J1</a:t>
            </a:r>
            <a:r>
              <a:rPr lang="ja-JP" altLang="en-US" sz="3600" b="0" dirty="0" smtClean="0"/>
              <a:t>優勝</a:t>
            </a:r>
            <a:r>
              <a:rPr lang="ja-JP" altLang="en-US" sz="3600" b="0" dirty="0"/>
              <a:t>（</a:t>
            </a:r>
            <a:r>
              <a:rPr lang="ja-JP" altLang="en-US" sz="3600" b="0" dirty="0" smtClean="0"/>
              <a:t>４２億円）</a:t>
            </a:r>
            <a:endParaRPr lang="en-US" altLang="ja-JP" sz="3600" b="0" dirty="0" smtClean="0"/>
          </a:p>
          <a:p>
            <a:endParaRPr lang="en-US" altLang="ja-JP" sz="3600" b="0" dirty="0" smtClean="0"/>
          </a:p>
          <a:p>
            <a:endParaRPr lang="ja-JP" altLang="en-US" sz="3600" b="0" dirty="0"/>
          </a:p>
        </p:txBody>
      </p:sp>
      <p:pic>
        <p:nvPicPr>
          <p:cNvPr id="5" name="Picture 4"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31301"/>
            <a:ext cx="3563888" cy="22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0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a:t>
            </a:r>
            <a:r>
              <a:rPr kumimoji="1" lang="ja-JP" altLang="en-US" dirty="0" smtClean="0"/>
              <a:t>わかったこと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smtClean="0"/>
              <a:t>・スポーツ</a:t>
            </a:r>
            <a:r>
              <a:rPr lang="ja-JP" altLang="en-US" sz="2400" dirty="0"/>
              <a:t>による経済効果が波及されることは</a:t>
            </a:r>
            <a:r>
              <a:rPr lang="ja-JP" altLang="en-US" sz="2400" dirty="0" smtClean="0"/>
              <a:t>予想</a:t>
            </a:r>
            <a:r>
              <a:rPr lang="ja-JP" altLang="en-US" sz="2400" dirty="0"/>
              <a:t>して</a:t>
            </a:r>
            <a:r>
              <a:rPr lang="ja-JP" altLang="en-US" sz="2400" dirty="0" smtClean="0"/>
              <a:t>いた</a:t>
            </a:r>
            <a:r>
              <a:rPr lang="ja-JP" altLang="en-US" sz="2400" dirty="0"/>
              <a:t>ことであったが、具体的な数字とともに効果が波及されていることがわかった。</a:t>
            </a:r>
            <a:endParaRPr lang="en-US" altLang="ja-JP" sz="2400" dirty="0"/>
          </a:p>
          <a:p>
            <a:r>
              <a:rPr lang="ja-JP" altLang="en-US" sz="2400" dirty="0" smtClean="0"/>
              <a:t>・波及</a:t>
            </a:r>
            <a:r>
              <a:rPr lang="ja-JP" altLang="en-US" sz="2400" dirty="0"/>
              <a:t>効果の要因には観客数の変化があげられ、観客数の増加とともにチケット、グッズ、飲食などの消費増額が大きなウエイトを占める。</a:t>
            </a:r>
            <a:endParaRPr lang="en-US" altLang="ja-JP" sz="2400" dirty="0"/>
          </a:p>
          <a:p>
            <a:r>
              <a:rPr lang="ja-JP" altLang="en-US" sz="2400" dirty="0" smtClean="0"/>
              <a:t>・山</a:t>
            </a:r>
            <a:r>
              <a:rPr lang="ja-JP" altLang="en-US" sz="2400" dirty="0"/>
              <a:t>雅の</a:t>
            </a:r>
            <a:r>
              <a:rPr lang="en-US" altLang="ja-JP" sz="2400" dirty="0"/>
              <a:t>2015</a:t>
            </a:r>
            <a:r>
              <a:rPr lang="ja-JP" altLang="en-US" sz="2400" dirty="0"/>
              <a:t>年の</a:t>
            </a:r>
            <a:r>
              <a:rPr lang="en-US" altLang="ja-JP" sz="2400" dirty="0"/>
              <a:t>J1</a:t>
            </a:r>
            <a:r>
              <a:rPr lang="ja-JP" altLang="en-US" sz="2400" dirty="0"/>
              <a:t>昇格時の経済効果は約</a:t>
            </a:r>
            <a:r>
              <a:rPr lang="en-US" altLang="ja-JP" sz="2400" dirty="0"/>
              <a:t>43</a:t>
            </a:r>
            <a:r>
              <a:rPr lang="ja-JP" altLang="en-US" sz="2400" dirty="0"/>
              <a:t>億円であり、これは柏レイソルが</a:t>
            </a:r>
            <a:r>
              <a:rPr lang="en-US" altLang="ja-JP" sz="2400" dirty="0"/>
              <a:t>2007</a:t>
            </a:r>
            <a:r>
              <a:rPr lang="ja-JP" altLang="en-US" sz="2400" dirty="0"/>
              <a:t>年に</a:t>
            </a:r>
            <a:r>
              <a:rPr lang="en-US" altLang="ja-JP" sz="2400" dirty="0"/>
              <a:t>J1</a:t>
            </a:r>
            <a:r>
              <a:rPr lang="ja-JP" altLang="en-US" sz="2400" dirty="0"/>
              <a:t>優勝時の経済効果とほぼ</a:t>
            </a:r>
            <a:r>
              <a:rPr lang="ja-JP" altLang="en-US" sz="2400" dirty="0" smtClean="0"/>
              <a:t>同じである。</a:t>
            </a:r>
            <a:r>
              <a:rPr lang="ja-JP" altLang="en-US" sz="2400" dirty="0"/>
              <a:t>今後山雅の成長が経済波及効果を大きくするため地域にもたらす影響も大きくなる見込みがある。</a:t>
            </a:r>
          </a:p>
        </p:txBody>
      </p:sp>
    </p:spTree>
    <p:extLst>
      <p:ext uri="{BB962C8B-B14F-4D97-AF65-F5344CB8AC3E}">
        <p14:creationId xmlns:p14="http://schemas.microsoft.com/office/powerpoint/2010/main" val="1618855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a:t>
            </a:r>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Ｊリーグ有数のクラブである浦和レッズの経済波及効果は１２７億円に及ぶ。このことから</a:t>
            </a:r>
            <a:r>
              <a:rPr lang="en-US" altLang="ja-JP" dirty="0" smtClean="0"/>
              <a:t>J</a:t>
            </a:r>
            <a:r>
              <a:rPr lang="ja-JP" altLang="en-US" dirty="0" smtClean="0"/>
              <a:t>リーグのクラブが地域に与える経済効果が大きいためサッカークラブの存在は地域創生に大きな影響を与えて</a:t>
            </a:r>
            <a:r>
              <a:rPr lang="ja-JP" altLang="en-US" dirty="0"/>
              <a:t>いる</a:t>
            </a:r>
            <a:r>
              <a:rPr lang="ja-JP" altLang="en-US" dirty="0" smtClean="0"/>
              <a:t>。</a:t>
            </a:r>
            <a:endParaRPr lang="en-US" altLang="ja-JP" dirty="0" smtClean="0"/>
          </a:p>
          <a:p>
            <a:endParaRPr lang="en-US" altLang="ja-JP" dirty="0" smtClean="0"/>
          </a:p>
        </p:txBody>
      </p:sp>
      <p:graphicFrame>
        <p:nvGraphicFramePr>
          <p:cNvPr id="6" name="図表 5"/>
          <p:cNvGraphicFramePr/>
          <p:nvPr>
            <p:extLst>
              <p:ext uri="{D42A27DB-BD31-4B8C-83A1-F6EECF244321}">
                <p14:modId xmlns:p14="http://schemas.microsoft.com/office/powerpoint/2010/main" val="3332662991"/>
              </p:ext>
            </p:extLst>
          </p:nvPr>
        </p:nvGraphicFramePr>
        <p:xfrm>
          <a:off x="2267744" y="2780928"/>
          <a:ext cx="4968552" cy="37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042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7139136" cy="1407686"/>
          </a:xfrm>
        </p:spPr>
        <p:txBody>
          <a:bodyPr>
            <a:normAutofit/>
          </a:bodyPr>
          <a:lstStyle/>
          <a:p>
            <a:r>
              <a:rPr kumimoji="1" lang="en-US" altLang="ja-JP" sz="4400" dirty="0" smtClean="0"/>
              <a:t>2.</a:t>
            </a:r>
            <a:r>
              <a:rPr kumimoji="1" lang="ja-JP" altLang="en-US" sz="4400" dirty="0" smtClean="0"/>
              <a:t>スポーツに注目した動機</a:t>
            </a:r>
            <a:endParaRPr kumimoji="1" lang="ja-JP" altLang="en-US" sz="4400" dirty="0"/>
          </a:p>
        </p:txBody>
      </p:sp>
      <p:graphicFrame>
        <p:nvGraphicFramePr>
          <p:cNvPr id="3" name="図表 2"/>
          <p:cNvGraphicFramePr/>
          <p:nvPr>
            <p:extLst>
              <p:ext uri="{D42A27DB-BD31-4B8C-83A1-F6EECF244321}">
                <p14:modId xmlns:p14="http://schemas.microsoft.com/office/powerpoint/2010/main" val="1413448417"/>
              </p:ext>
            </p:extLst>
          </p:nvPr>
        </p:nvGraphicFramePr>
        <p:xfrm>
          <a:off x="683568" y="1556792"/>
          <a:ext cx="770485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 4"/>
          <p:cNvSpPr/>
          <p:nvPr/>
        </p:nvSpPr>
        <p:spPr>
          <a:xfrm>
            <a:off x="395536" y="764704"/>
            <a:ext cx="7776864" cy="5904656"/>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7" name="テキスト ボックス 6"/>
          <p:cNvSpPr txBox="1"/>
          <p:nvPr/>
        </p:nvSpPr>
        <p:spPr>
          <a:xfrm>
            <a:off x="820091" y="1124744"/>
            <a:ext cx="7240638" cy="4370427"/>
          </a:xfrm>
          <a:prstGeom prst="rect">
            <a:avLst/>
          </a:prstGeom>
          <a:noFill/>
        </p:spPr>
        <p:txBody>
          <a:bodyPr wrap="square" rtlCol="0">
            <a:spAutoFit/>
          </a:bodyPr>
          <a:lstStyle/>
          <a:p>
            <a:r>
              <a:rPr kumimoji="1" lang="ja-JP" altLang="en-US" sz="5400" dirty="0" smtClean="0">
                <a:solidFill>
                  <a:srgbClr val="008000"/>
                </a:solidFill>
              </a:rPr>
              <a:t>百年構想</a:t>
            </a:r>
            <a:endParaRPr kumimoji="1" lang="en-US" altLang="ja-JP" sz="5400" dirty="0" smtClean="0">
              <a:solidFill>
                <a:srgbClr val="008000"/>
              </a:solidFill>
            </a:endParaRPr>
          </a:p>
          <a:p>
            <a:r>
              <a:rPr lang="ja-JP" altLang="en-US" sz="3200" dirty="0" smtClean="0"/>
              <a:t>・あなた</a:t>
            </a:r>
            <a:r>
              <a:rPr lang="ja-JP" altLang="en-US" sz="3200" dirty="0"/>
              <a:t>の町に、緑の芝生におおわれた広場やスポーツ施設をつくること。</a:t>
            </a:r>
          </a:p>
          <a:p>
            <a:r>
              <a:rPr lang="ja-JP" altLang="en-US" sz="3200" dirty="0"/>
              <a:t> </a:t>
            </a:r>
            <a:r>
              <a:rPr lang="ja-JP" altLang="en-US" sz="3200" dirty="0" smtClean="0"/>
              <a:t>・サッカー</a:t>
            </a:r>
            <a:r>
              <a:rPr lang="ja-JP" altLang="en-US" sz="3200" dirty="0"/>
              <a:t>に限らず、あなたがやりたい競技を楽しめるスポーツクラブをつくること。</a:t>
            </a:r>
          </a:p>
          <a:p>
            <a:r>
              <a:rPr lang="ja-JP" altLang="en-US" sz="3200" dirty="0" smtClean="0"/>
              <a:t>・ </a:t>
            </a:r>
            <a:r>
              <a:rPr lang="ja-JP" altLang="en-US" sz="3200" dirty="0"/>
              <a:t>「観る」「する」「参加する」</a:t>
            </a:r>
            <a:r>
              <a:rPr lang="ja-JP" altLang="en-US" sz="3200" dirty="0" smtClean="0"/>
              <a:t>。</a:t>
            </a:r>
            <a:endParaRPr lang="en-US" altLang="ja-JP" sz="3200" dirty="0" smtClean="0"/>
          </a:p>
          <a:p>
            <a:r>
              <a:rPr lang="ja-JP" altLang="en-US" sz="3200" dirty="0" smtClean="0"/>
              <a:t>スポーツ</a:t>
            </a:r>
            <a:r>
              <a:rPr lang="ja-JP" altLang="en-US" sz="3200" dirty="0"/>
              <a:t>を通して世代を</a:t>
            </a:r>
            <a:r>
              <a:rPr lang="ja-JP" altLang="en-US" sz="3200" dirty="0" smtClean="0"/>
              <a:t>超えた</a:t>
            </a:r>
            <a:endParaRPr lang="en-US" altLang="ja-JP" sz="3200" dirty="0" smtClean="0"/>
          </a:p>
          <a:p>
            <a:r>
              <a:rPr lang="ja-JP" altLang="en-US" sz="3200" dirty="0" smtClean="0"/>
              <a:t>触れ合い</a:t>
            </a:r>
            <a:r>
              <a:rPr lang="ja-JP" altLang="en-US" sz="3200" dirty="0"/>
              <a:t>の場を広げること</a:t>
            </a:r>
            <a:r>
              <a:rPr lang="ja-JP" altLang="en-US" sz="3200" dirty="0" smtClean="0"/>
              <a:t>。</a:t>
            </a:r>
            <a:endParaRPr lang="ja-JP" altLang="en-US" sz="3200" dirty="0"/>
          </a:p>
        </p:txBody>
      </p:sp>
      <p:pic>
        <p:nvPicPr>
          <p:cNvPr id="1026" name="Picture 2" descr="DO! ALL SPO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3994959"/>
            <a:ext cx="1616521" cy="217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0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70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par>
                                <p:cTn id="23" presetID="2" presetClass="exit" presetSubtype="4" fill="hold" grpId="1" nodeType="withEffect">
                                  <p:stCondLst>
                                    <p:cond delay="70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par>
                                <p:cTn id="27" presetID="2" presetClass="exit" presetSubtype="4" fill="hold" nodeType="withEffect">
                                  <p:stCondLst>
                                    <p:cond delay="600"/>
                                  </p:stCondLst>
                                  <p:childTnLst>
                                    <p:anim calcmode="lin" valueType="num">
                                      <p:cBhvr additive="base">
                                        <p:cTn id="28" dur="500"/>
                                        <p:tgtEl>
                                          <p:spTgt spid="1026"/>
                                        </p:tgtEl>
                                        <p:attrNameLst>
                                          <p:attrName>ppt_x</p:attrName>
                                        </p:attrNameLst>
                                      </p:cBhvr>
                                      <p:tavLst>
                                        <p:tav tm="0">
                                          <p:val>
                                            <p:strVal val="ppt_x"/>
                                          </p:val>
                                        </p:tav>
                                        <p:tav tm="100000">
                                          <p:val>
                                            <p:strVal val="ppt_x"/>
                                          </p:val>
                                        </p:tav>
                                      </p:tavLst>
                                    </p:anim>
                                    <p:anim calcmode="lin" valueType="num">
                                      <p:cBhvr additive="base">
                                        <p:cTn id="29" dur="500"/>
                                        <p:tgtEl>
                                          <p:spTgt spid="1026"/>
                                        </p:tgtEl>
                                        <p:attrNameLst>
                                          <p:attrName>ppt_y</p:attrName>
                                        </p:attrNameLst>
                                      </p:cBhvr>
                                      <p:tavLst>
                                        <p:tav tm="0">
                                          <p:val>
                                            <p:strVal val="ppt_y"/>
                                          </p:val>
                                        </p:tav>
                                        <p:tav tm="100000">
                                          <p:val>
                                            <p:strVal val="1+ppt_h/2"/>
                                          </p:val>
                                        </p:tav>
                                      </p:tavLst>
                                    </p:anim>
                                    <p:set>
                                      <p:cBhvr>
                                        <p:cTn id="3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859216" cy="1371600"/>
          </a:xfrm>
        </p:spPr>
        <p:txBody>
          <a:bodyPr>
            <a:normAutofit/>
          </a:bodyPr>
          <a:lstStyle/>
          <a:p>
            <a:r>
              <a:rPr lang="en-US" altLang="ja-JP" sz="4800" dirty="0" smtClean="0"/>
              <a:t>3.j</a:t>
            </a:r>
            <a:r>
              <a:rPr lang="ja-JP" altLang="en-US" sz="4800" dirty="0" smtClean="0"/>
              <a:t>リーグとは</a:t>
            </a:r>
            <a:endParaRPr kumimoji="1" lang="ja-JP" altLang="en-US" sz="4800" dirty="0"/>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742130991"/>
              </p:ext>
            </p:extLst>
          </p:nvPr>
        </p:nvGraphicFramePr>
        <p:xfrm>
          <a:off x="683568" y="1484784"/>
          <a:ext cx="32924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コンテンツ プレースホルダー 10"/>
          <p:cNvSpPr>
            <a:spLocks noGrp="1"/>
          </p:cNvSpPr>
          <p:nvPr>
            <p:ph sz="half" idx="2"/>
          </p:nvPr>
        </p:nvSpPr>
        <p:spPr>
          <a:xfrm>
            <a:off x="4499992" y="1574800"/>
            <a:ext cx="3882008" cy="4525963"/>
          </a:xfrm>
        </p:spPr>
        <p:txBody>
          <a:bodyPr>
            <a:normAutofit/>
          </a:bodyPr>
          <a:lstStyle/>
          <a:p>
            <a:r>
              <a:rPr kumimoji="1" lang="ja-JP" altLang="en-US" sz="3600" dirty="0" smtClean="0"/>
              <a:t>・</a:t>
            </a:r>
            <a:r>
              <a:rPr kumimoji="1" lang="en-US" altLang="ja-JP" sz="3600" dirty="0" smtClean="0"/>
              <a:t>J</a:t>
            </a:r>
            <a:r>
              <a:rPr kumimoji="1" lang="ja-JP" altLang="en-US" sz="3600" dirty="0" smtClean="0"/>
              <a:t>リーグ発足により各地方にプロのチームができる。</a:t>
            </a:r>
            <a:endParaRPr kumimoji="1" lang="en-US" altLang="ja-JP" sz="3600" dirty="0" smtClean="0"/>
          </a:p>
          <a:p>
            <a:r>
              <a:rPr lang="ja-JP" altLang="en-US" sz="3600" dirty="0" smtClean="0"/>
              <a:t>・今年は</a:t>
            </a:r>
            <a:r>
              <a:rPr lang="en-US" altLang="ja-JP" sz="3600" dirty="0" smtClean="0"/>
              <a:t>J3</a:t>
            </a:r>
            <a:r>
              <a:rPr lang="ja-JP" altLang="en-US" sz="3600" dirty="0" smtClean="0"/>
              <a:t>もできて盛り上がりをみせている。</a:t>
            </a:r>
            <a:endParaRPr kumimoji="1" lang="ja-JP" altLang="en-US" sz="3600" dirty="0"/>
          </a:p>
        </p:txBody>
      </p:sp>
    </p:spTree>
    <p:extLst>
      <p:ext uri="{BB962C8B-B14F-4D97-AF65-F5344CB8AC3E}">
        <p14:creationId xmlns:p14="http://schemas.microsoft.com/office/powerpoint/2010/main" val="134108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83" y="-99392"/>
            <a:ext cx="2613651" cy="306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67544" y="188640"/>
            <a:ext cx="5791200" cy="1371600"/>
          </a:xfrm>
        </p:spPr>
        <p:txBody>
          <a:bodyPr>
            <a:normAutofit/>
          </a:bodyPr>
          <a:lstStyle/>
          <a:p>
            <a:r>
              <a:rPr kumimoji="1" lang="en-US" altLang="ja-JP" sz="4400" dirty="0" smtClean="0"/>
              <a:t>4.</a:t>
            </a:r>
            <a:r>
              <a:rPr kumimoji="1" lang="ja-JP" altLang="en-US" sz="4400" dirty="0" smtClean="0"/>
              <a:t>松本山雅</a:t>
            </a:r>
            <a:r>
              <a:rPr kumimoji="1" lang="en-US" altLang="ja-JP" sz="4400" dirty="0" smtClean="0"/>
              <a:t>F.C.</a:t>
            </a:r>
            <a:r>
              <a:rPr kumimoji="1" lang="ja-JP" altLang="en-US" sz="4400" dirty="0" smtClean="0"/>
              <a:t>とは</a:t>
            </a:r>
            <a:endParaRPr kumimoji="1" lang="ja-JP" altLang="en-US" sz="4400" dirty="0"/>
          </a:p>
        </p:txBody>
      </p:sp>
      <p:sp>
        <p:nvSpPr>
          <p:cNvPr id="3" name="コンテンツ プレースホルダー 2"/>
          <p:cNvSpPr>
            <a:spLocks noGrp="1"/>
          </p:cNvSpPr>
          <p:nvPr>
            <p:ph idx="1"/>
          </p:nvPr>
        </p:nvSpPr>
        <p:spPr>
          <a:xfrm>
            <a:off x="395536" y="1772816"/>
            <a:ext cx="7620000" cy="4373563"/>
          </a:xfrm>
        </p:spPr>
        <p:txBody>
          <a:bodyPr>
            <a:normAutofit/>
          </a:bodyPr>
          <a:lstStyle/>
          <a:p>
            <a:r>
              <a:rPr lang="ja-JP" altLang="en-US" sz="3600" b="0" u="sng" dirty="0">
                <a:solidFill>
                  <a:srgbClr val="002060"/>
                </a:solidFill>
              </a:rPr>
              <a:t>創設</a:t>
            </a:r>
            <a:r>
              <a:rPr lang="ja-JP" altLang="en-US" sz="3600" b="0" u="sng" dirty="0" smtClean="0">
                <a:solidFill>
                  <a:srgbClr val="002060"/>
                </a:solidFill>
              </a:rPr>
              <a:t>年</a:t>
            </a:r>
            <a:r>
              <a:rPr lang="ja-JP" altLang="en-US" sz="3600" b="0" dirty="0" smtClean="0"/>
              <a:t>　１９６５年</a:t>
            </a:r>
            <a:endParaRPr lang="en-US" altLang="ja-JP" sz="3600" b="0" dirty="0" smtClean="0"/>
          </a:p>
          <a:p>
            <a:r>
              <a:rPr kumimoji="1" lang="ja-JP" altLang="en-US" sz="3600" b="0" u="sng" dirty="0" smtClean="0">
                <a:solidFill>
                  <a:srgbClr val="002060"/>
                </a:solidFill>
              </a:rPr>
              <a:t>ホームタウン</a:t>
            </a:r>
            <a:r>
              <a:rPr lang="ja-JP" altLang="en-US" sz="3600" b="0" dirty="0"/>
              <a:t>　</a:t>
            </a:r>
            <a:r>
              <a:rPr kumimoji="1" lang="ja-JP" altLang="en-US" sz="3600" b="0" dirty="0" smtClean="0"/>
              <a:t>長野県松本市・塩尻市・山形村・安曇野市・大町市</a:t>
            </a:r>
            <a:endParaRPr lang="en-US" altLang="ja-JP" sz="3600" b="0" u="sng" dirty="0" smtClean="0">
              <a:solidFill>
                <a:srgbClr val="002060"/>
              </a:solidFill>
            </a:endParaRPr>
          </a:p>
          <a:p>
            <a:r>
              <a:rPr kumimoji="1" lang="ja-JP" altLang="en-US" sz="3600" b="0" u="sng" dirty="0" smtClean="0">
                <a:solidFill>
                  <a:srgbClr val="002060"/>
                </a:solidFill>
              </a:rPr>
              <a:t>クラブマスコット</a:t>
            </a:r>
            <a:r>
              <a:rPr kumimoji="1" lang="ja-JP" altLang="en-US" sz="3600" b="0" dirty="0" smtClean="0"/>
              <a:t>　ガンズくん</a:t>
            </a:r>
            <a:endParaRPr kumimoji="1" lang="ja-JP" altLang="en-US" sz="36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84983"/>
            <a:ext cx="2460476" cy="323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長野県地図.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748618" y="596589"/>
            <a:ext cx="4815125" cy="556871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79628" y="908720"/>
            <a:ext cx="4104456" cy="1938992"/>
          </a:xfrm>
          <a:prstGeom prst="rect">
            <a:avLst/>
          </a:prstGeom>
          <a:noFill/>
        </p:spPr>
        <p:txBody>
          <a:bodyPr wrap="square" rtlCol="0">
            <a:spAutoFit/>
          </a:bodyPr>
          <a:lstStyle/>
          <a:p>
            <a:r>
              <a:rPr kumimoji="1" lang="ja-JP" altLang="en-US" sz="4800" dirty="0" smtClean="0"/>
              <a:t>長野県松本市</a:t>
            </a:r>
            <a:endParaRPr lang="en-US" altLang="ja-JP" sz="4800" dirty="0" smtClean="0"/>
          </a:p>
          <a:p>
            <a:r>
              <a:rPr kumimoji="1" lang="ja-JP" altLang="en-US" sz="3600" dirty="0" smtClean="0"/>
              <a:t>面積　</a:t>
            </a:r>
            <a:r>
              <a:rPr kumimoji="1" lang="en-US" altLang="ja-JP" sz="3600" dirty="0" smtClean="0"/>
              <a:t>978.77</a:t>
            </a:r>
            <a:r>
              <a:rPr kumimoji="1" lang="ja-JP" altLang="en-US" sz="3600" dirty="0" err="1" smtClean="0"/>
              <a:t>ｋ</a:t>
            </a:r>
            <a:r>
              <a:rPr lang="ja-JP" altLang="en-US" sz="3600" dirty="0" smtClean="0"/>
              <a:t>㎡</a:t>
            </a:r>
            <a:endParaRPr lang="en-US" altLang="ja-JP" sz="3600" dirty="0" smtClean="0"/>
          </a:p>
          <a:p>
            <a:r>
              <a:rPr kumimoji="1" lang="ja-JP" altLang="en-US" sz="3600" dirty="0" smtClean="0"/>
              <a:t>人口　</a:t>
            </a:r>
            <a:r>
              <a:rPr kumimoji="1" lang="en-US" altLang="ja-JP" sz="3600" dirty="0" smtClean="0"/>
              <a:t>241,890</a:t>
            </a:r>
            <a:r>
              <a:rPr kumimoji="1" lang="ja-JP" altLang="en-US" sz="3600" dirty="0" smtClean="0"/>
              <a:t>人</a:t>
            </a:r>
            <a:endParaRPr kumimoji="1" lang="en-US" altLang="ja-JP" sz="3600" dirty="0" smtClean="0"/>
          </a:p>
        </p:txBody>
      </p:sp>
      <p:sp>
        <p:nvSpPr>
          <p:cNvPr id="6" name="テキスト ボックス 5"/>
          <p:cNvSpPr txBox="1"/>
          <p:nvPr/>
        </p:nvSpPr>
        <p:spPr>
          <a:xfrm>
            <a:off x="3563888" y="1196752"/>
            <a:ext cx="184731" cy="369332"/>
          </a:xfrm>
          <a:prstGeom prst="rect">
            <a:avLst/>
          </a:prstGeom>
          <a:noFill/>
        </p:spPr>
        <p:txBody>
          <a:bodyPr wrap="none" rtlCol="0">
            <a:spAutoFit/>
          </a:bodyPr>
          <a:lstStyle/>
          <a:p>
            <a:endParaRPr kumimoji="1" lang="ja-JP" alt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847712"/>
            <a:ext cx="2160239" cy="349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50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b="1" dirty="0" smtClean="0"/>
              <a:t>5.</a:t>
            </a:r>
            <a:r>
              <a:rPr kumimoji="1" lang="ja-JP" altLang="en-US" sz="4400" b="1" dirty="0" smtClean="0"/>
              <a:t>調査方法・内容</a:t>
            </a:r>
            <a:endParaRPr kumimoji="1" lang="ja-JP" altLang="en-US" sz="4400" b="1" dirty="0"/>
          </a:p>
        </p:txBody>
      </p:sp>
      <p:sp>
        <p:nvSpPr>
          <p:cNvPr id="3" name="コンテンツ プレースホルダー 2"/>
          <p:cNvSpPr>
            <a:spLocks noGrp="1"/>
          </p:cNvSpPr>
          <p:nvPr>
            <p:ph idx="1"/>
          </p:nvPr>
        </p:nvSpPr>
        <p:spPr>
          <a:xfrm>
            <a:off x="323528" y="1916832"/>
            <a:ext cx="7620000" cy="4373563"/>
          </a:xfrm>
        </p:spPr>
        <p:txBody>
          <a:bodyPr>
            <a:normAutofit/>
          </a:bodyPr>
          <a:lstStyle/>
          <a:p>
            <a:r>
              <a:rPr kumimoji="1" lang="ja-JP" altLang="en-US" sz="4000" dirty="0" smtClean="0"/>
              <a:t>・インターネットや文献で調べる</a:t>
            </a:r>
            <a:endParaRPr kumimoji="1" lang="en-US" altLang="ja-JP" sz="4000" dirty="0" smtClean="0"/>
          </a:p>
          <a:p>
            <a:r>
              <a:rPr lang="ja-JP" altLang="en-US" sz="4000" dirty="0"/>
              <a:t>・松本山雅</a:t>
            </a:r>
            <a:r>
              <a:rPr lang="en-US" altLang="ja-JP" sz="4000" dirty="0"/>
              <a:t>FC</a:t>
            </a:r>
            <a:r>
              <a:rPr lang="ja-JP" altLang="en-US" sz="4000" dirty="0"/>
              <a:t>の方にインタビュー</a:t>
            </a:r>
            <a:endParaRPr lang="en-US" altLang="ja-JP" sz="4000" dirty="0"/>
          </a:p>
          <a:p>
            <a:r>
              <a:rPr lang="ja-JP" altLang="en-US" sz="4000" dirty="0"/>
              <a:t>・松本市役所の方にインタビュー</a:t>
            </a:r>
          </a:p>
          <a:p>
            <a:r>
              <a:rPr kumimoji="1" lang="ja-JP" altLang="en-US" sz="4000" dirty="0" smtClean="0"/>
              <a:t>・実際に試合を</a:t>
            </a:r>
            <a:r>
              <a:rPr lang="ja-JP" altLang="en-US" sz="4000" dirty="0" smtClean="0"/>
              <a:t>観に行く</a:t>
            </a:r>
            <a:endParaRPr lang="en-US" altLang="ja-JP" sz="4000" dirty="0" smtClean="0"/>
          </a:p>
          <a:p>
            <a:r>
              <a:rPr lang="ja-JP" altLang="en-US" sz="4000" dirty="0" smtClean="0"/>
              <a:t>・ボランティア活動に参加</a:t>
            </a:r>
            <a:endParaRPr lang="en-US" altLang="ja-JP" sz="4000" dirty="0" smtClean="0"/>
          </a:p>
        </p:txBody>
      </p:sp>
    </p:spTree>
    <p:extLst>
      <p:ext uri="{BB962C8B-B14F-4D97-AF65-F5344CB8AC3E}">
        <p14:creationId xmlns:p14="http://schemas.microsoft.com/office/powerpoint/2010/main" val="45894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4294967295"/>
          </p:nvPr>
        </p:nvSpPr>
        <p:spPr>
          <a:xfrm>
            <a:off x="611560" y="1412776"/>
            <a:ext cx="7620000" cy="4373562"/>
          </a:xfrm>
        </p:spPr>
        <p:txBody>
          <a:bodyPr>
            <a:normAutofit/>
          </a:bodyPr>
          <a:lstStyle/>
          <a:p>
            <a:r>
              <a:rPr lang="en-US" altLang="ja-JP" sz="3600" dirty="0"/>
              <a:t>6</a:t>
            </a:r>
            <a:r>
              <a:rPr kumimoji="1" lang="en-US" altLang="ja-JP" sz="3600" dirty="0" smtClean="0"/>
              <a:t>.</a:t>
            </a:r>
            <a:r>
              <a:rPr kumimoji="1" lang="ja-JP" altLang="en-US" sz="3600" dirty="0" smtClean="0"/>
              <a:t>松本山雅</a:t>
            </a:r>
            <a:r>
              <a:rPr kumimoji="1" lang="en-US" altLang="ja-JP" sz="3600" dirty="0" smtClean="0"/>
              <a:t>FC</a:t>
            </a:r>
            <a:r>
              <a:rPr kumimoji="1" lang="ja-JP" altLang="en-US" sz="3600" dirty="0" smtClean="0"/>
              <a:t>と松本市役所の方に</a:t>
            </a:r>
            <a:endParaRPr kumimoji="1" lang="en-US" altLang="ja-JP" sz="3600" dirty="0" smtClean="0"/>
          </a:p>
          <a:p>
            <a:r>
              <a:rPr kumimoji="1" lang="ja-JP" altLang="en-US" sz="9600" dirty="0" smtClean="0"/>
              <a:t>　</a:t>
            </a:r>
            <a:r>
              <a:rPr kumimoji="1" lang="ja-JP" altLang="en-US" sz="9600" dirty="0" smtClean="0">
                <a:solidFill>
                  <a:srgbClr val="FF0000"/>
                </a:solidFill>
              </a:rPr>
              <a:t>インタビュー</a:t>
            </a:r>
            <a:endParaRPr kumimoji="1" lang="en-US" altLang="ja-JP" sz="9600" dirty="0" smtClean="0">
              <a:solidFill>
                <a:srgbClr val="FF0000"/>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27417">
            <a:off x="5962729" y="4032927"/>
            <a:ext cx="2305618" cy="2299518"/>
          </a:xfrm>
          <a:prstGeom prst="rect">
            <a:avLst/>
          </a:prstGeom>
        </p:spPr>
      </p:pic>
    </p:spTree>
    <p:extLst>
      <p:ext uri="{BB962C8B-B14F-4D97-AF65-F5344CB8AC3E}">
        <p14:creationId xmlns:p14="http://schemas.microsoft.com/office/powerpoint/2010/main" val="1504330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Essential</Template>
  <TotalTime>1641</TotalTime>
  <Words>1061</Words>
  <Application>Microsoft Office PowerPoint</Application>
  <PresentationFormat>画面に合わせる (4:3)</PresentationFormat>
  <Paragraphs>185</Paragraphs>
  <Slides>34</Slides>
  <Notes>9</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エッセンシャル</vt:lpstr>
      <vt:lpstr>サッカーと地域創生</vt:lpstr>
      <vt:lpstr>目次</vt:lpstr>
      <vt:lpstr>1.地域創生とは</vt:lpstr>
      <vt:lpstr>2.スポーツに注目した動機</vt:lpstr>
      <vt:lpstr>3.jリーグとは</vt:lpstr>
      <vt:lpstr>4.松本山雅F.C.とは</vt:lpstr>
      <vt:lpstr>PowerPoint プレゼンテーション</vt:lpstr>
      <vt:lpstr>5.調査方法・内容</vt:lpstr>
      <vt:lpstr>PowerPoint プレゼンテーション</vt:lpstr>
      <vt:lpstr>PowerPoint プレゼンテーション</vt:lpstr>
      <vt:lpstr>PowerPoint プレゼンテーション</vt:lpstr>
      <vt:lpstr>松本山雅FCの歴史</vt:lpstr>
      <vt:lpstr>PowerPoint プレゼンテーション</vt:lpstr>
      <vt:lpstr>PowerPoint プレゼンテーション</vt:lpstr>
      <vt:lpstr>PowerPoint プレゼンテーション</vt:lpstr>
      <vt:lpstr>TEAM　VAMOS ボランティア体験</vt:lpstr>
      <vt:lpstr>体験して感じたこと </vt:lpstr>
      <vt:lpstr>PowerPoint プレゼンテーション</vt:lpstr>
      <vt:lpstr>ホームタウン活動とは</vt:lpstr>
      <vt:lpstr>松本山雅ホームタウン活動（２０１４年）</vt:lpstr>
      <vt:lpstr>Ｊリーグ全体ホームタウン活動（２０１３年）</vt:lpstr>
      <vt:lpstr>PowerPoint プレゼンテーション</vt:lpstr>
      <vt:lpstr>経済波及効果</vt:lpstr>
      <vt:lpstr>消費支出割合（2015年）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浦和レッドダイヤモンズ（j1）</vt:lpstr>
      <vt:lpstr>柏レイソル（J1）</vt:lpstr>
      <vt:lpstr>8.わかったこと</vt:lpstr>
      <vt:lpstr>9.まとめ</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スポーツと地域創生（仮）</dc:title>
  <dc:creator>honda</dc:creator>
  <cp:lastModifiedBy>中京大学図書館</cp:lastModifiedBy>
  <cp:revision>144</cp:revision>
  <dcterms:created xsi:type="dcterms:W3CDTF">2015-06-02T21:40:47Z</dcterms:created>
  <dcterms:modified xsi:type="dcterms:W3CDTF">2015-11-02T02:43:07Z</dcterms:modified>
</cp:coreProperties>
</file>